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6"/>
  </p:notesMasterIdLst>
  <p:handoutMasterIdLst>
    <p:handoutMasterId r:id="rId7"/>
  </p:handoutMasterIdLst>
  <p:sldIdLst>
    <p:sldId id="307" r:id="rId2"/>
    <p:sldId id="287" r:id="rId3"/>
    <p:sldId id="289" r:id="rId4"/>
    <p:sldId id="298" r:id="rId5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FF66FF"/>
    <a:srgbClr val="008378"/>
    <a:srgbClr val="00FFFF"/>
    <a:srgbClr val="0066FF"/>
    <a:srgbClr val="FF9999"/>
    <a:srgbClr val="0033CC"/>
    <a:srgbClr val="008380"/>
    <a:srgbClr val="00836C"/>
    <a:srgbClr val="00CC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39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738234242568213E-2"/>
          <c:y val="7.8071428930689676E-2"/>
          <c:w val="0.95052353151486357"/>
          <c:h val="0.92192857106931037"/>
        </c:manualLayout>
      </c:layout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Spalte2</c:v>
                </c:pt>
              </c:strCache>
            </c:strRef>
          </c:tx>
          <c:explosion val="25"/>
          <c:dPt>
            <c:idx val="0"/>
            <c:bubble3D val="0"/>
            <c:explosion val="5"/>
            <c:spPr>
              <a:solidFill>
                <a:srgbClr val="339966"/>
              </a:solidFill>
            </c:spPr>
          </c:dPt>
          <c:dPt>
            <c:idx val="1"/>
            <c:bubble3D val="0"/>
            <c:explosion val="5"/>
            <c:spPr>
              <a:solidFill>
                <a:srgbClr val="0070C0"/>
              </a:solidFill>
            </c:spPr>
          </c:dPt>
          <c:dPt>
            <c:idx val="2"/>
            <c:bubble3D val="0"/>
            <c:explosion val="7"/>
            <c:spPr>
              <a:solidFill>
                <a:srgbClr val="99CCFF"/>
              </a:solidFill>
            </c:spPr>
          </c:dPt>
          <c:dPt>
            <c:idx val="3"/>
            <c:bubble3D val="0"/>
            <c:explosion val="7"/>
            <c:spPr>
              <a:solidFill>
                <a:srgbClr val="FFC000"/>
              </a:solidFill>
            </c:spPr>
          </c:dPt>
          <c:dPt>
            <c:idx val="4"/>
            <c:bubble3D val="0"/>
            <c:explosion val="7"/>
            <c:spPr>
              <a:solidFill>
                <a:srgbClr val="FF66FF"/>
              </a:solidFill>
            </c:spPr>
          </c:dPt>
          <c:dPt>
            <c:idx val="5"/>
            <c:bubble3D val="0"/>
            <c:explosion val="40"/>
            <c:spPr>
              <a:solidFill>
                <a:srgbClr val="99CC00"/>
              </a:solidFill>
            </c:spPr>
          </c:dPt>
          <c:cat>
            <c:strRef>
              <c:f>Tabelle1!$A$2:$A$7</c:f>
              <c:strCache>
                <c:ptCount val="6"/>
                <c:pt idx="0">
                  <c:v>C00-C97</c:v>
                </c:pt>
                <c:pt idx="1">
                  <c:v>C44</c:v>
                </c:pt>
                <c:pt idx="2">
                  <c:v>D00-D09</c:v>
                </c:pt>
                <c:pt idx="3">
                  <c:v>D10-D36</c:v>
                </c:pt>
                <c:pt idx="4">
                  <c:v>D37-D48</c:v>
                </c:pt>
                <c:pt idx="5">
                  <c:v>DCO</c:v>
                </c:pt>
              </c:strCache>
            </c:strRef>
          </c:cat>
          <c:val>
            <c:numRef>
              <c:f>Tabelle1!$B$2:$B$7</c:f>
              <c:numCache>
                <c:formatCode>General</c:formatCode>
                <c:ptCount val="6"/>
                <c:pt idx="0">
                  <c:v>248202</c:v>
                </c:pt>
                <c:pt idx="1">
                  <c:v>47844</c:v>
                </c:pt>
                <c:pt idx="2">
                  <c:v>24042</c:v>
                </c:pt>
                <c:pt idx="3">
                  <c:v>18029</c:v>
                </c:pt>
                <c:pt idx="4">
                  <c:v>3025</c:v>
                </c:pt>
                <c:pt idx="5">
                  <c:v>30433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936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09.03.2017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09.03.2017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0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feld 8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0" name="Textfeld 9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chart" Target="../charts/chart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2853191"/>
            <a:ext cx="6644054" cy="575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Gesamt-Datenbestand</a:t>
            </a:r>
            <a:endParaRPr lang="de-DE" altLang="de-DE" sz="3600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7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630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8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36512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    Datenbestand Klinisches Krebsregister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charset="0"/>
              </a:rPr>
              <a:t>(ED 1978-2015, mit DCO-Fällen)</a:t>
            </a:r>
            <a:endParaRPr lang="de-DE" altLang="de-DE" sz="1200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22" name="Diagramm 21"/>
          <p:cNvGraphicFramePr/>
          <p:nvPr>
            <p:extLst>
              <p:ext uri="{D42A27DB-BD31-4B8C-83A1-F6EECF244321}">
                <p14:modId xmlns:p14="http://schemas.microsoft.com/office/powerpoint/2010/main" val="3970948696"/>
              </p:ext>
            </p:extLst>
          </p:nvPr>
        </p:nvGraphicFramePr>
        <p:xfrm>
          <a:off x="568948" y="2498447"/>
          <a:ext cx="5625295" cy="3905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3" name="Text Box 207"/>
          <p:cNvSpPr txBox="1">
            <a:spLocks noChangeArrowheads="1"/>
          </p:cNvSpPr>
          <p:nvPr/>
        </p:nvSpPr>
        <p:spPr bwMode="auto">
          <a:xfrm>
            <a:off x="3419872" y="620688"/>
            <a:ext cx="23603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latin typeface="Arial" charset="0"/>
              </a:rPr>
              <a:t>Gesamt = 371.575</a:t>
            </a:r>
            <a:endParaRPr lang="de-DE" altLang="de-DE" sz="2000" b="1" dirty="0"/>
          </a:p>
        </p:txBody>
      </p:sp>
      <p:sp>
        <p:nvSpPr>
          <p:cNvPr id="34" name="Text Box 203"/>
          <p:cNvSpPr txBox="1">
            <a:spLocks noChangeArrowheads="1"/>
          </p:cNvSpPr>
          <p:nvPr/>
        </p:nvSpPr>
        <p:spPr bwMode="auto">
          <a:xfrm>
            <a:off x="114209" y="1529659"/>
            <a:ext cx="236955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600" dirty="0" smtClean="0">
                <a:latin typeface="Arial" charset="0"/>
              </a:rPr>
              <a:t>C00-C97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Bösartige Neubildungen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(ohne C44)</a:t>
            </a:r>
            <a:endParaRPr lang="de-DE" altLang="de-DE" sz="1600" dirty="0">
              <a:latin typeface="Arial" charset="0"/>
            </a:endParaRPr>
          </a:p>
          <a:p>
            <a:pPr algn="ctr"/>
            <a:r>
              <a:rPr lang="de-DE" altLang="de-DE" sz="1600" dirty="0" smtClean="0">
                <a:latin typeface="Arial" charset="0"/>
              </a:rPr>
              <a:t>67%</a:t>
            </a:r>
            <a:endParaRPr lang="de-DE" altLang="de-DE" sz="1600" dirty="0"/>
          </a:p>
        </p:txBody>
      </p:sp>
      <p:sp>
        <p:nvSpPr>
          <p:cNvPr id="37" name="Text Box 203"/>
          <p:cNvSpPr txBox="1">
            <a:spLocks noChangeArrowheads="1"/>
          </p:cNvSpPr>
          <p:nvPr/>
        </p:nvSpPr>
        <p:spPr bwMode="auto">
          <a:xfrm>
            <a:off x="3641020" y="1428428"/>
            <a:ext cx="294720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600" dirty="0" smtClean="0">
                <a:latin typeface="Arial" charset="0"/>
              </a:rPr>
              <a:t>C44</a:t>
            </a:r>
          </a:p>
          <a:p>
            <a:pPr algn="ctr"/>
            <a:r>
              <a:rPr lang="de-DE" altLang="de-DE" sz="1600" dirty="0" err="1" smtClean="0">
                <a:latin typeface="Arial" charset="0"/>
              </a:rPr>
              <a:t>Nichtmelanotische</a:t>
            </a:r>
            <a:r>
              <a:rPr lang="de-DE" altLang="de-DE" sz="1600" dirty="0" smtClean="0">
                <a:latin typeface="Arial" charset="0"/>
              </a:rPr>
              <a:t> Hauttumoren</a:t>
            </a:r>
            <a:endParaRPr lang="de-DE" altLang="de-DE" sz="1600" dirty="0">
              <a:latin typeface="Arial" charset="0"/>
            </a:endParaRPr>
          </a:p>
          <a:p>
            <a:pPr algn="ctr"/>
            <a:r>
              <a:rPr lang="de-DE" altLang="de-DE" sz="1600" dirty="0" smtClean="0">
                <a:latin typeface="Arial" charset="0"/>
              </a:rPr>
              <a:t>13%</a:t>
            </a:r>
            <a:endParaRPr lang="de-DE" altLang="de-DE" sz="1600" dirty="0"/>
          </a:p>
        </p:txBody>
      </p:sp>
      <p:sp>
        <p:nvSpPr>
          <p:cNvPr id="38" name="Text Box 203"/>
          <p:cNvSpPr txBox="1">
            <a:spLocks noChangeArrowheads="1"/>
          </p:cNvSpPr>
          <p:nvPr/>
        </p:nvSpPr>
        <p:spPr bwMode="auto">
          <a:xfrm>
            <a:off x="6444208" y="1772816"/>
            <a:ext cx="207460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600" dirty="0" smtClean="0">
                <a:latin typeface="Arial" charset="0"/>
              </a:rPr>
              <a:t>D00-D09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In-situ-Neubildungen</a:t>
            </a:r>
            <a:endParaRPr lang="de-DE" altLang="de-DE" sz="1600" dirty="0">
              <a:latin typeface="Arial" charset="0"/>
            </a:endParaRPr>
          </a:p>
          <a:p>
            <a:pPr algn="ctr"/>
            <a:r>
              <a:rPr lang="de-DE" altLang="de-DE" sz="1600" dirty="0" smtClean="0">
                <a:latin typeface="Arial" charset="0"/>
              </a:rPr>
              <a:t>6%</a:t>
            </a:r>
            <a:endParaRPr lang="de-DE" altLang="de-DE" sz="1600" dirty="0"/>
          </a:p>
        </p:txBody>
      </p:sp>
      <p:sp>
        <p:nvSpPr>
          <p:cNvPr id="39" name="Text Box 203"/>
          <p:cNvSpPr txBox="1">
            <a:spLocks noChangeArrowheads="1"/>
          </p:cNvSpPr>
          <p:nvPr/>
        </p:nvSpPr>
        <p:spPr bwMode="auto">
          <a:xfrm>
            <a:off x="6660232" y="2924944"/>
            <a:ext cx="234872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600" dirty="0" smtClean="0">
                <a:latin typeface="Arial" charset="0"/>
              </a:rPr>
              <a:t>D10-D36, K63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Gutartige Neubildungen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5%</a:t>
            </a:r>
            <a:endParaRPr lang="de-DE" altLang="de-DE" sz="1600" dirty="0"/>
          </a:p>
        </p:txBody>
      </p:sp>
      <p:sp>
        <p:nvSpPr>
          <p:cNvPr id="40" name="Text Box 203"/>
          <p:cNvSpPr txBox="1">
            <a:spLocks noChangeArrowheads="1"/>
          </p:cNvSpPr>
          <p:nvPr/>
        </p:nvSpPr>
        <p:spPr bwMode="auto">
          <a:xfrm>
            <a:off x="6228184" y="4149080"/>
            <a:ext cx="289534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600" dirty="0" smtClean="0">
                <a:latin typeface="Arial" charset="0"/>
              </a:rPr>
              <a:t>D37-D48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Neubildungen mit unsicherem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oder unbekanntem Verhalten</a:t>
            </a:r>
            <a:endParaRPr lang="de-DE" altLang="de-DE" sz="1600" dirty="0">
              <a:latin typeface="Arial" charset="0"/>
            </a:endParaRPr>
          </a:p>
          <a:p>
            <a:pPr algn="ctr"/>
            <a:r>
              <a:rPr lang="de-DE" altLang="de-DE" sz="1600" dirty="0" smtClean="0">
                <a:latin typeface="Arial" charset="0"/>
              </a:rPr>
              <a:t>1%</a:t>
            </a:r>
            <a:endParaRPr lang="de-DE" altLang="de-DE" sz="1600" dirty="0"/>
          </a:p>
        </p:txBody>
      </p:sp>
      <p:sp>
        <p:nvSpPr>
          <p:cNvPr id="41" name="Textfeld 40"/>
          <p:cNvSpPr txBox="1"/>
          <p:nvPr/>
        </p:nvSpPr>
        <p:spPr>
          <a:xfrm>
            <a:off x="1825343" y="4293096"/>
            <a:ext cx="12805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248.202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3813676" y="3444529"/>
            <a:ext cx="9564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47.844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4123482" y="3841303"/>
            <a:ext cx="14648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24.042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4386732" y="4201343"/>
            <a:ext cx="11495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18.029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4527073" y="4438670"/>
            <a:ext cx="10719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3.025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 flipV="1">
            <a:off x="5313467" y="3752306"/>
            <a:ext cx="1862633" cy="58630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 flipV="1">
            <a:off x="5175297" y="2582618"/>
            <a:ext cx="1844975" cy="130647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V="1">
            <a:off x="4561798" y="2508548"/>
            <a:ext cx="535979" cy="8688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 flipH="1" flipV="1">
            <a:off x="1623327" y="2582618"/>
            <a:ext cx="508205" cy="88847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5300979" y="4607582"/>
            <a:ext cx="793882" cy="401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Text Box 203"/>
          <p:cNvSpPr txBox="1">
            <a:spLocks noChangeArrowheads="1"/>
          </p:cNvSpPr>
          <p:nvPr/>
        </p:nvSpPr>
        <p:spPr bwMode="auto">
          <a:xfrm>
            <a:off x="7317925" y="5616204"/>
            <a:ext cx="115127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600" dirty="0" smtClean="0">
                <a:latin typeface="Arial" charset="0"/>
              </a:rPr>
              <a:t>DCO-Fälle</a:t>
            </a:r>
            <a:endParaRPr lang="de-DE" altLang="de-DE" sz="1600" dirty="0">
              <a:latin typeface="Arial" charset="0"/>
            </a:endParaRPr>
          </a:p>
          <a:p>
            <a:pPr algn="ctr"/>
            <a:r>
              <a:rPr lang="de-DE" altLang="de-DE" sz="16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de-DE" alt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de-DE" alt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4761016" y="4854002"/>
            <a:ext cx="10719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30.433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3" name="Gerade Verbindung 52"/>
          <p:cNvCxnSpPr/>
          <p:nvPr/>
        </p:nvCxnSpPr>
        <p:spPr bwMode="auto">
          <a:xfrm>
            <a:off x="5644959" y="5407478"/>
            <a:ext cx="1531141" cy="4697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feld 1"/>
          <p:cNvSpPr txBox="1"/>
          <p:nvPr/>
        </p:nvSpPr>
        <p:spPr>
          <a:xfrm>
            <a:off x="107504" y="6093296"/>
            <a:ext cx="2300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25475">
              <a:tabLst>
                <a:tab pos="447675" algn="l"/>
                <a:tab pos="625475" algn="l"/>
              </a:tabLst>
            </a:pP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DCO	=	Death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certificate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268288">
              <a:tabLst>
                <a:tab pos="447675" algn="l"/>
                <a:tab pos="625475" algn="l"/>
              </a:tabLst>
            </a:pP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ED	=	Erstdiagnosejahr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2002-2015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254.256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117.319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196.682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57.574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8842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sz="1900" b="1" dirty="0" smtClean="0">
              <a:latin typeface="Arial" charset="0"/>
            </a:endParaRPr>
          </a:p>
          <a:p>
            <a:pPr algn="ctr"/>
            <a:r>
              <a:rPr lang="de-DE" altLang="de-DE" sz="2000" b="1" dirty="0" smtClean="0">
                <a:latin typeface="Arial" charset="0"/>
              </a:rPr>
              <a:t>Datenbestand Gesamt:  371.575 </a:t>
            </a:r>
            <a:r>
              <a:rPr lang="de-DE" altLang="de-DE" sz="1200" b="1" dirty="0" smtClean="0">
                <a:latin typeface="Arial" charset="0"/>
              </a:rPr>
              <a:t>(ED 1978-2015)</a:t>
            </a:r>
          </a:p>
          <a:p>
            <a:pPr algn="ctr"/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95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Klinisches Krebsregister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178.369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18.313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24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2016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2002-2015,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Februar 2017.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4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166</Words>
  <Application>Microsoft Office PowerPoint</Application>
  <PresentationFormat>Bildschirmpräsentation (4:3)</PresentationFormat>
  <Paragraphs>65</Paragraphs>
  <Slides>4</Slides>
  <Notes>3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6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256</cp:revision>
  <cp:lastPrinted>2015-10-30T10:32:12Z</cp:lastPrinted>
  <dcterms:created xsi:type="dcterms:W3CDTF">2014-04-28T10:09:44Z</dcterms:created>
  <dcterms:modified xsi:type="dcterms:W3CDTF">2017-03-09T08:43:58Z</dcterms:modified>
</cp:coreProperties>
</file>