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6"/>
  </p:notesMasterIdLst>
  <p:handoutMasterIdLst>
    <p:handoutMasterId r:id="rId7"/>
  </p:handoutMasterIdLst>
  <p:sldIdLst>
    <p:sldId id="307" r:id="rId2"/>
    <p:sldId id="287" r:id="rId3"/>
    <p:sldId id="289" r:id="rId4"/>
    <p:sldId id="298" r:id="rId5"/>
  </p:sldIdLst>
  <p:sldSz cx="9144000" cy="6858000" type="screen4x3"/>
  <p:notesSz cx="6669088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66"/>
    <a:srgbClr val="FF66FF"/>
    <a:srgbClr val="008378"/>
    <a:srgbClr val="00FFFF"/>
    <a:srgbClr val="0066FF"/>
    <a:srgbClr val="FF9999"/>
    <a:srgbClr val="0033CC"/>
    <a:srgbClr val="008380"/>
    <a:srgbClr val="00836C"/>
    <a:srgbClr val="00CC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1056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40"/>
      <c:rotY val="139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4738234242568213E-2"/>
          <c:y val="7.8071428930689676E-2"/>
          <c:w val="0.95052353151486357"/>
          <c:h val="0.92192857106931037"/>
        </c:manualLayout>
      </c:layout>
      <c:pie3D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Spalte2</c:v>
                </c:pt>
              </c:strCache>
            </c:strRef>
          </c:tx>
          <c:explosion val="25"/>
          <c:dPt>
            <c:idx val="0"/>
            <c:bubble3D val="0"/>
            <c:explosion val="5"/>
            <c:spPr>
              <a:solidFill>
                <a:srgbClr val="339966"/>
              </a:solidFill>
            </c:spPr>
          </c:dPt>
          <c:dPt>
            <c:idx val="1"/>
            <c:bubble3D val="0"/>
            <c:explosion val="5"/>
            <c:spPr>
              <a:solidFill>
                <a:srgbClr val="0070C0"/>
              </a:solidFill>
            </c:spPr>
          </c:dPt>
          <c:dPt>
            <c:idx val="2"/>
            <c:bubble3D val="0"/>
            <c:explosion val="7"/>
            <c:spPr>
              <a:solidFill>
                <a:srgbClr val="99CCFF"/>
              </a:solidFill>
            </c:spPr>
          </c:dPt>
          <c:dPt>
            <c:idx val="3"/>
            <c:bubble3D val="0"/>
            <c:explosion val="7"/>
            <c:spPr>
              <a:solidFill>
                <a:srgbClr val="FFC000"/>
              </a:solidFill>
            </c:spPr>
          </c:dPt>
          <c:dPt>
            <c:idx val="4"/>
            <c:bubble3D val="0"/>
            <c:explosion val="7"/>
            <c:spPr>
              <a:solidFill>
                <a:srgbClr val="FF66FF"/>
              </a:solidFill>
            </c:spPr>
          </c:dPt>
          <c:dPt>
            <c:idx val="5"/>
            <c:bubble3D val="0"/>
            <c:explosion val="40"/>
            <c:spPr>
              <a:solidFill>
                <a:srgbClr val="99CC00"/>
              </a:solidFill>
            </c:spPr>
          </c:dPt>
          <c:cat>
            <c:strRef>
              <c:f>Tabelle1!$A$2:$A$7</c:f>
              <c:strCache>
                <c:ptCount val="6"/>
                <c:pt idx="0">
                  <c:v>C00-C97</c:v>
                </c:pt>
                <c:pt idx="1">
                  <c:v>C44</c:v>
                </c:pt>
                <c:pt idx="2">
                  <c:v>D00-D09</c:v>
                </c:pt>
                <c:pt idx="3">
                  <c:v>D10-D36</c:v>
                </c:pt>
                <c:pt idx="4">
                  <c:v>D37-D48</c:v>
                </c:pt>
                <c:pt idx="5">
                  <c:v>DCO</c:v>
                </c:pt>
              </c:strCache>
            </c:strRef>
          </c:cat>
          <c:val>
            <c:numRef>
              <c:f>Tabelle1!$B$2:$B$7</c:f>
              <c:numCache>
                <c:formatCode>General</c:formatCode>
                <c:ptCount val="6"/>
                <c:pt idx="0">
                  <c:v>248202</c:v>
                </c:pt>
                <c:pt idx="1">
                  <c:v>47844</c:v>
                </c:pt>
                <c:pt idx="2">
                  <c:v>24042</c:v>
                </c:pt>
                <c:pt idx="3">
                  <c:v>18029</c:v>
                </c:pt>
                <c:pt idx="4">
                  <c:v>3025</c:v>
                </c:pt>
                <c:pt idx="5">
                  <c:v>30433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de-DE" smtClean="0"/>
              <a:t>Stand: 30.10.2015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165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778250" y="9428165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379A4D-3684-4833-A6AA-E91B74DB24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9405496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de-DE" smtClean="0"/>
              <a:t>Stand: 30.10.2015</a:t>
            </a:r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66751" y="4714876"/>
            <a:ext cx="5335588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164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778250" y="9428164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7BD335-3D9A-492E-AD99-2F3266528E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4448488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smtClean="0"/>
              <a:t>Stand: 30.10.2015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379363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smtClean="0"/>
              <a:t>Stand: 30.10.2015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77941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smtClean="0"/>
              <a:t>Stand: 30.10.2015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77941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64"/>
            <a:ext cx="2133600" cy="365125"/>
          </a:xfrm>
          <a:prstGeom prst="rect">
            <a:avLst/>
          </a:prstGeom>
        </p:spPr>
        <p:txBody>
          <a:bodyPr/>
          <a:lstStyle/>
          <a:p>
            <a:fld id="{FC5E6187-CFC3-45C5-A79E-577515149F7C}" type="datetimeFigureOut">
              <a:rPr lang="de-DE" smtClean="0"/>
              <a:t>09.03.2017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64"/>
            <a:ext cx="2133600" cy="365125"/>
          </a:xfrm>
          <a:prstGeom prst="rect">
            <a:avLst/>
          </a:prstGeom>
        </p:spPr>
        <p:txBody>
          <a:bodyPr/>
          <a:lstStyle/>
          <a:p>
            <a:fld id="{C0D0F7A2-B28A-429E-988E-A3055CC33046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708346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457200" y="6356364"/>
            <a:ext cx="2133600" cy="365125"/>
          </a:xfrm>
          <a:prstGeom prst="rect">
            <a:avLst/>
          </a:prstGeom>
        </p:spPr>
        <p:txBody>
          <a:bodyPr/>
          <a:lstStyle/>
          <a:p>
            <a:fld id="{FC5E6187-CFC3-45C5-A79E-577515149F7C}" type="datetimeFigureOut">
              <a:rPr lang="de-DE" smtClean="0"/>
              <a:t>09.03.2017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6553200" y="6356364"/>
            <a:ext cx="2133600" cy="365125"/>
          </a:xfrm>
          <a:prstGeom prst="rect">
            <a:avLst/>
          </a:prstGeom>
        </p:spPr>
        <p:txBody>
          <a:bodyPr/>
          <a:lstStyle/>
          <a:p>
            <a:fld id="{C0D0F7A2-B28A-429E-988E-A3055CC3304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0023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6"/>
          <p:cNvSpPr>
            <a:spLocks noChangeArrowheads="1"/>
          </p:cNvSpPr>
          <p:nvPr userDrawn="1"/>
        </p:nvSpPr>
        <p:spPr bwMode="auto">
          <a:xfrm>
            <a:off x="0" y="0"/>
            <a:ext cx="9144000" cy="449459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de-DE" altLang="de-DE" b="1">
              <a:solidFill>
                <a:srgbClr val="3333CC"/>
              </a:solidFill>
              <a:latin typeface="Arial" charset="0"/>
            </a:endParaRPr>
          </a:p>
        </p:txBody>
      </p:sp>
      <p:graphicFrame>
        <p:nvGraphicFramePr>
          <p:cNvPr id="8" name="Object 15">
            <a:hlinkClick r:id="" action="ppaction://ole?verb=0"/>
          </p:cNvPr>
          <p:cNvGraphicFramePr>
            <a:graphicFrameLocks noChangeAspect="1"/>
          </p:cNvGraphicFramePr>
          <p:nvPr userDrawn="1"/>
        </p:nvGraphicFramePr>
        <p:xfrm>
          <a:off x="2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40" name="Dokument" r:id="rId5" imgW="1458599" imgH="1305528" progId="Word.Document.8">
                  <p:embed/>
                </p:oleObj>
              </mc:Choice>
              <mc:Fallback>
                <p:oleObj name="Dokument" r:id="rId5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2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feld 8"/>
          <p:cNvSpPr txBox="1">
            <a:spLocks noChangeArrowheads="1"/>
          </p:cNvSpPr>
          <p:nvPr userDrawn="1"/>
        </p:nvSpPr>
        <p:spPr bwMode="auto">
          <a:xfrm>
            <a:off x="-5408" y="6634163"/>
            <a:ext cx="479343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de-DE" sz="1000" i="1" dirty="0" smtClean="0"/>
              <a:t>©</a:t>
            </a:r>
            <a:r>
              <a:rPr lang="de-DE" sz="1000" dirty="0" smtClean="0"/>
              <a:t> Tumorzentrum der Universität Erlangen-Nürnberg, Qualitätsbericht 2016</a:t>
            </a:r>
          </a:p>
        </p:txBody>
      </p:sp>
      <p:sp>
        <p:nvSpPr>
          <p:cNvPr id="10" name="Textfeld 9"/>
          <p:cNvSpPr txBox="1"/>
          <p:nvPr userDrawn="1"/>
        </p:nvSpPr>
        <p:spPr>
          <a:xfrm>
            <a:off x="6084168" y="6669940"/>
            <a:ext cx="30963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Auslesedatum: 27.01.2017, Stand: Februar 2017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6145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7" r:id="rId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chart" Target="../charts/chart1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1219200" y="2853191"/>
            <a:ext cx="6644054" cy="575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3600" b="1" dirty="0" smtClean="0">
                <a:solidFill>
                  <a:srgbClr val="0033CC"/>
                </a:solidFill>
              </a:rPr>
              <a:t>Gesamt-Datenbestand</a:t>
            </a:r>
            <a:endParaRPr lang="de-DE" altLang="de-DE" sz="3600" b="1" dirty="0">
              <a:solidFill>
                <a:srgbClr val="0033CC"/>
              </a:solidFill>
            </a:endParaRPr>
          </a:p>
        </p:txBody>
      </p:sp>
      <p:sp>
        <p:nvSpPr>
          <p:cNvPr id="13316" name="Rectangle 16"/>
          <p:cNvSpPr>
            <a:spLocks noChangeArrowheads="1"/>
          </p:cNvSpPr>
          <p:nvPr/>
        </p:nvSpPr>
        <p:spPr bwMode="auto">
          <a:xfrm>
            <a:off x="0" y="1"/>
            <a:ext cx="9144000" cy="449263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93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de-DE" altLang="de-DE" b="1" dirty="0">
                <a:solidFill>
                  <a:srgbClr val="3333CC"/>
                </a:solidFill>
              </a:rPr>
              <a:t>Tumorzentrum der Universität Erlangen-Nürnberg</a:t>
            </a:r>
          </a:p>
        </p:txBody>
      </p:sp>
      <p:graphicFrame>
        <p:nvGraphicFramePr>
          <p:cNvPr id="13317" name="Object 17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1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47" name="Dokument" r:id="rId4" imgW="1458599" imgH="1305528" progId="Word.Document.8">
                  <p:embed/>
                </p:oleObj>
              </mc:Choice>
              <mc:Fallback>
                <p:oleObj name="Dokument" r:id="rId4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1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36302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16"/>
          <p:cNvSpPr>
            <a:spLocks noChangeArrowheads="1"/>
          </p:cNvSpPr>
          <p:nvPr/>
        </p:nvSpPr>
        <p:spPr bwMode="auto">
          <a:xfrm>
            <a:off x="0" y="0"/>
            <a:ext cx="9144000" cy="449459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de-DE" altLang="de-DE" b="1">
              <a:solidFill>
                <a:srgbClr val="3333CC"/>
              </a:solidFill>
              <a:latin typeface="Arial" charset="0"/>
            </a:endParaRPr>
          </a:p>
        </p:txBody>
      </p:sp>
      <p:graphicFrame>
        <p:nvGraphicFramePr>
          <p:cNvPr id="32" name="Object 15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2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98" name="Dokument" r:id="rId4" imgW="1458599" imgH="1305528" progId="Word.Document.8">
                  <p:embed/>
                </p:oleObj>
              </mc:Choice>
              <mc:Fallback>
                <p:oleObj name="Dokument" r:id="rId4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2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Rectangle 17"/>
          <p:cNvSpPr>
            <a:spLocks noChangeArrowheads="1"/>
          </p:cNvSpPr>
          <p:nvPr/>
        </p:nvSpPr>
        <p:spPr bwMode="auto">
          <a:xfrm>
            <a:off x="36512" y="12701"/>
            <a:ext cx="9144000" cy="449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de-DE" altLang="de-DE" b="1" dirty="0" smtClean="0">
                <a:solidFill>
                  <a:srgbClr val="3333CC"/>
                </a:solidFill>
                <a:latin typeface="Arial" charset="0"/>
              </a:rPr>
              <a:t>    Datenbestand Klinisches Krebsregister </a:t>
            </a:r>
            <a:r>
              <a:rPr lang="de-DE" altLang="de-DE" sz="1200" b="1" dirty="0" smtClean="0">
                <a:solidFill>
                  <a:srgbClr val="3333CC"/>
                </a:solidFill>
                <a:latin typeface="Arial" charset="0"/>
              </a:rPr>
              <a:t>(ED 1978-2015, mit DCO-Fällen)</a:t>
            </a:r>
            <a:endParaRPr lang="de-DE" altLang="de-DE" sz="1200" b="1" dirty="0">
              <a:solidFill>
                <a:srgbClr val="3333CC"/>
              </a:solidFill>
              <a:latin typeface="Arial" charset="0"/>
            </a:endParaRPr>
          </a:p>
        </p:txBody>
      </p:sp>
      <p:graphicFrame>
        <p:nvGraphicFramePr>
          <p:cNvPr id="22" name="Diagramm 21"/>
          <p:cNvGraphicFramePr/>
          <p:nvPr>
            <p:extLst>
              <p:ext uri="{D42A27DB-BD31-4B8C-83A1-F6EECF244321}">
                <p14:modId xmlns:p14="http://schemas.microsoft.com/office/powerpoint/2010/main" val="3970948696"/>
              </p:ext>
            </p:extLst>
          </p:nvPr>
        </p:nvGraphicFramePr>
        <p:xfrm>
          <a:off x="568948" y="2498447"/>
          <a:ext cx="5625295" cy="39052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23" name="Text Box 207"/>
          <p:cNvSpPr txBox="1">
            <a:spLocks noChangeArrowheads="1"/>
          </p:cNvSpPr>
          <p:nvPr/>
        </p:nvSpPr>
        <p:spPr bwMode="auto">
          <a:xfrm>
            <a:off x="3419872" y="620688"/>
            <a:ext cx="236035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de-DE" altLang="de-DE" sz="2000" b="1" dirty="0" smtClean="0">
                <a:latin typeface="Arial" charset="0"/>
              </a:rPr>
              <a:t>Gesamt = 371.575</a:t>
            </a:r>
            <a:endParaRPr lang="de-DE" altLang="de-DE" sz="2000" b="1" dirty="0"/>
          </a:p>
        </p:txBody>
      </p:sp>
      <p:sp>
        <p:nvSpPr>
          <p:cNvPr id="34" name="Text Box 203"/>
          <p:cNvSpPr txBox="1">
            <a:spLocks noChangeArrowheads="1"/>
          </p:cNvSpPr>
          <p:nvPr/>
        </p:nvSpPr>
        <p:spPr bwMode="auto">
          <a:xfrm>
            <a:off x="114209" y="1529659"/>
            <a:ext cx="2369559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de-DE" altLang="de-DE" sz="1600" dirty="0" smtClean="0">
                <a:latin typeface="Arial" charset="0"/>
              </a:rPr>
              <a:t>C00-C97</a:t>
            </a:r>
          </a:p>
          <a:p>
            <a:pPr algn="ctr"/>
            <a:r>
              <a:rPr lang="de-DE" altLang="de-DE" sz="1600" dirty="0" smtClean="0">
                <a:latin typeface="Arial" charset="0"/>
              </a:rPr>
              <a:t>Bösartige Neubildungen</a:t>
            </a:r>
          </a:p>
          <a:p>
            <a:pPr algn="ctr"/>
            <a:r>
              <a:rPr lang="de-DE" altLang="de-DE" sz="1600" dirty="0" smtClean="0">
                <a:latin typeface="Arial" charset="0"/>
              </a:rPr>
              <a:t>(ohne C44)</a:t>
            </a:r>
            <a:endParaRPr lang="de-DE" altLang="de-DE" sz="1600" dirty="0">
              <a:latin typeface="Arial" charset="0"/>
            </a:endParaRPr>
          </a:p>
          <a:p>
            <a:pPr algn="ctr"/>
            <a:r>
              <a:rPr lang="de-DE" altLang="de-DE" sz="1600" dirty="0" smtClean="0">
                <a:latin typeface="Arial" charset="0"/>
              </a:rPr>
              <a:t>67%</a:t>
            </a:r>
            <a:endParaRPr lang="de-DE" altLang="de-DE" sz="1600" dirty="0"/>
          </a:p>
        </p:txBody>
      </p:sp>
      <p:sp>
        <p:nvSpPr>
          <p:cNvPr id="37" name="Text Box 203"/>
          <p:cNvSpPr txBox="1">
            <a:spLocks noChangeArrowheads="1"/>
          </p:cNvSpPr>
          <p:nvPr/>
        </p:nvSpPr>
        <p:spPr bwMode="auto">
          <a:xfrm>
            <a:off x="3641020" y="1428428"/>
            <a:ext cx="2947204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de-DE" altLang="de-DE" sz="1600" dirty="0" smtClean="0">
                <a:latin typeface="Arial" charset="0"/>
              </a:rPr>
              <a:t>C44</a:t>
            </a:r>
          </a:p>
          <a:p>
            <a:pPr algn="ctr"/>
            <a:r>
              <a:rPr lang="de-DE" altLang="de-DE" sz="1600" dirty="0" err="1" smtClean="0">
                <a:latin typeface="Arial" charset="0"/>
              </a:rPr>
              <a:t>Nichtmelanotische</a:t>
            </a:r>
            <a:r>
              <a:rPr lang="de-DE" altLang="de-DE" sz="1600" dirty="0" smtClean="0">
                <a:latin typeface="Arial" charset="0"/>
              </a:rPr>
              <a:t> Hauttumoren</a:t>
            </a:r>
            <a:endParaRPr lang="de-DE" altLang="de-DE" sz="1600" dirty="0">
              <a:latin typeface="Arial" charset="0"/>
            </a:endParaRPr>
          </a:p>
          <a:p>
            <a:pPr algn="ctr"/>
            <a:r>
              <a:rPr lang="de-DE" altLang="de-DE" sz="1600" dirty="0" smtClean="0">
                <a:latin typeface="Arial" charset="0"/>
              </a:rPr>
              <a:t>13%</a:t>
            </a:r>
            <a:endParaRPr lang="de-DE" altLang="de-DE" sz="1600" dirty="0"/>
          </a:p>
        </p:txBody>
      </p:sp>
      <p:sp>
        <p:nvSpPr>
          <p:cNvPr id="38" name="Text Box 203"/>
          <p:cNvSpPr txBox="1">
            <a:spLocks noChangeArrowheads="1"/>
          </p:cNvSpPr>
          <p:nvPr/>
        </p:nvSpPr>
        <p:spPr bwMode="auto">
          <a:xfrm>
            <a:off x="6444208" y="1772816"/>
            <a:ext cx="207460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de-DE" altLang="de-DE" sz="1600" dirty="0" smtClean="0">
                <a:latin typeface="Arial" charset="0"/>
              </a:rPr>
              <a:t>D00-D09</a:t>
            </a:r>
          </a:p>
          <a:p>
            <a:pPr algn="ctr"/>
            <a:r>
              <a:rPr lang="de-DE" altLang="de-DE" sz="1600" dirty="0" smtClean="0">
                <a:latin typeface="Arial" charset="0"/>
              </a:rPr>
              <a:t>In-situ-Neubildungen</a:t>
            </a:r>
            <a:endParaRPr lang="de-DE" altLang="de-DE" sz="1600" dirty="0">
              <a:latin typeface="Arial" charset="0"/>
            </a:endParaRPr>
          </a:p>
          <a:p>
            <a:pPr algn="ctr"/>
            <a:r>
              <a:rPr lang="de-DE" altLang="de-DE" sz="1600" dirty="0" smtClean="0">
                <a:latin typeface="Arial" charset="0"/>
              </a:rPr>
              <a:t>6%</a:t>
            </a:r>
            <a:endParaRPr lang="de-DE" altLang="de-DE" sz="1600" dirty="0"/>
          </a:p>
        </p:txBody>
      </p:sp>
      <p:sp>
        <p:nvSpPr>
          <p:cNvPr id="39" name="Text Box 203"/>
          <p:cNvSpPr txBox="1">
            <a:spLocks noChangeArrowheads="1"/>
          </p:cNvSpPr>
          <p:nvPr/>
        </p:nvSpPr>
        <p:spPr bwMode="auto">
          <a:xfrm>
            <a:off x="6660232" y="2924944"/>
            <a:ext cx="234872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de-DE" altLang="de-DE" sz="1600" dirty="0" smtClean="0">
                <a:latin typeface="Arial" charset="0"/>
              </a:rPr>
              <a:t>D10-D36, K63</a:t>
            </a:r>
          </a:p>
          <a:p>
            <a:pPr algn="ctr"/>
            <a:r>
              <a:rPr lang="de-DE" altLang="de-DE" sz="1600" dirty="0" smtClean="0">
                <a:latin typeface="Arial" charset="0"/>
              </a:rPr>
              <a:t>Gutartige Neubildungen</a:t>
            </a:r>
          </a:p>
          <a:p>
            <a:pPr algn="ctr"/>
            <a:r>
              <a:rPr lang="de-DE" altLang="de-DE" sz="1600" dirty="0" smtClean="0">
                <a:latin typeface="Arial" charset="0"/>
              </a:rPr>
              <a:t>5%</a:t>
            </a:r>
            <a:endParaRPr lang="de-DE" altLang="de-DE" sz="1600" dirty="0"/>
          </a:p>
        </p:txBody>
      </p:sp>
      <p:sp>
        <p:nvSpPr>
          <p:cNvPr id="40" name="Text Box 203"/>
          <p:cNvSpPr txBox="1">
            <a:spLocks noChangeArrowheads="1"/>
          </p:cNvSpPr>
          <p:nvPr/>
        </p:nvSpPr>
        <p:spPr bwMode="auto">
          <a:xfrm>
            <a:off x="6228184" y="4149080"/>
            <a:ext cx="2895344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de-DE" altLang="de-DE" sz="1600" dirty="0" smtClean="0">
                <a:latin typeface="Arial" charset="0"/>
              </a:rPr>
              <a:t>D37-D48</a:t>
            </a:r>
          </a:p>
          <a:p>
            <a:pPr algn="ctr"/>
            <a:r>
              <a:rPr lang="de-DE" altLang="de-DE" sz="1600" dirty="0" smtClean="0">
                <a:latin typeface="Arial" charset="0"/>
              </a:rPr>
              <a:t>Neubildungen mit unsicherem</a:t>
            </a:r>
          </a:p>
          <a:p>
            <a:pPr algn="ctr"/>
            <a:r>
              <a:rPr lang="de-DE" altLang="de-DE" sz="1600" dirty="0" smtClean="0">
                <a:latin typeface="Arial" charset="0"/>
              </a:rPr>
              <a:t>oder unbekanntem Verhalten</a:t>
            </a:r>
            <a:endParaRPr lang="de-DE" altLang="de-DE" sz="1600" dirty="0">
              <a:latin typeface="Arial" charset="0"/>
            </a:endParaRPr>
          </a:p>
          <a:p>
            <a:pPr algn="ctr"/>
            <a:r>
              <a:rPr lang="de-DE" altLang="de-DE" sz="1600" dirty="0" smtClean="0">
                <a:latin typeface="Arial" charset="0"/>
              </a:rPr>
              <a:t>1%</a:t>
            </a:r>
            <a:endParaRPr lang="de-DE" altLang="de-DE" sz="1600" dirty="0"/>
          </a:p>
        </p:txBody>
      </p:sp>
      <p:sp>
        <p:nvSpPr>
          <p:cNvPr id="41" name="Textfeld 40"/>
          <p:cNvSpPr txBox="1"/>
          <p:nvPr/>
        </p:nvSpPr>
        <p:spPr>
          <a:xfrm>
            <a:off x="1825343" y="4293096"/>
            <a:ext cx="12805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248.202</a:t>
            </a:r>
            <a:endParaRPr lang="de-DE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Textfeld 41"/>
          <p:cNvSpPr txBox="1"/>
          <p:nvPr/>
        </p:nvSpPr>
        <p:spPr>
          <a:xfrm>
            <a:off x="3813676" y="3444529"/>
            <a:ext cx="9564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47.844</a:t>
            </a:r>
            <a:endParaRPr lang="de-DE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Textfeld 42"/>
          <p:cNvSpPr txBox="1"/>
          <p:nvPr/>
        </p:nvSpPr>
        <p:spPr>
          <a:xfrm>
            <a:off x="4123482" y="3841303"/>
            <a:ext cx="14648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24.042</a:t>
            </a:r>
            <a:endParaRPr lang="de-DE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Textfeld 43"/>
          <p:cNvSpPr txBox="1"/>
          <p:nvPr/>
        </p:nvSpPr>
        <p:spPr>
          <a:xfrm>
            <a:off x="4386732" y="4201343"/>
            <a:ext cx="11495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18.029</a:t>
            </a:r>
            <a:endParaRPr lang="de-DE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Textfeld 44"/>
          <p:cNvSpPr txBox="1"/>
          <p:nvPr/>
        </p:nvSpPr>
        <p:spPr>
          <a:xfrm>
            <a:off x="4527073" y="4438670"/>
            <a:ext cx="10719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3.025</a:t>
            </a:r>
            <a:endParaRPr lang="de-DE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6" name="Gerade Verbindung 45"/>
          <p:cNvCxnSpPr/>
          <p:nvPr/>
        </p:nvCxnSpPr>
        <p:spPr bwMode="auto">
          <a:xfrm flipV="1">
            <a:off x="5313467" y="3752306"/>
            <a:ext cx="1862633" cy="58630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7" name="Gerade Verbindung 46"/>
          <p:cNvCxnSpPr/>
          <p:nvPr/>
        </p:nvCxnSpPr>
        <p:spPr bwMode="auto">
          <a:xfrm flipV="1">
            <a:off x="5175297" y="2582618"/>
            <a:ext cx="1844975" cy="130647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" name="Gerade Verbindung 47"/>
          <p:cNvCxnSpPr/>
          <p:nvPr/>
        </p:nvCxnSpPr>
        <p:spPr bwMode="auto">
          <a:xfrm flipV="1">
            <a:off x="4561798" y="2508548"/>
            <a:ext cx="535979" cy="86889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" name="Gerade Verbindung 48"/>
          <p:cNvCxnSpPr/>
          <p:nvPr/>
        </p:nvCxnSpPr>
        <p:spPr bwMode="auto">
          <a:xfrm flipH="1" flipV="1">
            <a:off x="1623327" y="2582618"/>
            <a:ext cx="508205" cy="88847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" name="Gerade Verbindung 49"/>
          <p:cNvCxnSpPr/>
          <p:nvPr/>
        </p:nvCxnSpPr>
        <p:spPr bwMode="auto">
          <a:xfrm>
            <a:off x="5300979" y="4607582"/>
            <a:ext cx="793882" cy="401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1" name="Text Box 203"/>
          <p:cNvSpPr txBox="1">
            <a:spLocks noChangeArrowheads="1"/>
          </p:cNvSpPr>
          <p:nvPr/>
        </p:nvSpPr>
        <p:spPr bwMode="auto">
          <a:xfrm>
            <a:off x="7317925" y="5616204"/>
            <a:ext cx="115127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de-DE" altLang="de-DE" sz="1600" dirty="0" smtClean="0">
                <a:latin typeface="Arial" charset="0"/>
              </a:rPr>
              <a:t>DCO-Fälle</a:t>
            </a:r>
            <a:endParaRPr lang="de-DE" altLang="de-DE" sz="1600" dirty="0">
              <a:latin typeface="Arial" charset="0"/>
            </a:endParaRPr>
          </a:p>
          <a:p>
            <a:pPr algn="ctr"/>
            <a:r>
              <a:rPr lang="de-DE" altLang="de-DE" sz="1600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de-DE" alt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endParaRPr lang="de-DE" alt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Textfeld 51"/>
          <p:cNvSpPr txBox="1"/>
          <p:nvPr/>
        </p:nvSpPr>
        <p:spPr>
          <a:xfrm>
            <a:off x="4761016" y="4854002"/>
            <a:ext cx="10719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30.433</a:t>
            </a:r>
            <a:endParaRPr lang="de-DE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3" name="Gerade Verbindung 52"/>
          <p:cNvCxnSpPr/>
          <p:nvPr/>
        </p:nvCxnSpPr>
        <p:spPr bwMode="auto">
          <a:xfrm>
            <a:off x="5644959" y="5407478"/>
            <a:ext cx="1531141" cy="46979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Textfeld 1"/>
          <p:cNvSpPr txBox="1"/>
          <p:nvPr/>
        </p:nvSpPr>
        <p:spPr>
          <a:xfrm>
            <a:off x="107504" y="6093296"/>
            <a:ext cx="2300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25475">
              <a:tabLst>
                <a:tab pos="447675" algn="l"/>
                <a:tab pos="625475" algn="l"/>
              </a:tabLst>
            </a:pPr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DCO	=	Death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certificate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only</a:t>
            </a:r>
            <a:endParaRPr lang="de-DE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268288">
              <a:tabLst>
                <a:tab pos="447675" algn="l"/>
                <a:tab pos="625475" algn="l"/>
              </a:tabLst>
            </a:pPr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ED	=	Erstdiagnosejahr</a:t>
            </a:r>
          </a:p>
        </p:txBody>
      </p:sp>
    </p:spTree>
    <p:extLst>
      <p:ext uri="{BB962C8B-B14F-4D97-AF65-F5344CB8AC3E}">
        <p14:creationId xmlns:p14="http://schemas.microsoft.com/office/powerpoint/2010/main" val="4052902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3275856" y="2276872"/>
            <a:ext cx="2664296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2002-2015</a:t>
            </a:r>
          </a:p>
          <a:p>
            <a:pPr algn="ctr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254.256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6228184" y="2282840"/>
            <a:ext cx="2613580" cy="92333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&lt; 2002</a:t>
            </a:r>
          </a:p>
          <a:p>
            <a:pPr algn="ctr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117.319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3275856" y="3939862"/>
            <a:ext cx="2664296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Mittelfranken</a:t>
            </a:r>
          </a:p>
          <a:p>
            <a:pPr algn="ctr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196.682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6228183" y="3945830"/>
            <a:ext cx="2615011" cy="92333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Nicht Mittelfranken</a:t>
            </a:r>
          </a:p>
          <a:p>
            <a:pPr algn="ctr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57.574</a:t>
            </a:r>
          </a:p>
        </p:txBody>
      </p:sp>
      <p:sp>
        <p:nvSpPr>
          <p:cNvPr id="11" name="Text Box 38"/>
          <p:cNvSpPr txBox="1">
            <a:spLocks noChangeArrowheads="1"/>
          </p:cNvSpPr>
          <p:nvPr/>
        </p:nvSpPr>
        <p:spPr bwMode="auto">
          <a:xfrm>
            <a:off x="211017" y="580203"/>
            <a:ext cx="8745415" cy="8842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lIns="98462" tIns="49232" rIns="98462" bIns="49232">
            <a:spAutoFit/>
          </a:bodyPr>
          <a:lstStyle>
            <a:lvl1pPr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343025"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522413"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01800"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881188"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338388" eaLnBrk="0" fontAlgn="base" hangingPunct="0">
              <a:spcBef>
                <a:spcPct val="0"/>
              </a:spcBef>
              <a:spcAft>
                <a:spcPct val="0"/>
              </a:spcAft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795588" eaLnBrk="0" fontAlgn="base" hangingPunct="0">
              <a:spcBef>
                <a:spcPct val="0"/>
              </a:spcBef>
              <a:spcAft>
                <a:spcPct val="0"/>
              </a:spcAft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252788" eaLnBrk="0" fontAlgn="base" hangingPunct="0">
              <a:spcBef>
                <a:spcPct val="0"/>
              </a:spcBef>
              <a:spcAft>
                <a:spcPct val="0"/>
              </a:spcAft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709988" eaLnBrk="0" fontAlgn="base" hangingPunct="0">
              <a:spcBef>
                <a:spcPct val="0"/>
              </a:spcBef>
              <a:spcAft>
                <a:spcPct val="0"/>
              </a:spcAft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de-DE" altLang="de-DE" sz="1900" b="1" dirty="0" smtClean="0">
              <a:latin typeface="Arial" charset="0"/>
            </a:endParaRPr>
          </a:p>
          <a:p>
            <a:pPr algn="ctr"/>
            <a:r>
              <a:rPr lang="de-DE" altLang="de-DE" sz="2000" b="1" dirty="0" smtClean="0">
                <a:latin typeface="Arial" charset="0"/>
              </a:rPr>
              <a:t>Datenbestand Gesamt:  371.575 </a:t>
            </a:r>
            <a:r>
              <a:rPr lang="de-DE" altLang="de-DE" sz="1200" b="1" dirty="0" smtClean="0">
                <a:latin typeface="Arial" charset="0"/>
              </a:rPr>
              <a:t>(ED 1978-2015)</a:t>
            </a:r>
          </a:p>
          <a:p>
            <a:pPr algn="ctr"/>
            <a:endParaRPr lang="de-DE" altLang="de-DE" sz="1200" b="1" dirty="0">
              <a:latin typeface="Arial" charset="0"/>
            </a:endParaRPr>
          </a:p>
        </p:txBody>
      </p:sp>
      <p:sp>
        <p:nvSpPr>
          <p:cNvPr id="25" name="Line 54"/>
          <p:cNvSpPr>
            <a:spLocks noChangeShapeType="1"/>
          </p:cNvSpPr>
          <p:nvPr/>
        </p:nvSpPr>
        <p:spPr bwMode="auto">
          <a:xfrm>
            <a:off x="4572000" y="1706195"/>
            <a:ext cx="0" cy="445517"/>
          </a:xfrm>
          <a:prstGeom prst="line">
            <a:avLst/>
          </a:prstGeom>
          <a:noFill/>
          <a:ln w="63500">
            <a:solidFill>
              <a:srgbClr val="FF505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462" tIns="49232" rIns="98462" bIns="49232"/>
          <a:lstStyle/>
          <a:p>
            <a:endParaRPr lang="de-DE"/>
          </a:p>
        </p:txBody>
      </p:sp>
      <p:sp>
        <p:nvSpPr>
          <p:cNvPr id="26" name="Line 54"/>
          <p:cNvSpPr>
            <a:spLocks noChangeShapeType="1"/>
          </p:cNvSpPr>
          <p:nvPr/>
        </p:nvSpPr>
        <p:spPr bwMode="auto">
          <a:xfrm>
            <a:off x="4572000" y="3348910"/>
            <a:ext cx="0" cy="445517"/>
          </a:xfrm>
          <a:prstGeom prst="line">
            <a:avLst/>
          </a:prstGeom>
          <a:noFill/>
          <a:ln w="63500">
            <a:solidFill>
              <a:srgbClr val="FF505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462" tIns="49232" rIns="98462" bIns="49232"/>
          <a:lstStyle/>
          <a:p>
            <a:endParaRPr lang="de-DE"/>
          </a:p>
        </p:txBody>
      </p:sp>
      <p:sp>
        <p:nvSpPr>
          <p:cNvPr id="27" name="Line 54"/>
          <p:cNvSpPr>
            <a:spLocks noChangeShapeType="1"/>
          </p:cNvSpPr>
          <p:nvPr/>
        </p:nvSpPr>
        <p:spPr bwMode="auto">
          <a:xfrm>
            <a:off x="4572000" y="4994320"/>
            <a:ext cx="0" cy="445517"/>
          </a:xfrm>
          <a:prstGeom prst="line">
            <a:avLst/>
          </a:prstGeom>
          <a:noFill/>
          <a:ln w="63500">
            <a:solidFill>
              <a:srgbClr val="FF505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462" tIns="49232" rIns="98462" bIns="49232"/>
          <a:lstStyle/>
          <a:p>
            <a:endParaRPr lang="de-DE"/>
          </a:p>
        </p:txBody>
      </p:sp>
      <p:sp>
        <p:nvSpPr>
          <p:cNvPr id="28" name="Line 58"/>
          <p:cNvSpPr>
            <a:spLocks noChangeShapeType="1"/>
          </p:cNvSpPr>
          <p:nvPr/>
        </p:nvSpPr>
        <p:spPr bwMode="auto">
          <a:xfrm>
            <a:off x="5403850" y="4927699"/>
            <a:ext cx="1430338" cy="517525"/>
          </a:xfrm>
          <a:prstGeom prst="line">
            <a:avLst/>
          </a:prstGeom>
          <a:noFill/>
          <a:ln w="63500">
            <a:solidFill>
              <a:srgbClr val="C0C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9" name="Line 58"/>
          <p:cNvSpPr>
            <a:spLocks noChangeShapeType="1"/>
          </p:cNvSpPr>
          <p:nvPr/>
        </p:nvSpPr>
        <p:spPr bwMode="auto">
          <a:xfrm>
            <a:off x="5394325" y="3276902"/>
            <a:ext cx="1430338" cy="517525"/>
          </a:xfrm>
          <a:prstGeom prst="line">
            <a:avLst/>
          </a:prstGeom>
          <a:noFill/>
          <a:ln w="63500">
            <a:solidFill>
              <a:srgbClr val="C0C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" name="Line 58"/>
          <p:cNvSpPr>
            <a:spLocks noChangeShapeType="1"/>
          </p:cNvSpPr>
          <p:nvPr/>
        </p:nvSpPr>
        <p:spPr bwMode="auto">
          <a:xfrm>
            <a:off x="5364088" y="1692726"/>
            <a:ext cx="1430338" cy="517525"/>
          </a:xfrm>
          <a:prstGeom prst="line">
            <a:avLst/>
          </a:prstGeom>
          <a:noFill/>
          <a:ln w="63500">
            <a:solidFill>
              <a:srgbClr val="C0C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1" name="Rectangle 16"/>
          <p:cNvSpPr>
            <a:spLocks noChangeArrowheads="1"/>
          </p:cNvSpPr>
          <p:nvPr/>
        </p:nvSpPr>
        <p:spPr bwMode="auto">
          <a:xfrm>
            <a:off x="0" y="0"/>
            <a:ext cx="9144000" cy="449459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de-DE" altLang="de-DE" b="1">
              <a:solidFill>
                <a:srgbClr val="3333CC"/>
              </a:solidFill>
              <a:latin typeface="Arial" charset="0"/>
            </a:endParaRPr>
          </a:p>
        </p:txBody>
      </p:sp>
      <p:graphicFrame>
        <p:nvGraphicFramePr>
          <p:cNvPr id="32" name="Object 15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2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95" name="Dokument" r:id="rId4" imgW="1458599" imgH="1305528" progId="Word.Document.8">
                  <p:embed/>
                </p:oleObj>
              </mc:Choice>
              <mc:Fallback>
                <p:oleObj name="Dokument" r:id="rId4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2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Rectangle 17"/>
          <p:cNvSpPr>
            <a:spLocks noChangeArrowheads="1"/>
          </p:cNvSpPr>
          <p:nvPr/>
        </p:nvSpPr>
        <p:spPr bwMode="auto">
          <a:xfrm>
            <a:off x="58615" y="12701"/>
            <a:ext cx="9144000" cy="449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de-DE" altLang="de-DE" b="1" dirty="0" smtClean="0">
                <a:solidFill>
                  <a:srgbClr val="3333CC"/>
                </a:solidFill>
                <a:latin typeface="Arial" charset="0"/>
              </a:rPr>
              <a:t>Datenbestand Klinisches Krebsregister</a:t>
            </a:r>
            <a:endParaRPr lang="de-DE" altLang="de-DE" b="1" dirty="0">
              <a:solidFill>
                <a:srgbClr val="3333CC"/>
              </a:solidFill>
              <a:latin typeface="Arial" charset="0"/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323528" y="2483604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Erstdiagnosejahr: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feld 34"/>
          <p:cNvSpPr txBox="1"/>
          <p:nvPr/>
        </p:nvSpPr>
        <p:spPr>
          <a:xfrm>
            <a:off x="323528" y="4141207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Wohnort: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feld 20"/>
          <p:cNvSpPr txBox="1"/>
          <p:nvPr/>
        </p:nvSpPr>
        <p:spPr>
          <a:xfrm>
            <a:off x="3275855" y="5524038"/>
            <a:ext cx="2664297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Klinische/Pathologische Meldungen</a:t>
            </a:r>
          </a:p>
          <a:p>
            <a:pPr algn="ctr"/>
            <a:r>
              <a:rPr lang="de-DE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178.369</a:t>
            </a:r>
          </a:p>
        </p:txBody>
      </p:sp>
      <p:sp>
        <p:nvSpPr>
          <p:cNvPr id="24" name="Textfeld 23"/>
          <p:cNvSpPr txBox="1"/>
          <p:nvPr/>
        </p:nvSpPr>
        <p:spPr>
          <a:xfrm>
            <a:off x="6206891" y="5530006"/>
            <a:ext cx="2613581" cy="92333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Ausschließlich Todesbescheinigungen</a:t>
            </a: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18.313</a:t>
            </a:r>
          </a:p>
        </p:txBody>
      </p:sp>
      <p:sp>
        <p:nvSpPr>
          <p:cNvPr id="36" name="Textfeld 35"/>
          <p:cNvSpPr txBox="1"/>
          <p:nvPr/>
        </p:nvSpPr>
        <p:spPr>
          <a:xfrm>
            <a:off x="323528" y="5725383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Meldetyp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9247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1219200" y="1674813"/>
            <a:ext cx="6644054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1600" b="1">
                <a:solidFill>
                  <a:srgbClr val="000000"/>
                </a:solidFill>
              </a:rPr>
              <a:t>Nutzungsbedingungen</a:t>
            </a:r>
          </a:p>
        </p:txBody>
      </p:sp>
      <p:sp>
        <p:nvSpPr>
          <p:cNvPr id="13315" name="Text Box 30"/>
          <p:cNvSpPr txBox="1">
            <a:spLocks noChangeArrowheads="1"/>
          </p:cNvSpPr>
          <p:nvPr/>
        </p:nvSpPr>
        <p:spPr bwMode="auto">
          <a:xfrm>
            <a:off x="1182566" y="2106613"/>
            <a:ext cx="6646985" cy="35920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de-DE" sz="1600" dirty="0">
                <a:solidFill>
                  <a:srgbClr val="000000"/>
                </a:solidFill>
              </a:rPr>
              <a:t>Die Abbildungen dürfen unter folgenden Bedingungen in Vorträgen, wissenschaftlichen Veröffentlichungen, Doktorarbeiten </a:t>
            </a:r>
            <a:r>
              <a:rPr lang="de-DE" altLang="de-DE" sz="1600" dirty="0" err="1">
                <a:solidFill>
                  <a:srgbClr val="000000"/>
                </a:solidFill>
              </a:rPr>
              <a:t>u.ä.</a:t>
            </a:r>
            <a:r>
              <a:rPr lang="de-DE" altLang="de-DE" sz="1600" dirty="0">
                <a:solidFill>
                  <a:srgbClr val="000000"/>
                </a:solidFill>
              </a:rPr>
              <a:t> verwendet werden:</a:t>
            </a:r>
          </a:p>
          <a:p>
            <a:pPr>
              <a:spcBef>
                <a:spcPct val="50000"/>
              </a:spcBef>
            </a:pPr>
            <a:r>
              <a:rPr lang="de-DE" altLang="de-DE" sz="1600" dirty="0">
                <a:solidFill>
                  <a:srgbClr val="000000"/>
                </a:solidFill>
              </a:rPr>
              <a:t>Eine Abbildung wird entweder komplett übernommen, d.h. einschließlich Kopf- und Fußzeile, oder die Abbildung wird – bei Übernahme nur der Grafik selbst –  mit einer Quellenangabe nach unten angegebener Zitierweise versehen.</a:t>
            </a:r>
            <a:br>
              <a:rPr lang="de-DE" altLang="de-DE" sz="1600" dirty="0">
                <a:solidFill>
                  <a:srgbClr val="000000"/>
                </a:solidFill>
              </a:rPr>
            </a:br>
            <a:r>
              <a:rPr lang="de-DE" altLang="de-DE" sz="1600" dirty="0">
                <a:solidFill>
                  <a:srgbClr val="000000"/>
                </a:solidFill>
              </a:rPr>
              <a:t>Es ist nicht zulässig, Ausschnitte aus einer Grafik zu verwenden.</a:t>
            </a:r>
          </a:p>
          <a:p>
            <a:pPr>
              <a:spcBef>
                <a:spcPct val="50000"/>
              </a:spcBef>
            </a:pPr>
            <a:endParaRPr lang="de-DE" altLang="de-DE" sz="1600" dirty="0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</a:pPr>
            <a:r>
              <a:rPr lang="de-DE" altLang="de-DE" sz="1600" dirty="0">
                <a:solidFill>
                  <a:srgbClr val="000000"/>
                </a:solidFill>
              </a:rPr>
              <a:t>Quelle: </a:t>
            </a:r>
            <a:br>
              <a:rPr lang="de-DE" altLang="de-DE" sz="1600" dirty="0">
                <a:solidFill>
                  <a:srgbClr val="000000"/>
                </a:solidFill>
              </a:rPr>
            </a:br>
            <a:r>
              <a:rPr lang="de-DE" altLang="de-DE" sz="1600" dirty="0">
                <a:solidFill>
                  <a:srgbClr val="000000"/>
                </a:solidFill>
              </a:rPr>
              <a:t>Tumorzentrum der Universität Erlangen-Nürnberg (Hrsg.): </a:t>
            </a:r>
            <a:br>
              <a:rPr lang="de-DE" altLang="de-DE" sz="1600" dirty="0">
                <a:solidFill>
                  <a:srgbClr val="000000"/>
                </a:solidFill>
              </a:rPr>
            </a:br>
            <a:r>
              <a:rPr lang="de-DE" altLang="de-DE" sz="1600" dirty="0">
                <a:solidFill>
                  <a:srgbClr val="000000"/>
                </a:solidFill>
              </a:rPr>
              <a:t>Qualitätsbericht </a:t>
            </a:r>
            <a:r>
              <a:rPr lang="de-DE" altLang="de-DE" sz="1600" dirty="0" smtClean="0">
                <a:solidFill>
                  <a:srgbClr val="000000"/>
                </a:solidFill>
              </a:rPr>
              <a:t>2016 </a:t>
            </a:r>
            <a:r>
              <a:rPr lang="de-DE" altLang="de-DE" sz="1600" dirty="0">
                <a:solidFill>
                  <a:srgbClr val="000000"/>
                </a:solidFill>
              </a:rPr>
              <a:t>– Krebs in Mittelfranken </a:t>
            </a:r>
            <a:r>
              <a:rPr lang="de-DE" altLang="de-DE" sz="1600" dirty="0" smtClean="0">
                <a:solidFill>
                  <a:srgbClr val="000000"/>
                </a:solidFill>
              </a:rPr>
              <a:t>2002-2015, </a:t>
            </a:r>
            <a:r>
              <a:rPr lang="de-DE" altLang="de-DE" sz="1600" dirty="0">
                <a:solidFill>
                  <a:srgbClr val="000000"/>
                </a:solidFill>
              </a:rPr>
              <a:t/>
            </a:r>
            <a:br>
              <a:rPr lang="de-DE" altLang="de-DE" sz="1600" dirty="0">
                <a:solidFill>
                  <a:srgbClr val="000000"/>
                </a:solidFill>
              </a:rPr>
            </a:br>
            <a:r>
              <a:rPr lang="de-DE" altLang="de-DE" sz="1600" dirty="0" smtClean="0">
                <a:solidFill>
                  <a:srgbClr val="000000"/>
                </a:solidFill>
              </a:rPr>
              <a:t>Erlangen, Februar 2017.</a:t>
            </a:r>
            <a:endParaRPr lang="de-DE" altLang="de-DE" sz="1600" dirty="0">
              <a:solidFill>
                <a:srgbClr val="000000"/>
              </a:solidFill>
            </a:endParaRPr>
          </a:p>
        </p:txBody>
      </p:sp>
      <p:sp>
        <p:nvSpPr>
          <p:cNvPr id="13316" name="Rectangle 16"/>
          <p:cNvSpPr>
            <a:spLocks noChangeArrowheads="1"/>
          </p:cNvSpPr>
          <p:nvPr/>
        </p:nvSpPr>
        <p:spPr bwMode="auto">
          <a:xfrm>
            <a:off x="0" y="1"/>
            <a:ext cx="9144000" cy="449263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93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de-DE" altLang="de-DE" b="1" dirty="0">
                <a:solidFill>
                  <a:srgbClr val="3333CC"/>
                </a:solidFill>
              </a:rPr>
              <a:t>Tumorzentrum der Universität Erlangen-Nürnberg</a:t>
            </a:r>
          </a:p>
        </p:txBody>
      </p:sp>
      <p:graphicFrame>
        <p:nvGraphicFramePr>
          <p:cNvPr id="13317" name="Object 17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1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54" name="Dokument" r:id="rId3" imgW="1458599" imgH="1305528" progId="Word.Document.8">
                  <p:embed/>
                </p:oleObj>
              </mc:Choice>
              <mc:Fallback>
                <p:oleObj name="Dokument" r:id="rId3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1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166</Words>
  <Application>Microsoft Office PowerPoint</Application>
  <PresentationFormat>Bildschirmpräsentation (4:3)</PresentationFormat>
  <Paragraphs>65</Paragraphs>
  <Slides>4</Slides>
  <Notes>3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6" baseType="lpstr">
      <vt:lpstr>Larissa</vt:lpstr>
      <vt:lpstr>Dokument</vt:lpstr>
      <vt:lpstr>PowerPoint-Präsentation</vt:lpstr>
      <vt:lpstr>PowerPoint-Präsentation</vt:lpstr>
      <vt:lpstr>PowerPoint-Präsentation</vt:lpstr>
      <vt:lpstr>PowerPoint-Präsentation</vt:lpstr>
    </vt:vector>
  </TitlesOfParts>
  <Company>Universitätsklinikum Erlangen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Borstorff, Christine</dc:creator>
  <cp:lastModifiedBy>Borstorff, Christine</cp:lastModifiedBy>
  <cp:revision>256</cp:revision>
  <cp:lastPrinted>2015-10-30T10:32:12Z</cp:lastPrinted>
  <dcterms:created xsi:type="dcterms:W3CDTF">2014-04-28T10:09:44Z</dcterms:created>
  <dcterms:modified xsi:type="dcterms:W3CDTF">2017-03-09T08:43:58Z</dcterms:modified>
</cp:coreProperties>
</file>