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92" r:id="rId2"/>
    <p:sldId id="287" r:id="rId3"/>
    <p:sldId id="297" r:id="rId4"/>
    <p:sldId id="291" r:id="rId5"/>
    <p:sldId id="282" r:id="rId6"/>
    <p:sldId id="285" r:id="rId7"/>
    <p:sldId id="294" r:id="rId8"/>
    <p:sldId id="295" r:id="rId9"/>
    <p:sldId id="277" r:id="rId10"/>
    <p:sldId id="290" r:id="rId11"/>
    <p:sldId id="293" r:id="rId12"/>
  </p:sldIdLst>
  <p:sldSz cx="9144000" cy="6858000" type="screen4x3"/>
  <p:notesSz cx="6669088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884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1.6317740195233806E-3"/>
                  <c:y val="-0.330638624854341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7707238990670347E-3"/>
                  <c:y val="-0.374913413233839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443649224080597E-3"/>
                  <c:y val="-0.28626855647179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193041832855358E-7"/>
                  <c:y val="-0.339021351015146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1117826943105487E-3"/>
                  <c:y val="-0.404251997743054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281856779150309E-4"/>
                  <c:y val="-0.417037808508887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824022745207728E-4"/>
                  <c:y val="-0.292222918626411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2185143688936214E-3"/>
                  <c:y val="-0.374858116803500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2638318998834182E-3"/>
                  <c:y val="-0.43935970136524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1.6319159499417091E-3"/>
                  <c:y val="-0.411038783852846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5677634008572029E-3"/>
                  <c:y val="-0.376022532019291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3880794912532541E-4"/>
                  <c:y val="-0.33103101683116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0687360500140086E-4"/>
                  <c:y val="-0.395901811404718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68688247716935E-5"/>
                  <c:y val="-0.371026712216746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39</c:v>
                </c:pt>
                <c:pt idx="1">
                  <c:v>46</c:v>
                </c:pt>
                <c:pt idx="2">
                  <c:v>33</c:v>
                </c:pt>
                <c:pt idx="3">
                  <c:v>41</c:v>
                </c:pt>
                <c:pt idx="4">
                  <c:v>50</c:v>
                </c:pt>
                <c:pt idx="5">
                  <c:v>51</c:v>
                </c:pt>
                <c:pt idx="6">
                  <c:v>34</c:v>
                </c:pt>
                <c:pt idx="7">
                  <c:v>46</c:v>
                </c:pt>
                <c:pt idx="8">
                  <c:v>55</c:v>
                </c:pt>
                <c:pt idx="9">
                  <c:v>51</c:v>
                </c:pt>
                <c:pt idx="10">
                  <c:v>45</c:v>
                </c:pt>
                <c:pt idx="11">
                  <c:v>39</c:v>
                </c:pt>
                <c:pt idx="12">
                  <c:v>49</c:v>
                </c:pt>
                <c:pt idx="13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578944"/>
        <c:axId val="6580480"/>
      </c:barChart>
      <c:catAx>
        <c:axId val="657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580480"/>
        <c:crosses val="autoZero"/>
        <c:auto val="1"/>
        <c:lblAlgn val="ctr"/>
        <c:lblOffset val="100"/>
        <c:noMultiLvlLbl val="0"/>
      </c:catAx>
      <c:valAx>
        <c:axId val="6580480"/>
        <c:scaling>
          <c:orientation val="minMax"/>
          <c:max val="6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6578944"/>
        <c:crosses val="autoZero"/>
        <c:crossBetween val="between"/>
        <c:majorUnit val="10"/>
        <c:minorUnit val="1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1">
                  <c:v>2</c:v>
                </c:pt>
                <c:pt idx="2">
                  <c:v>5</c:v>
                </c:pt>
                <c:pt idx="3">
                  <c:v>19</c:v>
                </c:pt>
                <c:pt idx="4">
                  <c:v>31</c:v>
                </c:pt>
                <c:pt idx="5">
                  <c:v>42</c:v>
                </c:pt>
                <c:pt idx="6">
                  <c:v>35</c:v>
                </c:pt>
                <c:pt idx="7">
                  <c:v>31</c:v>
                </c:pt>
                <c:pt idx="8">
                  <c:v>33</c:v>
                </c:pt>
                <c:pt idx="9">
                  <c:v>28</c:v>
                </c:pt>
                <c:pt idx="10">
                  <c:v>24</c:v>
                </c:pt>
                <c:pt idx="11">
                  <c:v>16</c:v>
                </c:pt>
                <c:pt idx="12">
                  <c:v>30</c:v>
                </c:pt>
                <c:pt idx="13">
                  <c:v>21</c:v>
                </c:pt>
                <c:pt idx="14">
                  <c:v>18</c:v>
                </c:pt>
                <c:pt idx="15">
                  <c:v>15</c:v>
                </c:pt>
                <c:pt idx="16">
                  <c:v>11</c:v>
                </c:pt>
                <c:pt idx="17">
                  <c:v>4</c:v>
                </c:pt>
                <c:pt idx="18">
                  <c:v>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1">
                  <c:v>1</c:v>
                </c:pt>
                <c:pt idx="2">
                  <c:v>6</c:v>
                </c:pt>
                <c:pt idx="3">
                  <c:v>28</c:v>
                </c:pt>
                <c:pt idx="4">
                  <c:v>29</c:v>
                </c:pt>
                <c:pt idx="5">
                  <c:v>25</c:v>
                </c:pt>
                <c:pt idx="6">
                  <c:v>23</c:v>
                </c:pt>
                <c:pt idx="7">
                  <c:v>22</c:v>
                </c:pt>
                <c:pt idx="8">
                  <c:v>7</c:v>
                </c:pt>
                <c:pt idx="9">
                  <c:v>16</c:v>
                </c:pt>
                <c:pt idx="10">
                  <c:v>13</c:v>
                </c:pt>
                <c:pt idx="11">
                  <c:v>10</c:v>
                </c:pt>
                <c:pt idx="12">
                  <c:v>11</c:v>
                </c:pt>
                <c:pt idx="13">
                  <c:v>16</c:v>
                </c:pt>
                <c:pt idx="14">
                  <c:v>24</c:v>
                </c:pt>
                <c:pt idx="15">
                  <c:v>15</c:v>
                </c:pt>
                <c:pt idx="16">
                  <c:v>10</c:v>
                </c:pt>
                <c:pt idx="1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3348992"/>
        <c:axId val="113351680"/>
        <c:axId val="0"/>
      </c:bar3DChart>
      <c:catAx>
        <c:axId val="1133489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13351680"/>
        <c:crosses val="autoZero"/>
        <c:auto val="1"/>
        <c:lblAlgn val="ctr"/>
        <c:lblOffset val="100"/>
        <c:noMultiLvlLbl val="0"/>
      </c:catAx>
      <c:valAx>
        <c:axId val="113351680"/>
        <c:scaling>
          <c:orientation val="minMax"/>
          <c:max val="5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13348992"/>
        <c:crosses val="autoZero"/>
        <c:crossBetween val="between"/>
        <c:majorUnit val="10"/>
        <c:minorUnit val="1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&lt;=65 Jahre</c:v>
                </c:pt>
                <c:pt idx="1">
                  <c:v>&gt;65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494</c:v>
                </c:pt>
                <c:pt idx="1">
                  <c:v>131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6506752"/>
        <c:axId val="6520832"/>
      </c:barChart>
      <c:catAx>
        <c:axId val="65067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6520832"/>
        <c:crosses val="autoZero"/>
        <c:auto val="1"/>
        <c:lblAlgn val="ctr"/>
        <c:lblOffset val="100"/>
        <c:noMultiLvlLbl val="0"/>
      </c:catAx>
      <c:valAx>
        <c:axId val="6520832"/>
        <c:scaling>
          <c:orientation val="minMax"/>
          <c:max val="6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6506752"/>
        <c:crosses val="autoZero"/>
        <c:crossBetween val="between"/>
        <c:majorUnit val="100"/>
        <c:minorUnit val="1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4</c:v>
                </c:pt>
                <c:pt idx="1">
                  <c:v>15</c:v>
                </c:pt>
                <c:pt idx="2">
                  <c:v>8</c:v>
                </c:pt>
                <c:pt idx="3">
                  <c:v>8</c:v>
                </c:pt>
                <c:pt idx="4">
                  <c:v>12</c:v>
                </c:pt>
                <c:pt idx="5">
                  <c:v>15</c:v>
                </c:pt>
                <c:pt idx="6">
                  <c:v>6</c:v>
                </c:pt>
                <c:pt idx="7">
                  <c:v>11</c:v>
                </c:pt>
                <c:pt idx="8">
                  <c:v>9</c:v>
                </c:pt>
                <c:pt idx="9">
                  <c:v>8</c:v>
                </c:pt>
                <c:pt idx="10">
                  <c:v>7</c:v>
                </c:pt>
                <c:pt idx="11">
                  <c:v>9</c:v>
                </c:pt>
                <c:pt idx="12">
                  <c:v>5</c:v>
                </c:pt>
                <c:pt idx="13">
                  <c:v>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6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9</c:v>
                </c:pt>
                <c:pt idx="5">
                  <c:v>8</c:v>
                </c:pt>
                <c:pt idx="6">
                  <c:v>5</c:v>
                </c:pt>
                <c:pt idx="7">
                  <c:v>10</c:v>
                </c:pt>
                <c:pt idx="8">
                  <c:v>15</c:v>
                </c:pt>
                <c:pt idx="9">
                  <c:v>19</c:v>
                </c:pt>
                <c:pt idx="10">
                  <c:v>13</c:v>
                </c:pt>
                <c:pt idx="11">
                  <c:v>13</c:v>
                </c:pt>
                <c:pt idx="12">
                  <c:v>23</c:v>
                </c:pt>
                <c:pt idx="13">
                  <c:v>42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29</c:v>
                </c:pt>
                <c:pt idx="1">
                  <c:v>27</c:v>
                </c:pt>
                <c:pt idx="2">
                  <c:v>20</c:v>
                </c:pt>
                <c:pt idx="3">
                  <c:v>29</c:v>
                </c:pt>
                <c:pt idx="4">
                  <c:v>29</c:v>
                </c:pt>
                <c:pt idx="5">
                  <c:v>28</c:v>
                </c:pt>
                <c:pt idx="6">
                  <c:v>23</c:v>
                </c:pt>
                <c:pt idx="7">
                  <c:v>25</c:v>
                </c:pt>
                <c:pt idx="8">
                  <c:v>31</c:v>
                </c:pt>
                <c:pt idx="9">
                  <c:v>24</c:v>
                </c:pt>
                <c:pt idx="10">
                  <c:v>25</c:v>
                </c:pt>
                <c:pt idx="11">
                  <c:v>17</c:v>
                </c:pt>
                <c:pt idx="12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945216"/>
        <c:axId val="49951104"/>
      </c:barChart>
      <c:catAx>
        <c:axId val="4994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9951104"/>
        <c:crosses val="autoZero"/>
        <c:auto val="1"/>
        <c:lblAlgn val="ctr"/>
        <c:lblOffset val="100"/>
        <c:noMultiLvlLbl val="0"/>
      </c:catAx>
      <c:valAx>
        <c:axId val="49951104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4994521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4</c:v>
                </c:pt>
                <c:pt idx="1">
                  <c:v>15</c:v>
                </c:pt>
                <c:pt idx="2">
                  <c:v>8</c:v>
                </c:pt>
                <c:pt idx="3">
                  <c:v>8</c:v>
                </c:pt>
                <c:pt idx="4">
                  <c:v>12</c:v>
                </c:pt>
                <c:pt idx="5">
                  <c:v>15</c:v>
                </c:pt>
                <c:pt idx="6">
                  <c:v>6</c:v>
                </c:pt>
                <c:pt idx="7">
                  <c:v>11</c:v>
                </c:pt>
                <c:pt idx="8">
                  <c:v>9</c:v>
                </c:pt>
                <c:pt idx="9">
                  <c:v>8</c:v>
                </c:pt>
                <c:pt idx="10">
                  <c:v>7</c:v>
                </c:pt>
                <c:pt idx="11">
                  <c:v>9</c:v>
                </c:pt>
                <c:pt idx="12">
                  <c:v>5</c:v>
                </c:pt>
                <c:pt idx="13">
                  <c:v>4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2015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Tabelle1!$C$2:$C$15</c:f>
              <c:numCache>
                <c:formatCode>General</c:formatCode>
                <c:ptCount val="14"/>
                <c:pt idx="0">
                  <c:v>3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  <c:pt idx="6">
                  <c:v>3</c:v>
                </c:pt>
                <c:pt idx="7">
                  <c:v>5</c:v>
                </c:pt>
                <c:pt idx="8">
                  <c:v>11</c:v>
                </c:pt>
                <c:pt idx="9">
                  <c:v>12</c:v>
                </c:pt>
                <c:pt idx="10">
                  <c:v>11</c:v>
                </c:pt>
                <c:pt idx="11">
                  <c:v>7</c:v>
                </c:pt>
                <c:pt idx="12">
                  <c:v>17</c:v>
                </c:pt>
                <c:pt idx="13">
                  <c:v>42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2015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Tabelle1!$D$2:$D$15</c:f>
              <c:numCache>
                <c:formatCode>General</c:formatCode>
                <c:ptCount val="14"/>
                <c:pt idx="0">
                  <c:v>32</c:v>
                </c:pt>
                <c:pt idx="1">
                  <c:v>29</c:v>
                </c:pt>
                <c:pt idx="2">
                  <c:v>25</c:v>
                </c:pt>
                <c:pt idx="3">
                  <c:v>31</c:v>
                </c:pt>
                <c:pt idx="4">
                  <c:v>37</c:v>
                </c:pt>
                <c:pt idx="5">
                  <c:v>33</c:v>
                </c:pt>
                <c:pt idx="6">
                  <c:v>25</c:v>
                </c:pt>
                <c:pt idx="7">
                  <c:v>30</c:v>
                </c:pt>
                <c:pt idx="8">
                  <c:v>35</c:v>
                </c:pt>
                <c:pt idx="9">
                  <c:v>31</c:v>
                </c:pt>
                <c:pt idx="10">
                  <c:v>27</c:v>
                </c:pt>
                <c:pt idx="11">
                  <c:v>23</c:v>
                </c:pt>
                <c:pt idx="12">
                  <c:v>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0483584"/>
        <c:axId val="50485120"/>
      </c:barChart>
      <c:catAx>
        <c:axId val="50483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50485120"/>
        <c:crosses val="autoZero"/>
        <c:auto val="1"/>
        <c:lblAlgn val="ctr"/>
        <c:lblOffset val="100"/>
        <c:noMultiLvlLbl val="0"/>
      </c:catAx>
      <c:valAx>
        <c:axId val="50485120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50483584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F85F2-7F93-419E-8647-47EAC226930D}" type="datetime1">
              <a:rPr lang="de-DE" smtClean="0"/>
              <a:t>07.03.2017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8165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6AA00-C5FA-44E9-9E6C-45533F346E50}" type="datetime1">
              <a:rPr lang="de-DE" smtClean="0"/>
              <a:t>07.03.2017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14F0F12-7642-45A4-AD81-A5643BAB329B}" type="datetime1">
              <a:rPr lang="de-DE" smtClean="0"/>
              <a:t>07.03.2017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8173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765AE92-2D78-48E5-96FD-F526FF9CEA02}" type="datetime1">
              <a:rPr lang="de-DE" smtClean="0"/>
              <a:t>07.03.2017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6A866E3-0AE7-4F83-BD4A-9538661F614D}" type="datetime1">
              <a:rPr lang="de-DE" smtClean="0"/>
              <a:t>07.03.2017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501896C2-66CA-43E5-8972-D86F5750D6A9}" type="datetime1">
              <a:rPr lang="de-DE" smtClean="0"/>
              <a:t>07.03.2017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B5990C30-DEE4-48B8-8AE6-D8317638BFAD}" type="datetime1">
              <a:rPr lang="de-DE" smtClean="0"/>
              <a:t>07.03.2017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A400A3D9-16D8-40DE-8120-B00D5F2533BE}" type="datetime1">
              <a:rPr lang="de-DE" smtClean="0"/>
              <a:t>07.03.2017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8116EEF-3E6A-4288-A24B-2886D1E4E01F}" type="datetime1">
              <a:rPr lang="de-DE" smtClean="0"/>
              <a:t>07.03.2017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507C778-A4A4-460C-B608-701F76E51B88}" type="datetime1">
              <a:rPr lang="de-DE" smtClean="0"/>
              <a:t>07.03.2017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313D541-BBB3-4505-BF5F-EF8A3DC6AFAF}" type="datetime1">
              <a:rPr lang="de-DE" smtClean="0"/>
              <a:t>07.03.2017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6529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07.03.2017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2002-2015: Morbus</a:t>
            </a:r>
            <a:r>
              <a:rPr lang="de-DE" altLang="de-DE" b="1" baseline="0" dirty="0" smtClean="0">
                <a:solidFill>
                  <a:srgbClr val="3333CC"/>
                </a:solidFill>
                <a:latin typeface="Arial" charset="0"/>
              </a:rPr>
              <a:t> Hodgkin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1" name="Textfeld 10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2" name="Textfeld 11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Morbus Hodgkin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C81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2002-2015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4280579058"/>
              </p:ext>
            </p:extLst>
          </p:nvPr>
        </p:nvGraphicFramePr>
        <p:xfrm>
          <a:off x="752048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38230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47368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C81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Krankheitsverlauf/Tumorstatus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Gesamt=625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8021633" y="3501008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55" name="Rectangle 7"/>
          <p:cNvSpPr>
            <a:spLocks noChangeArrowheads="1"/>
          </p:cNvSpPr>
          <p:nvPr/>
        </p:nvSpPr>
        <p:spPr bwMode="auto">
          <a:xfrm>
            <a:off x="7884368" y="3861048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6" name="Rectangle 8"/>
          <p:cNvSpPr>
            <a:spLocks noChangeArrowheads="1"/>
          </p:cNvSpPr>
          <p:nvPr/>
        </p:nvSpPr>
        <p:spPr bwMode="auto">
          <a:xfrm>
            <a:off x="7884368" y="4149080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7" name="Rectangle 10"/>
          <p:cNvSpPr>
            <a:spLocks noChangeArrowheads="1"/>
          </p:cNvSpPr>
          <p:nvPr/>
        </p:nvSpPr>
        <p:spPr bwMode="auto">
          <a:xfrm>
            <a:off x="7884368" y="3579093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4" name="Textfeld 23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1763688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3131840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3635896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4499992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493204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586814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4067944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6300192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680424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2016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2002-2015,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Februar 2017.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2002-2015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991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921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659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332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Morbus Hodgkin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C81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1.912 </a:t>
            </a:r>
            <a:r>
              <a:rPr lang="de-DE" altLang="de-DE" sz="1200" b="1" dirty="0" smtClean="0">
                <a:latin typeface="Arial" charset="0"/>
              </a:rPr>
              <a:t>(ED 1978 bis 2015)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8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  Datenbestand Klinisches Krebsregister: Morbus Hodgkin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Klinische/Pathologische Meldungen</a:t>
            </a: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625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653848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C81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46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3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2015: Morbus Hodgkin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6" name="Textfeld 15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2016</a:t>
            </a:r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80000" y="3960000"/>
            <a:ext cx="3759200" cy="2031325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</a:t>
            </a:r>
            <a:r>
              <a:rPr lang="de-DE" alt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vom ZKFR am Bayerischen Landesamt für Gesundheit und Lebensmittelsicherheit unter </a:t>
            </a: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2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27.01.2017, Stand: Februar 2017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1.726.940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847.274,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879.666)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0" y="1188000"/>
            <a:ext cx="5096672" cy="53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59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20176413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C81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Gesamt=625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596336" y="2359913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0" y="6237312"/>
            <a:ext cx="22677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30349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783759309"/>
              </p:ext>
            </p:extLst>
          </p:nvPr>
        </p:nvGraphicFramePr>
        <p:xfrm>
          <a:off x="832579" y="1268760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C81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Gesamt=625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10471" y="1484786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431925" algn="l"/>
                <a:tab pos="3140075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n=366,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42 Jahre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44,8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431925" algn="l"/>
                <a:tab pos="3140075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n=259,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39 Jahre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44,2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09320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475656" y="1554636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475656" y="1795936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538450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106966558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65-jährigen 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>
                <a:latin typeface="Arial" charset="0"/>
              </a:rPr>
              <a:t>C81</a:t>
            </a:r>
            <a:endParaRPr lang="de-DE" altLang="de-DE" sz="1400" b="1" dirty="0">
              <a:latin typeface="Arial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Gesamt=625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87303" y="3697287"/>
            <a:ext cx="792609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79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5576" y="4725144"/>
            <a:ext cx="8651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2185119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494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4149080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131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20688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das Frühjahr 2017 vorgesehen. </a:t>
            </a:r>
          </a:p>
        </p:txBody>
      </p:sp>
    </p:spTree>
    <p:extLst>
      <p:ext uri="{BB962C8B-B14F-4D97-AF65-F5344CB8AC3E}">
        <p14:creationId xmlns:p14="http://schemas.microsoft.com/office/powerpoint/2010/main" val="3412945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Nicht aktuell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Aktuell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aktuell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Aktuell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0783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976414136"/>
              </p:ext>
            </p:extLst>
          </p:nvPr>
        </p:nvGraphicFramePr>
        <p:xfrm>
          <a:off x="724461" y="1713141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79550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313260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1331640" y="16134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763688" y="161399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267744" y="161455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699792" y="1615117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131840" y="16162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635896" y="16168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4499992" y="16173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4932040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5436096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51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5868144" y="161117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46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067944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34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6300192" y="161793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8021633" y="3504948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Nicht 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Aktuell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41" name="Rectangle 7"/>
          <p:cNvSpPr>
            <a:spLocks noChangeArrowheads="1"/>
          </p:cNvSpPr>
          <p:nvPr/>
        </p:nvSpPr>
        <p:spPr bwMode="auto">
          <a:xfrm>
            <a:off x="7884368" y="3858890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2" name="Rectangle 8"/>
          <p:cNvSpPr>
            <a:spLocks noChangeArrowheads="1"/>
          </p:cNvSpPr>
          <p:nvPr/>
        </p:nvSpPr>
        <p:spPr bwMode="auto">
          <a:xfrm>
            <a:off x="7884368" y="414692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3" name="Rectangle 10"/>
          <p:cNvSpPr>
            <a:spLocks noChangeArrowheads="1"/>
          </p:cNvSpPr>
          <p:nvPr/>
        </p:nvSpPr>
        <p:spPr bwMode="auto">
          <a:xfrm>
            <a:off x="7884368" y="3583033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C81</a:t>
            </a:r>
          </a:p>
          <a:p>
            <a:pPr lvl="0" algn="ctr"/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(Aktuell = das Datum der letzten Information zum Patienten ist &gt; 01.01.2015)</a:t>
            </a: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3563888" y="112474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Gesamt=625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6804248" y="16139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458</Words>
  <Application>Microsoft Office PowerPoint</Application>
  <PresentationFormat>Bildschirmpräsentation (4:3)</PresentationFormat>
  <Paragraphs>172</Paragraphs>
  <Slides>11</Slides>
  <Notes>9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Becker, Nadine</cp:lastModifiedBy>
  <cp:revision>201</cp:revision>
  <cp:lastPrinted>2017-03-07T09:10:47Z</cp:lastPrinted>
  <dcterms:created xsi:type="dcterms:W3CDTF">2014-04-28T10:09:44Z</dcterms:created>
  <dcterms:modified xsi:type="dcterms:W3CDTF">2017-03-07T09:11:26Z</dcterms:modified>
</cp:coreProperties>
</file>