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28" r:id="rId2"/>
  </p:sldMasterIdLst>
  <p:notesMasterIdLst>
    <p:notesMasterId r:id="rId15"/>
  </p:notesMasterIdLst>
  <p:handoutMasterIdLst>
    <p:handoutMasterId r:id="rId16"/>
  </p:handoutMasterIdLst>
  <p:sldIdLst>
    <p:sldId id="293" r:id="rId3"/>
    <p:sldId id="287" r:id="rId4"/>
    <p:sldId id="300" r:id="rId5"/>
    <p:sldId id="301" r:id="rId6"/>
    <p:sldId id="282" r:id="rId7"/>
    <p:sldId id="299" r:id="rId8"/>
    <p:sldId id="292" r:id="rId9"/>
    <p:sldId id="295" r:id="rId10"/>
    <p:sldId id="296" r:id="rId11"/>
    <p:sldId id="277" r:id="rId12"/>
    <p:sldId id="290" r:id="rId13"/>
    <p:sldId id="294" r:id="rId14"/>
  </p:sldIdLst>
  <p:sldSz cx="9144000" cy="6858000" type="screen4x3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008378"/>
    <a:srgbClr val="0033CC"/>
    <a:srgbClr val="008380"/>
    <a:srgbClr val="00836C"/>
    <a:srgbClr val="00CC6E"/>
    <a:srgbClr val="00CC66"/>
    <a:srgbClr val="00835C"/>
    <a:srgbClr val="00808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90" autoAdjust="0"/>
    <p:restoredTop sz="94660"/>
  </p:normalViewPr>
  <p:slideViewPr>
    <p:cSldViewPr>
      <p:cViewPr>
        <p:scale>
          <a:sx n="77" d="100"/>
          <a:sy n="77" d="100"/>
        </p:scale>
        <p:origin x="-1046" y="-86"/>
      </p:cViewPr>
      <p:guideLst>
        <p:guide orient="horz" pos="120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425990525292994E-2"/>
          <c:y val="2.9293812481685701E-2"/>
          <c:w val="0.91374633003420802"/>
          <c:h val="0.902750312488484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99CCFF"/>
            </a:solidFill>
            <a:ln>
              <a:solidFill>
                <a:schemeClr val="tx2"/>
              </a:solidFill>
            </a:ln>
          </c:spPr>
          <c:invertIfNegative val="0"/>
          <c:dLbls>
            <c:dLbl>
              <c:idx val="0"/>
              <c:layout>
                <c:manualLayout>
                  <c:x val="1.6317740195233806E-3"/>
                  <c:y val="-0.260412158323888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1650483287267448E-5"/>
                  <c:y val="-0.293882874929470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0633259463281604E-3"/>
                  <c:y val="-0.2646606256025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020905215176449E-3"/>
                  <c:y val="-0.282299974202088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4932499312347123E-3"/>
                  <c:y val="-0.32592247738216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599839675399456E-3"/>
                  <c:y val="-0.392728647017576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5.5459310961882315E-3"/>
                  <c:y val="-0.408366902874584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0210306816662522E-3"/>
                  <c:y val="-0.42887868835165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3.4120072566184284E-4"/>
                  <c:y val="-0.423153593704373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3.4344322627143397E-3"/>
                  <c:y val="-0.405636747965888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3.3702797136298335E-3"/>
                  <c:y val="-0.471833593474680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1.6637083636473053E-3"/>
                  <c:y val="-0.430968680739891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5.3008172637348198E-3"/>
                  <c:y val="-0.449922170274297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1.7385056941065851E-3"/>
                  <c:y val="-0.462861322295031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6638502940656337E-3"/>
                  <c:y val="-0.331407856442307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9.6032306682905259E-5"/>
                  <c:y val="-0.31587437558957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3.1967097995400932E-5"/>
                  <c:y val="-0.299971406540079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6638612481213999E-3"/>
                  <c:y val="-4.00426675116615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Tabelle1!$B$2:$B$15</c:f>
              <c:numCache>
                <c:formatCode>General</c:formatCode>
                <c:ptCount val="14"/>
                <c:pt idx="0">
                  <c:v>105</c:v>
                </c:pt>
                <c:pt idx="1">
                  <c:v>118</c:v>
                </c:pt>
                <c:pt idx="2">
                  <c:v>103</c:v>
                </c:pt>
                <c:pt idx="3">
                  <c:v>116</c:v>
                </c:pt>
                <c:pt idx="4">
                  <c:v>132</c:v>
                </c:pt>
                <c:pt idx="5">
                  <c:v>165</c:v>
                </c:pt>
                <c:pt idx="6">
                  <c:v>172</c:v>
                </c:pt>
                <c:pt idx="7">
                  <c:v>183</c:v>
                </c:pt>
                <c:pt idx="8">
                  <c:v>179</c:v>
                </c:pt>
                <c:pt idx="9">
                  <c:v>173</c:v>
                </c:pt>
                <c:pt idx="10">
                  <c:v>205</c:v>
                </c:pt>
                <c:pt idx="11">
                  <c:v>186</c:v>
                </c:pt>
                <c:pt idx="12">
                  <c:v>191</c:v>
                </c:pt>
                <c:pt idx="13">
                  <c:v>203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2301824"/>
        <c:axId val="52303360"/>
      </c:barChart>
      <c:catAx>
        <c:axId val="52301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2303360"/>
        <c:crosses val="autoZero"/>
        <c:auto val="1"/>
        <c:lblAlgn val="ctr"/>
        <c:lblOffset val="100"/>
        <c:noMultiLvlLbl val="0"/>
      </c:catAx>
      <c:valAx>
        <c:axId val="52303360"/>
        <c:scaling>
          <c:orientation val="minMax"/>
          <c:max val="21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52301824"/>
        <c:crosses val="autoZero"/>
        <c:crossBetween val="between"/>
        <c:majorUnit val="30"/>
        <c:minorUnit val="30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Männer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33CC"/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Tabelle1!$B$2:$B$20</c:f>
              <c:numCache>
                <c:formatCode>General</c:formatCode>
                <c:ptCount val="19"/>
                <c:pt idx="2">
                  <c:v>1</c:v>
                </c:pt>
                <c:pt idx="3">
                  <c:v>2</c:v>
                </c:pt>
                <c:pt idx="4">
                  <c:v>14</c:v>
                </c:pt>
                <c:pt idx="5">
                  <c:v>13</c:v>
                </c:pt>
                <c:pt idx="6">
                  <c:v>19</c:v>
                </c:pt>
                <c:pt idx="7">
                  <c:v>44</c:v>
                </c:pt>
                <c:pt idx="8">
                  <c:v>73</c:v>
                </c:pt>
                <c:pt idx="9">
                  <c:v>80</c:v>
                </c:pt>
                <c:pt idx="10">
                  <c:v>69</c:v>
                </c:pt>
                <c:pt idx="11">
                  <c:v>77</c:v>
                </c:pt>
                <c:pt idx="12">
                  <c:v>64</c:v>
                </c:pt>
                <c:pt idx="13">
                  <c:v>61</c:v>
                </c:pt>
                <c:pt idx="14">
                  <c:v>60</c:v>
                </c:pt>
                <c:pt idx="15">
                  <c:v>28</c:v>
                </c:pt>
                <c:pt idx="16">
                  <c:v>12</c:v>
                </c:pt>
                <c:pt idx="17">
                  <c:v>6</c:v>
                </c:pt>
                <c:pt idx="18">
                  <c:v>1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Frauen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2">
                  <a:lumMod val="50000"/>
                </a:schemeClr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Tabelle1!$C$2:$C$20</c:f>
              <c:numCache>
                <c:formatCode>General</c:formatCode>
                <c:ptCount val="19"/>
                <c:pt idx="1">
                  <c:v>3</c:v>
                </c:pt>
                <c:pt idx="2">
                  <c:v>3</c:v>
                </c:pt>
                <c:pt idx="3">
                  <c:v>19</c:v>
                </c:pt>
                <c:pt idx="4">
                  <c:v>48</c:v>
                </c:pt>
                <c:pt idx="5">
                  <c:v>67</c:v>
                </c:pt>
                <c:pt idx="6">
                  <c:v>104</c:v>
                </c:pt>
                <c:pt idx="7">
                  <c:v>118</c:v>
                </c:pt>
                <c:pt idx="8">
                  <c:v>174</c:v>
                </c:pt>
                <c:pt idx="9">
                  <c:v>204</c:v>
                </c:pt>
                <c:pt idx="10">
                  <c:v>187</c:v>
                </c:pt>
                <c:pt idx="11">
                  <c:v>185</c:v>
                </c:pt>
                <c:pt idx="12">
                  <c:v>139</c:v>
                </c:pt>
                <c:pt idx="13">
                  <c:v>140</c:v>
                </c:pt>
                <c:pt idx="14">
                  <c:v>96</c:v>
                </c:pt>
                <c:pt idx="15">
                  <c:v>56</c:v>
                </c:pt>
                <c:pt idx="16">
                  <c:v>34</c:v>
                </c:pt>
                <c:pt idx="17">
                  <c:v>21</c:v>
                </c:pt>
                <c:pt idx="18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9591808"/>
        <c:axId val="89593344"/>
        <c:axId val="0"/>
      </c:bar3DChart>
      <c:catAx>
        <c:axId val="895918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89593344"/>
        <c:crosses val="autoZero"/>
        <c:auto val="1"/>
        <c:lblAlgn val="ctr"/>
        <c:lblOffset val="100"/>
        <c:noMultiLvlLbl val="0"/>
      </c:catAx>
      <c:valAx>
        <c:axId val="89593344"/>
        <c:scaling>
          <c:orientation val="minMax"/>
          <c:max val="25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89591808"/>
        <c:crosses val="autoZero"/>
        <c:crossBetween val="between"/>
        <c:majorUnit val="50"/>
        <c:minorUnit val="5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52053066971322"/>
          <c:y val="0.1422642991877005"/>
          <c:w val="0.78596050932831818"/>
          <c:h val="0.772475603189836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339966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Tabelle1!$A$2:$A$3</c:f>
              <c:strCache>
                <c:ptCount val="2"/>
                <c:pt idx="0">
                  <c:v>&lt;=65 Jahre</c:v>
                </c:pt>
                <c:pt idx="1">
                  <c:v>&gt;65 Jahre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1751</c:v>
                </c:pt>
                <c:pt idx="1">
                  <c:v>480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89959424"/>
        <c:axId val="104947712"/>
      </c:barChart>
      <c:catAx>
        <c:axId val="899594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04947712"/>
        <c:crosses val="autoZero"/>
        <c:auto val="1"/>
        <c:lblAlgn val="ctr"/>
        <c:lblOffset val="100"/>
        <c:noMultiLvlLbl val="0"/>
      </c:catAx>
      <c:valAx>
        <c:axId val="104947712"/>
        <c:scaling>
          <c:orientation val="minMax"/>
          <c:max val="21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12700"/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89959424"/>
        <c:crosses val="autoZero"/>
        <c:crossBetween val="between"/>
        <c:majorUnit val="300"/>
        <c:minorUnit val="30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dPt>
            <c:idx val="1"/>
            <c:bubble3D val="0"/>
            <c:spPr>
              <a:solidFill>
                <a:schemeClr val="accent2"/>
              </a:solidFill>
            </c:spPr>
          </c:dPt>
          <c:dPt>
            <c:idx val="3"/>
            <c:bubble3D val="0"/>
            <c:spPr>
              <a:solidFill>
                <a:srgbClr val="FFC000"/>
              </a:solidFill>
            </c:spPr>
          </c:dPt>
          <c:dPt>
            <c:idx val="6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7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8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cat>
            <c:strRef>
              <c:f>Tabelle1!$A$2:$A$7</c:f>
              <c:strCache>
                <c:ptCount val="6"/>
                <c:pt idx="0">
                  <c:v>papillär</c:v>
                </c:pt>
                <c:pt idx="1">
                  <c:v>follikulär</c:v>
                </c:pt>
                <c:pt idx="2">
                  <c:v>medullär</c:v>
                </c:pt>
                <c:pt idx="3">
                  <c:v>anaplastisch</c:v>
                </c:pt>
                <c:pt idx="4">
                  <c:v>anderes Ca</c:v>
                </c:pt>
                <c:pt idx="5">
                  <c:v>Sonstiges Malignom</c:v>
                </c:pt>
              </c:strCache>
            </c:strRef>
          </c:cat>
          <c:val>
            <c:numRef>
              <c:f>Tabelle1!$B$2:$B$7</c:f>
              <c:numCache>
                <c:formatCode>General</c:formatCode>
                <c:ptCount val="6"/>
                <c:pt idx="0">
                  <c:v>1715</c:v>
                </c:pt>
                <c:pt idx="1">
                  <c:v>278</c:v>
                </c:pt>
                <c:pt idx="2">
                  <c:v>122</c:v>
                </c:pt>
                <c:pt idx="3">
                  <c:v>59</c:v>
                </c:pt>
                <c:pt idx="4">
                  <c:v>51</c:v>
                </c:pt>
                <c:pt idx="5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Tabelle1!$B$2:$B$15</c:f>
              <c:numCache>
                <c:formatCode>General</c:formatCode>
                <c:ptCount val="14"/>
                <c:pt idx="0">
                  <c:v>29</c:v>
                </c:pt>
                <c:pt idx="1">
                  <c:v>27</c:v>
                </c:pt>
                <c:pt idx="2">
                  <c:v>15</c:v>
                </c:pt>
                <c:pt idx="3">
                  <c:v>26</c:v>
                </c:pt>
                <c:pt idx="4">
                  <c:v>25</c:v>
                </c:pt>
                <c:pt idx="5">
                  <c:v>19</c:v>
                </c:pt>
                <c:pt idx="6">
                  <c:v>14</c:v>
                </c:pt>
                <c:pt idx="7">
                  <c:v>17</c:v>
                </c:pt>
                <c:pt idx="8">
                  <c:v>17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6</c:v>
                </c:pt>
                <c:pt idx="13">
                  <c:v>7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2015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Tabelle1!$C$2:$C$15</c:f>
              <c:numCache>
                <c:formatCode>General</c:formatCode>
                <c:ptCount val="14"/>
                <c:pt idx="0">
                  <c:v>24</c:v>
                </c:pt>
                <c:pt idx="1">
                  <c:v>20</c:v>
                </c:pt>
                <c:pt idx="2">
                  <c:v>20</c:v>
                </c:pt>
                <c:pt idx="3">
                  <c:v>24</c:v>
                </c:pt>
                <c:pt idx="4">
                  <c:v>27</c:v>
                </c:pt>
                <c:pt idx="5">
                  <c:v>29</c:v>
                </c:pt>
                <c:pt idx="6">
                  <c:v>15</c:v>
                </c:pt>
                <c:pt idx="7">
                  <c:v>22</c:v>
                </c:pt>
                <c:pt idx="8">
                  <c:v>43</c:v>
                </c:pt>
                <c:pt idx="9">
                  <c:v>39</c:v>
                </c:pt>
                <c:pt idx="10">
                  <c:v>48</c:v>
                </c:pt>
                <c:pt idx="11">
                  <c:v>47</c:v>
                </c:pt>
                <c:pt idx="12">
                  <c:v>83</c:v>
                </c:pt>
                <c:pt idx="13">
                  <c:v>196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2015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Tabelle1!$D$2:$D$15</c:f>
              <c:numCache>
                <c:formatCode>General</c:formatCode>
                <c:ptCount val="14"/>
                <c:pt idx="0">
                  <c:v>52</c:v>
                </c:pt>
                <c:pt idx="1">
                  <c:v>71</c:v>
                </c:pt>
                <c:pt idx="2">
                  <c:v>68</c:v>
                </c:pt>
                <c:pt idx="3">
                  <c:v>66</c:v>
                </c:pt>
                <c:pt idx="4">
                  <c:v>80</c:v>
                </c:pt>
                <c:pt idx="5">
                  <c:v>117</c:v>
                </c:pt>
                <c:pt idx="6">
                  <c:v>143</c:v>
                </c:pt>
                <c:pt idx="7">
                  <c:v>144</c:v>
                </c:pt>
                <c:pt idx="8">
                  <c:v>119</c:v>
                </c:pt>
                <c:pt idx="9">
                  <c:v>123</c:v>
                </c:pt>
                <c:pt idx="10">
                  <c:v>145</c:v>
                </c:pt>
                <c:pt idx="11">
                  <c:v>126</c:v>
                </c:pt>
                <c:pt idx="12">
                  <c:v>102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997568"/>
        <c:axId val="33999104"/>
      </c:barChart>
      <c:catAx>
        <c:axId val="33997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33999104"/>
        <c:crosses val="autoZero"/>
        <c:auto val="1"/>
        <c:lblAlgn val="ctr"/>
        <c:lblOffset val="100"/>
        <c:noMultiLvlLbl val="0"/>
      </c:catAx>
      <c:valAx>
        <c:axId val="33999104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33997568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Tabelle1!$B$2:$B$15</c:f>
              <c:numCache>
                <c:formatCode>General</c:formatCode>
                <c:ptCount val="14"/>
                <c:pt idx="0">
                  <c:v>29</c:v>
                </c:pt>
                <c:pt idx="1">
                  <c:v>27</c:v>
                </c:pt>
                <c:pt idx="2">
                  <c:v>15</c:v>
                </c:pt>
                <c:pt idx="3">
                  <c:v>26</c:v>
                </c:pt>
                <c:pt idx="4">
                  <c:v>25</c:v>
                </c:pt>
                <c:pt idx="5">
                  <c:v>19</c:v>
                </c:pt>
                <c:pt idx="6">
                  <c:v>14</c:v>
                </c:pt>
                <c:pt idx="7">
                  <c:v>17</c:v>
                </c:pt>
                <c:pt idx="8">
                  <c:v>17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6</c:v>
                </c:pt>
                <c:pt idx="13">
                  <c:v>7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2015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Tabelle1!$C$2:$C$15</c:f>
              <c:numCache>
                <c:formatCode>General</c:formatCode>
                <c:ptCount val="14"/>
                <c:pt idx="0">
                  <c:v>17</c:v>
                </c:pt>
                <c:pt idx="1">
                  <c:v>15</c:v>
                </c:pt>
                <c:pt idx="2">
                  <c:v>11</c:v>
                </c:pt>
                <c:pt idx="3">
                  <c:v>15</c:v>
                </c:pt>
                <c:pt idx="4">
                  <c:v>15</c:v>
                </c:pt>
                <c:pt idx="5">
                  <c:v>18</c:v>
                </c:pt>
                <c:pt idx="6">
                  <c:v>10</c:v>
                </c:pt>
                <c:pt idx="7">
                  <c:v>12</c:v>
                </c:pt>
                <c:pt idx="8">
                  <c:v>29</c:v>
                </c:pt>
                <c:pt idx="9">
                  <c:v>25</c:v>
                </c:pt>
                <c:pt idx="10">
                  <c:v>27</c:v>
                </c:pt>
                <c:pt idx="11">
                  <c:v>28</c:v>
                </c:pt>
                <c:pt idx="12">
                  <c:v>67</c:v>
                </c:pt>
                <c:pt idx="13">
                  <c:v>196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2015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Tabelle1!$D$2:$D$15</c:f>
              <c:numCache>
                <c:formatCode>General</c:formatCode>
                <c:ptCount val="14"/>
                <c:pt idx="0">
                  <c:v>59</c:v>
                </c:pt>
                <c:pt idx="1">
                  <c:v>76</c:v>
                </c:pt>
                <c:pt idx="2">
                  <c:v>77</c:v>
                </c:pt>
                <c:pt idx="3">
                  <c:v>75</c:v>
                </c:pt>
                <c:pt idx="4">
                  <c:v>92</c:v>
                </c:pt>
                <c:pt idx="5">
                  <c:v>128</c:v>
                </c:pt>
                <c:pt idx="6">
                  <c:v>148</c:v>
                </c:pt>
                <c:pt idx="7">
                  <c:v>154</c:v>
                </c:pt>
                <c:pt idx="8">
                  <c:v>133</c:v>
                </c:pt>
                <c:pt idx="9">
                  <c:v>137</c:v>
                </c:pt>
                <c:pt idx="10">
                  <c:v>166</c:v>
                </c:pt>
                <c:pt idx="11">
                  <c:v>145</c:v>
                </c:pt>
                <c:pt idx="12">
                  <c:v>118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5934208"/>
        <c:axId val="35935744"/>
      </c:barChart>
      <c:catAx>
        <c:axId val="35934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35935744"/>
        <c:crosses val="autoZero"/>
        <c:auto val="1"/>
        <c:lblAlgn val="ctr"/>
        <c:lblOffset val="100"/>
        <c:noMultiLvlLbl val="0"/>
      </c:catAx>
      <c:valAx>
        <c:axId val="35935744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35934208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F3CA3B-F116-4AE7-A59A-E16E8BD7004F}" type="datetime1">
              <a:rPr lang="de-DE" smtClean="0"/>
              <a:t>15.02.2017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79A4D-3684-4833-A6AA-E91B74DB2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40549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EE37B-64B3-4B09-A8DF-2E6FADD77CFD}" type="datetime1">
              <a:rPr lang="de-DE" smtClean="0"/>
              <a:t>15.02.2017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1" y="4714876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BD335-3D9A-492E-AD99-2F3266528E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4484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4FDD4E1-8780-4807-A35B-1F1F27C44C17}" type="datetime1">
              <a:rPr lang="de-DE" smtClean="0"/>
              <a:t>15.02.2017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1825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C5FB30E-73C5-4D95-AA90-0FB51013FBF3}" type="datetime1">
              <a:rPr lang="de-DE" smtClean="0"/>
              <a:t>15.02.2017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692D636-761A-4639-A014-1C5F67B7B8D6}" type="datetime1">
              <a:rPr lang="de-DE" smtClean="0"/>
              <a:t>15.02.2017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636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F98FE21-3631-4677-A843-34EAFBBB67CB}" type="datetime1">
              <a:rPr lang="de-DE" smtClean="0"/>
              <a:t>15.02.2017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88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7094266-75A6-4D8E-B2B6-930738BDC7DC}" type="datetime1">
              <a:rPr lang="de-DE" smtClean="0"/>
              <a:t>15.02.2017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781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728B312-CC17-459A-8827-C504294FFFCB}" type="datetime1">
              <a:rPr lang="de-DE" smtClean="0"/>
              <a:t>15.02.2017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D02D52E-6875-44DE-85CE-F75B2990865F}" type="datetime1">
              <a:rPr lang="de-DE" smtClean="0"/>
              <a:t>15.02.2017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2E723B2-DEA3-4C78-AC71-8F8114F53752}" type="datetime1">
              <a:rPr lang="de-DE" smtClean="0"/>
              <a:t>15.02.2017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C59E41C-7FFF-4018-BCB2-982B9B044E32}" type="datetime1">
              <a:rPr lang="de-DE" smtClean="0"/>
              <a:t>15.02.2017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15.02.2017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83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222C-9BBB-47EC-B037-9F8F818F35F3}" type="datetimeFigureOut">
              <a:rPr lang="de-DE" smtClean="0"/>
              <a:t>15.02.2017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DFDD5-B886-4CE4-A895-E2FF66B3F4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0987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222C-9BBB-47EC-B037-9F8F818F35F3}" type="datetimeFigureOut">
              <a:rPr lang="de-DE" smtClean="0"/>
              <a:t>15.02.2017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DFDD5-B886-4CE4-A895-E2FF66B3F4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6438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222C-9BBB-47EC-B037-9F8F818F35F3}" type="datetimeFigureOut">
              <a:rPr lang="de-DE" smtClean="0"/>
              <a:t>15.02.2017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DFDD5-B886-4CE4-A895-E2FF66B3F4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7853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222C-9BBB-47EC-B037-9F8F818F35F3}" type="datetimeFigureOut">
              <a:rPr lang="de-DE" smtClean="0"/>
              <a:t>15.02.2017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DFDD5-B886-4CE4-A895-E2FF66B3F4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7711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15.02.2017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02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222C-9BBB-47EC-B037-9F8F818F35F3}" type="datetimeFigureOut">
              <a:rPr lang="de-DE" smtClean="0"/>
              <a:t>15.02.2017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DFDD5-B886-4CE4-A895-E2FF66B3F4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5856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222C-9BBB-47EC-B037-9F8F818F35F3}" type="datetimeFigureOut">
              <a:rPr lang="de-DE" smtClean="0"/>
              <a:t>15.02.2017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DFDD5-B886-4CE4-A895-E2FF66B3F4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9765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222C-9BBB-47EC-B037-9F8F818F35F3}" type="datetimeFigureOut">
              <a:rPr lang="de-DE" smtClean="0"/>
              <a:t>15.02.2017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DFDD5-B886-4CE4-A895-E2FF66B3F4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3293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222C-9BBB-47EC-B037-9F8F818F35F3}" type="datetimeFigureOut">
              <a:rPr lang="de-DE" smtClean="0"/>
              <a:t>15.02.2017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DFDD5-B886-4CE4-A895-E2FF66B3F4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9449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222C-9BBB-47EC-B037-9F8F818F35F3}" type="datetimeFigureOut">
              <a:rPr lang="de-DE" smtClean="0"/>
              <a:t>15.02.2017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DFDD5-B886-4CE4-A895-E2FF66B3F4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7723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222C-9BBB-47EC-B037-9F8F818F35F3}" type="datetimeFigureOut">
              <a:rPr lang="de-DE" smtClean="0"/>
              <a:t>15.02.2017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DFDD5-B886-4CE4-A895-E2FF66B3F4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6768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222C-9BBB-47EC-B037-9F8F818F35F3}" type="datetimeFigureOut">
              <a:rPr lang="de-DE" smtClean="0"/>
              <a:t>15.02.2017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DFDD5-B886-4CE4-A895-E2FF66B3F4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9883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8" name="Object 15">
            <a:hlinkClick r:id="" action="ppaction://ole?verb=0"/>
          </p:cNvPr>
          <p:cNvGraphicFramePr>
            <a:graphicFrameLocks noChangeAspect="1"/>
          </p:cNvGraphicFramePr>
          <p:nvPr userDrawn="1"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7" name="Dokument" r:id="rId5" imgW="1458599" imgH="1305528" progId="Word.Document.8">
                  <p:embed/>
                </p:oleObj>
              </mc:Choice>
              <mc:Fallback>
                <p:oleObj name="Dokument" r:id="rId5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7"/>
          <p:cNvSpPr>
            <a:spLocks noChangeArrowheads="1"/>
          </p:cNvSpPr>
          <p:nvPr userDrawn="1"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2002-2015: Schilddrüse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1" name="Textfeld 10"/>
          <p:cNvSpPr txBox="1">
            <a:spLocks noChangeArrowheads="1"/>
          </p:cNvSpPr>
          <p:nvPr userDrawn="1"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12" name="Textfeld 11"/>
          <p:cNvSpPr txBox="1"/>
          <p:nvPr userDrawn="1"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14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A222C-9BBB-47EC-B037-9F8F818F35F3}" type="datetimeFigureOut">
              <a:rPr lang="de-DE" smtClean="0"/>
              <a:t>15.02.2017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DFDD5-B886-4CE4-A895-E2FF66B3F4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011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916794"/>
            <a:ext cx="6644054" cy="2376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600" b="1" dirty="0" smtClean="0">
                <a:solidFill>
                  <a:srgbClr val="0033CC"/>
                </a:solidFill>
              </a:rPr>
              <a:t>Schilddrüse</a:t>
            </a:r>
          </a:p>
          <a:p>
            <a:pPr algn="ctr">
              <a:spcBef>
                <a:spcPct val="50000"/>
              </a:spcBef>
            </a:pPr>
            <a:r>
              <a:rPr lang="de-DE" altLang="de-DE" sz="1800" b="1" dirty="0" smtClean="0">
                <a:solidFill>
                  <a:srgbClr val="0033CC"/>
                </a:solidFill>
              </a:rPr>
              <a:t>C73</a:t>
            </a:r>
          </a:p>
          <a:p>
            <a:pPr algn="ctr">
              <a:spcBef>
                <a:spcPct val="50000"/>
              </a:spcBef>
            </a:pPr>
            <a:endParaRPr lang="de-DE" altLang="de-DE" sz="3600" b="1" dirty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de-DE" altLang="de-DE" b="1" dirty="0" smtClean="0">
                <a:solidFill>
                  <a:srgbClr val="0033CC"/>
                </a:solidFill>
              </a:rPr>
              <a:t>Erstdiagnosejahre 2002-2015</a:t>
            </a:r>
            <a:endParaRPr lang="de-DE" altLang="de-DE" b="1" dirty="0">
              <a:solidFill>
                <a:srgbClr val="0033CC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0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feld 7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2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3210261409"/>
              </p:ext>
            </p:extLst>
          </p:nvPr>
        </p:nvGraphicFramePr>
        <p:xfrm>
          <a:off x="724461" y="1713141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79550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1331640" y="16134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105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835696" y="161399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118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267744" y="161455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103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699792" y="1615117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116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131840" y="16162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132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635896" y="16168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165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4499992" y="16173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183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004048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179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5436096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173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5868144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205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6804248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191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067944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172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6300192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186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Aktueller Life-Status 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C73</a:t>
            </a: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Patienten ist &gt; 01.01.2015)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Gesamt=2.231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8021633" y="3504948"/>
            <a:ext cx="1122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Tot</a:t>
            </a:r>
            <a:endParaRPr lang="de-DE" altLang="de-DE" sz="1200" dirty="0"/>
          </a:p>
        </p:txBody>
      </p:sp>
      <p:sp>
        <p:nvSpPr>
          <p:cNvPr id="43" name="Rectangle 7"/>
          <p:cNvSpPr>
            <a:spLocks noChangeArrowheads="1"/>
          </p:cNvSpPr>
          <p:nvPr/>
        </p:nvSpPr>
        <p:spPr bwMode="auto">
          <a:xfrm>
            <a:off x="7884368" y="3858890"/>
            <a:ext cx="117015" cy="11701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4" name="Rectangle 8"/>
          <p:cNvSpPr>
            <a:spLocks noChangeArrowheads="1"/>
          </p:cNvSpPr>
          <p:nvPr/>
        </p:nvSpPr>
        <p:spPr bwMode="auto">
          <a:xfrm>
            <a:off x="7884368" y="4146922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5" name="Rectangle 10"/>
          <p:cNvSpPr>
            <a:spLocks noChangeArrowheads="1"/>
          </p:cNvSpPr>
          <p:nvPr/>
        </p:nvSpPr>
        <p:spPr bwMode="auto">
          <a:xfrm>
            <a:off x="7884368" y="3583033"/>
            <a:ext cx="117015" cy="1170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4" name="Textfeld 23"/>
          <p:cNvSpPr txBox="1"/>
          <p:nvPr/>
        </p:nvSpPr>
        <p:spPr>
          <a:xfrm>
            <a:off x="7236296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203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7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1275487991"/>
              </p:ext>
            </p:extLst>
          </p:nvPr>
        </p:nvGraphicFramePr>
        <p:xfrm>
          <a:off x="752048" y="1713141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38230" y="3779550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47368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altLang="de-DE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C73</a:t>
            </a: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Krankheitsverlauf/Tumorstatus ist &gt; 01.01.2015)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Gesamt=2.231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8021633" y="3504948"/>
            <a:ext cx="13028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Patient tot</a:t>
            </a:r>
            <a:endParaRPr lang="de-DE" altLang="de-DE" sz="1200" dirty="0"/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7884368" y="3864988"/>
            <a:ext cx="117015" cy="11701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3" name="Rectangle 8"/>
          <p:cNvSpPr>
            <a:spLocks noChangeArrowheads="1"/>
          </p:cNvSpPr>
          <p:nvPr/>
        </p:nvSpPr>
        <p:spPr bwMode="auto">
          <a:xfrm>
            <a:off x="7884368" y="4153020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4" name="Rectangle 10"/>
          <p:cNvSpPr>
            <a:spLocks noChangeArrowheads="1"/>
          </p:cNvSpPr>
          <p:nvPr/>
        </p:nvSpPr>
        <p:spPr bwMode="auto">
          <a:xfrm>
            <a:off x="7884368" y="3583033"/>
            <a:ext cx="117015" cy="11701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4" name="Textfeld 23"/>
          <p:cNvSpPr txBox="1"/>
          <p:nvPr/>
        </p:nvSpPr>
        <p:spPr>
          <a:xfrm>
            <a:off x="1403648" y="163105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105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1835696" y="1631615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118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2267744" y="163217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103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2771800" y="163274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116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3203848" y="1633867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132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3635896" y="163443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165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4572000" y="163499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183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5004048" y="163555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179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5508104" y="162880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173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5940152" y="162880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205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6804248" y="163555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191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4067944" y="163555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172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6372200" y="163555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186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7308304" y="163161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203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6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674813"/>
            <a:ext cx="6644054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</a:rPr>
              <a:t>Nutzungsbedingungen</a:t>
            </a:r>
          </a:p>
        </p:txBody>
      </p:sp>
      <p:sp>
        <p:nvSpPr>
          <p:cNvPr id="13315" name="Text Box 30"/>
          <p:cNvSpPr txBox="1">
            <a:spLocks noChangeArrowheads="1"/>
          </p:cNvSpPr>
          <p:nvPr/>
        </p:nvSpPr>
        <p:spPr bwMode="auto">
          <a:xfrm>
            <a:off x="1182566" y="2106613"/>
            <a:ext cx="6646985" cy="359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Die Abbildungen dürfen unter folgenden Bedingungen in Vorträgen, wissenschaftlichen Veröffentlichungen, Doktorarbeiten </a:t>
            </a:r>
            <a:r>
              <a:rPr lang="de-DE" altLang="de-DE" sz="1600" dirty="0" err="1">
                <a:solidFill>
                  <a:srgbClr val="000000"/>
                </a:solidFill>
              </a:rPr>
              <a:t>u.ä.</a:t>
            </a:r>
            <a:r>
              <a:rPr lang="de-DE" altLang="de-DE" sz="1600" dirty="0">
                <a:solidFill>
                  <a:srgbClr val="000000"/>
                </a:solidFill>
              </a:rPr>
              <a:t> verwendet werden:</a:t>
            </a: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Eine Abbildung wird entweder komplett übernommen, d.h. einschließlich Kopf- und Fußzeile, oder die Abbildung wird – bei Übernahme nur der Grafik selbst –  mit einer Quellenangabe nach unten angegebener Zitierweise versehen.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Es ist nicht zulässig, Ausschnitte aus einer Grafik zu verwenden.</a:t>
            </a:r>
          </a:p>
          <a:p>
            <a:pPr>
              <a:spcBef>
                <a:spcPct val="50000"/>
              </a:spcBef>
            </a:pPr>
            <a:endParaRPr lang="de-DE" altLang="de-DE" sz="16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Quelle: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Tumorzentrum der Universität Erlangen-Nürnberg (Hrsg.):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Qualitätsbericht </a:t>
            </a:r>
            <a:r>
              <a:rPr lang="de-DE" altLang="de-DE" sz="1600" dirty="0" smtClean="0">
                <a:solidFill>
                  <a:srgbClr val="000000"/>
                </a:solidFill>
              </a:rPr>
              <a:t>2016 </a:t>
            </a:r>
            <a:r>
              <a:rPr lang="de-DE" altLang="de-DE" sz="1600" dirty="0">
                <a:solidFill>
                  <a:srgbClr val="000000"/>
                </a:solidFill>
              </a:rPr>
              <a:t>– Krebs in Mittelfranken </a:t>
            </a:r>
            <a:r>
              <a:rPr lang="de-DE" altLang="de-DE" sz="1600" dirty="0" smtClean="0">
                <a:solidFill>
                  <a:srgbClr val="000000"/>
                </a:solidFill>
              </a:rPr>
              <a:t>2002-2015, </a:t>
            </a:r>
            <a:r>
              <a:rPr lang="de-DE" altLang="de-DE" sz="1600" dirty="0">
                <a:solidFill>
                  <a:srgbClr val="000000"/>
                </a:solidFill>
              </a:rPr>
              <a:t/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 smtClean="0">
                <a:solidFill>
                  <a:srgbClr val="000000"/>
                </a:solidFill>
              </a:rPr>
              <a:t>Erlangen, Februar 2017.</a:t>
            </a:r>
            <a:endParaRPr lang="de-DE" altLang="de-DE" sz="1600" dirty="0">
              <a:solidFill>
                <a:srgbClr val="000000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4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275856" y="227687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2002-2015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3.123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228184" y="2282840"/>
            <a:ext cx="2613580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&lt; 2002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1.336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75856" y="393986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2.307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28183" y="3945830"/>
            <a:ext cx="261501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816</a:t>
            </a: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211017" y="580203"/>
            <a:ext cx="8745415" cy="9765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8462" tIns="49232" rIns="98462" bIns="49232">
            <a:spAutoFit/>
          </a:bodyPr>
          <a:lstStyle>
            <a:lvl1pPr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43025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22413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01800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81188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383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955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527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099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sz="1900" dirty="0">
                <a:latin typeface="Arial" charset="0"/>
              </a:rPr>
              <a:t>Klinisches Krebsregister des Tumorzentrums Erlangen-Nürnberg</a:t>
            </a:r>
          </a:p>
          <a:p>
            <a:pPr algn="ctr"/>
            <a:r>
              <a:rPr lang="de-DE" altLang="de-DE" sz="1900" b="1" dirty="0" smtClean="0">
                <a:latin typeface="Arial" charset="0"/>
              </a:rPr>
              <a:t>Tumorentität: Schilddrüse</a:t>
            </a:r>
            <a:r>
              <a:rPr lang="de-DE" altLang="de-DE" sz="1900" dirty="0" smtClean="0">
                <a:latin typeface="Arial" charset="0"/>
              </a:rPr>
              <a:t>, </a:t>
            </a:r>
            <a:r>
              <a:rPr lang="de-DE" altLang="de-DE" sz="1400" dirty="0" smtClean="0">
                <a:latin typeface="Arial" charset="0"/>
              </a:rPr>
              <a:t>C73</a:t>
            </a:r>
            <a:endParaRPr lang="de-DE" altLang="de-DE" sz="1400" b="1" dirty="0" smtClean="0">
              <a:latin typeface="Arial" charset="0"/>
            </a:endParaRPr>
          </a:p>
          <a:p>
            <a:pPr algn="ctr"/>
            <a:r>
              <a:rPr lang="de-DE" altLang="de-DE" sz="1900" b="1" dirty="0" smtClean="0">
                <a:latin typeface="Arial" charset="0"/>
              </a:rPr>
              <a:t>Gesamt: 4.459 </a:t>
            </a:r>
            <a:r>
              <a:rPr lang="de-DE" altLang="de-DE" sz="1200" b="1" dirty="0" smtClean="0">
                <a:latin typeface="Arial" charset="0"/>
              </a:rPr>
              <a:t>(ED 1978 bis 2015)</a:t>
            </a:r>
            <a:endParaRPr lang="de-DE" altLang="de-DE" sz="1200" b="1" dirty="0">
              <a:latin typeface="Arial" charset="0"/>
            </a:endParaRPr>
          </a:p>
        </p:txBody>
      </p:sp>
      <p:sp>
        <p:nvSpPr>
          <p:cNvPr id="25" name="Line 54"/>
          <p:cNvSpPr>
            <a:spLocks noChangeShapeType="1"/>
          </p:cNvSpPr>
          <p:nvPr/>
        </p:nvSpPr>
        <p:spPr bwMode="auto">
          <a:xfrm>
            <a:off x="4572000" y="1706195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6" name="Line 54"/>
          <p:cNvSpPr>
            <a:spLocks noChangeShapeType="1"/>
          </p:cNvSpPr>
          <p:nvPr/>
        </p:nvSpPr>
        <p:spPr bwMode="auto">
          <a:xfrm>
            <a:off x="4572000" y="334891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7" name="Line 54"/>
          <p:cNvSpPr>
            <a:spLocks noChangeShapeType="1"/>
          </p:cNvSpPr>
          <p:nvPr/>
        </p:nvSpPr>
        <p:spPr bwMode="auto">
          <a:xfrm>
            <a:off x="4572000" y="499432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8" name="Line 58"/>
          <p:cNvSpPr>
            <a:spLocks noChangeShapeType="1"/>
          </p:cNvSpPr>
          <p:nvPr/>
        </p:nvSpPr>
        <p:spPr bwMode="auto">
          <a:xfrm>
            <a:off x="5403850" y="4927699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Line 58"/>
          <p:cNvSpPr>
            <a:spLocks noChangeShapeType="1"/>
          </p:cNvSpPr>
          <p:nvPr/>
        </p:nvSpPr>
        <p:spPr bwMode="auto">
          <a:xfrm>
            <a:off x="5394325" y="3276902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Line 58"/>
          <p:cNvSpPr>
            <a:spLocks noChangeShapeType="1"/>
          </p:cNvSpPr>
          <p:nvPr/>
        </p:nvSpPr>
        <p:spPr bwMode="auto">
          <a:xfrm>
            <a:off x="5364088" y="1692726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42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Datenbestand Klinisches Krebsregister: Schilddrüse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23528" y="24836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Erstdiagnosejahr: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23528" y="414120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Wohnort: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275855" y="5524038"/>
            <a:ext cx="266429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Klinische/Pathologische Meldungen</a:t>
            </a:r>
          </a:p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2.231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206891" y="5530006"/>
            <a:ext cx="261358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Ausschließlich Todesbescheinigungen</a:t>
            </a: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76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323528" y="572538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Meldetyp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9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33702" y="519645"/>
            <a:ext cx="9177703" cy="407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Vollzähligkeit der Städte und Landkreise</a:t>
            </a:r>
            <a:endParaRPr lang="de-DE" altLang="de-DE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80286"/>
              </p:ext>
            </p:extLst>
          </p:nvPr>
        </p:nvGraphicFramePr>
        <p:xfrm>
          <a:off x="179388" y="1204167"/>
          <a:ext cx="3773487" cy="928689"/>
        </p:xfrm>
        <a:graphic>
          <a:graphicData uri="http://schemas.openxmlformats.org/drawingml/2006/table">
            <a:tbl>
              <a:tblPr/>
              <a:tblGrid>
                <a:gridCol w="1782762"/>
                <a:gridCol w="1143000"/>
                <a:gridCol w="847725"/>
              </a:tblGrid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 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C73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Erwartete Fälle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Vollzähligkeit</a:t>
                      </a:r>
                      <a:endParaRPr kumimoji="0" lang="de-DE" altLang="de-DE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&gt;95%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2015: Schilddrüse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6" name="Textfeld 15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10" name="Text Box 31"/>
          <p:cNvSpPr txBox="1">
            <a:spLocks noChangeArrowheads="1"/>
          </p:cNvSpPr>
          <p:nvPr/>
        </p:nvSpPr>
        <p:spPr bwMode="auto">
          <a:xfrm>
            <a:off x="180000" y="3960000"/>
            <a:ext cx="3759200" cy="2031325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Die alters- und geschlechtsspezifischen Erwartungswerte für Mittelfranken werden </a:t>
            </a:r>
            <a:r>
              <a:rPr lang="de-DE" alt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vom ZKFR am Bayerischen Landesamt für Gesundheit und Lebensmittelsicherheit unter </a:t>
            </a: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Berücksichtigung der jeweiligen demografischen Altersstruktur auf Kreisebene errechnet.</a:t>
            </a:r>
          </a:p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Sie basieren auf den vom Zentrum für Krebsregisterdaten am Robert-Koch-Institut in Berlin bereitgestellten Daten aus den bereits vollzähligen Krebsregistern in Deutschland.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Box 29"/>
          <p:cNvSpPr txBox="1">
            <a:spLocks noChangeArrowheads="1"/>
          </p:cNvSpPr>
          <p:nvPr/>
        </p:nvSpPr>
        <p:spPr bwMode="auto">
          <a:xfrm>
            <a:off x="185738" y="6165304"/>
            <a:ext cx="30400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Bevölkerung </a:t>
            </a:r>
            <a:r>
              <a:rPr lang="de-DE" altLang="de-DE" sz="1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Mfr</a:t>
            </a:r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1.726.940 (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Männer: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847.274, Frauen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879.666)</a:t>
            </a:r>
            <a:endParaRPr lang="de-DE" altLang="de-DE" sz="1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0" y="1188000"/>
            <a:ext cx="5125230" cy="53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2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4273971587"/>
              </p:ext>
            </p:extLst>
          </p:nvPr>
        </p:nvGraphicFramePr>
        <p:xfrm>
          <a:off x="1049147" y="1503060"/>
          <a:ext cx="7045706" cy="4701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Dokumentierte Neuerkrankungen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latin typeface="Arial" charset="0"/>
                <a:cs typeface="Times New Roman" pitchFamily="18" charset="0"/>
              </a:rPr>
              <a:t>C73</a:t>
            </a:r>
            <a:endParaRPr lang="de-DE" altLang="de-DE" sz="1400" dirty="0">
              <a:latin typeface="Arial" charset="0"/>
              <a:cs typeface="Times New Roman" pitchFamily="18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Gesamt=2.231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708110" y="6165304"/>
            <a:ext cx="20603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Diagnosejahr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 rot="16200000">
            <a:off x="282621" y="3632483"/>
            <a:ext cx="11160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Anzahl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7668344" y="1495817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732240" y="6237312"/>
            <a:ext cx="22677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* Dokumentation noch nicht abgeschlossen</a:t>
            </a:r>
          </a:p>
        </p:txBody>
      </p:sp>
    </p:spTree>
    <p:extLst>
      <p:ext uri="{BB962C8B-B14F-4D97-AF65-F5344CB8AC3E}">
        <p14:creationId xmlns:p14="http://schemas.microsoft.com/office/powerpoint/2010/main" val="321476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2392015798"/>
              </p:ext>
            </p:extLst>
          </p:nvPr>
        </p:nvGraphicFramePr>
        <p:xfrm>
          <a:off x="832579" y="1268760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Altersverteilung bei Diagnosestellung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C73</a:t>
            </a: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Gesamt=2.231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688926" y="1484786"/>
            <a:ext cx="62674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712788" algn="l"/>
                <a:tab pos="804863" algn="l"/>
                <a:tab pos="1520825" algn="l"/>
                <a:tab pos="3140075" algn="l"/>
              </a:tabLst>
            </a:pP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Männer: 	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n=   624,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54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Jahre, 	Mittelwert 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54,3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Jahre</a:t>
            </a:r>
          </a:p>
          <a:p>
            <a:pPr>
              <a:tabLst>
                <a:tab pos="712788" algn="l"/>
                <a:tab pos="803275" algn="l"/>
                <a:tab pos="1527175" algn="l"/>
                <a:tab pos="3140075" algn="l"/>
              </a:tabLst>
            </a:pP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Frauen: 	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n=1.607,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51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Jahre,	Mittelwert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51,5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Jahre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156805" y="6309320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 (Jahre)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554111" y="1554636"/>
            <a:ext cx="133350" cy="144462"/>
          </a:xfrm>
          <a:prstGeom prst="rect">
            <a:avLst/>
          </a:prstGeom>
          <a:solidFill>
            <a:srgbClr val="3366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1554111" y="1795936"/>
            <a:ext cx="133350" cy="14446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 rot="16200000">
            <a:off x="-514160" y="3538450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</p:spTree>
    <p:extLst>
      <p:ext uri="{BB962C8B-B14F-4D97-AF65-F5344CB8AC3E}">
        <p14:creationId xmlns:p14="http://schemas.microsoft.com/office/powerpoint/2010/main" val="110222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3165875506"/>
              </p:ext>
            </p:extLst>
          </p:nvPr>
        </p:nvGraphicFramePr>
        <p:xfrm>
          <a:off x="1381955" y="1299674"/>
          <a:ext cx="6380089" cy="4258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Anteil der unter und über 65-jährigen Patienten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C73</a:t>
            </a: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Gesamt=2.231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987303" y="3625279"/>
            <a:ext cx="79260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78</a:t>
            </a:r>
            <a:r>
              <a:rPr lang="de-DE" altLang="de-DE" sz="1400" b="1" dirty="0" smtClean="0"/>
              <a:t>%</a:t>
            </a:r>
            <a:endParaRPr lang="de-DE" altLang="de-DE" sz="1400" b="1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435576" y="4653136"/>
            <a:ext cx="8651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22%</a:t>
            </a:r>
            <a:endParaRPr lang="de-DE" altLang="de-DE" sz="14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59832" y="5661248"/>
            <a:ext cx="30452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 rot="16200000">
            <a:off x="-10104" y="3411267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886492" y="2060848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1.751</a:t>
            </a:r>
            <a:endParaRPr lang="de-DE" altLang="de-DE" sz="1600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364088" y="4077072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480</a:t>
            </a:r>
            <a:endParaRPr lang="de-DE" altLang="de-DE" sz="1600" dirty="0"/>
          </a:p>
        </p:txBody>
      </p:sp>
    </p:spTree>
    <p:extLst>
      <p:ext uri="{BB962C8B-B14F-4D97-AF65-F5344CB8AC3E}">
        <p14:creationId xmlns:p14="http://schemas.microsoft.com/office/powerpoint/2010/main" val="338165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Tumortypen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C73</a:t>
            </a: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Gesamt=2.231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Diagramm 11"/>
          <p:cNvGraphicFramePr/>
          <p:nvPr>
            <p:extLst>
              <p:ext uri="{D42A27DB-BD31-4B8C-83A1-F6EECF244321}">
                <p14:modId xmlns:p14="http://schemas.microsoft.com/office/powerpoint/2010/main" val="1067480711"/>
              </p:ext>
            </p:extLst>
          </p:nvPr>
        </p:nvGraphicFramePr>
        <p:xfrm>
          <a:off x="2196268" y="2997344"/>
          <a:ext cx="4788000" cy="352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2873896" y="3799926"/>
            <a:ext cx="762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278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5034136" y="4581128"/>
            <a:ext cx="762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1.715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3949204" y="3423118"/>
            <a:ext cx="47878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59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3563888" y="3511894"/>
            <a:ext cx="50150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122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4415904" y="3351110"/>
            <a:ext cx="44412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4258692" y="3420141"/>
            <a:ext cx="38531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51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Gerade Verbindung 28"/>
          <p:cNvCxnSpPr/>
          <p:nvPr/>
        </p:nvCxnSpPr>
        <p:spPr>
          <a:xfrm flipH="1">
            <a:off x="1979712" y="3835638"/>
            <a:ext cx="836714" cy="271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 flipH="1" flipV="1">
            <a:off x="2195736" y="3217840"/>
            <a:ext cx="1461840" cy="2588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 flipH="1" flipV="1">
            <a:off x="3059832" y="2523368"/>
            <a:ext cx="1008112" cy="9152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 flipH="1" flipV="1">
            <a:off x="4343338" y="2450938"/>
            <a:ext cx="84648" cy="9588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 flipV="1">
            <a:off x="4572000" y="2681788"/>
            <a:ext cx="957064" cy="7033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34"/>
          <p:cNvCxnSpPr/>
          <p:nvPr/>
        </p:nvCxnSpPr>
        <p:spPr>
          <a:xfrm flipV="1">
            <a:off x="6418893" y="3575518"/>
            <a:ext cx="967670" cy="2872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3419872" y="1784248"/>
            <a:ext cx="19240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Anderes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5364088" y="2189328"/>
            <a:ext cx="2022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Sonstiges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Malignom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1%</a:t>
            </a:r>
          </a:p>
        </p:txBody>
      </p:sp>
      <p:sp>
        <p:nvSpPr>
          <p:cNvPr id="38" name="Text Box 8"/>
          <p:cNvSpPr txBox="1">
            <a:spLocks noChangeArrowheads="1"/>
          </p:cNvSpPr>
          <p:nvPr/>
        </p:nvSpPr>
        <p:spPr bwMode="auto">
          <a:xfrm>
            <a:off x="142875" y="3749573"/>
            <a:ext cx="20018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Follikuläres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12%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 Box 11"/>
          <p:cNvSpPr txBox="1">
            <a:spLocks noChangeArrowheads="1"/>
          </p:cNvSpPr>
          <p:nvPr/>
        </p:nvSpPr>
        <p:spPr bwMode="auto">
          <a:xfrm>
            <a:off x="6876256" y="3128860"/>
            <a:ext cx="2022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Papilläres</a:t>
            </a: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77%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 Box 12"/>
          <p:cNvSpPr txBox="1">
            <a:spLocks noChangeArrowheads="1"/>
          </p:cNvSpPr>
          <p:nvPr/>
        </p:nvSpPr>
        <p:spPr bwMode="auto">
          <a:xfrm>
            <a:off x="323528" y="2855810"/>
            <a:ext cx="232067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Medulläres</a:t>
            </a: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5%</a:t>
            </a:r>
          </a:p>
        </p:txBody>
      </p:sp>
      <p:sp>
        <p:nvSpPr>
          <p:cNvPr id="41" name="Text Box 16"/>
          <p:cNvSpPr txBox="1">
            <a:spLocks noChangeArrowheads="1"/>
          </p:cNvSpPr>
          <p:nvPr/>
        </p:nvSpPr>
        <p:spPr bwMode="auto">
          <a:xfrm>
            <a:off x="1660525" y="2000148"/>
            <a:ext cx="19240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>
                <a:latin typeface="Arial" panose="020B0604020202020204" pitchFamily="34" charset="0"/>
                <a:cs typeface="Arial" panose="020B0604020202020204" pitchFamily="34" charset="0"/>
              </a:rPr>
              <a:t>Anaplastisches Ca</a:t>
            </a:r>
          </a:p>
          <a:p>
            <a:pPr algn="ctr"/>
            <a:r>
              <a:rPr lang="de-DE" altLang="de-DE" sz="1400">
                <a:latin typeface="Arial" panose="020B0604020202020204" pitchFamily="34" charset="0"/>
                <a:cs typeface="Arial" panose="020B0604020202020204" pitchFamily="34" charset="0"/>
              </a:rPr>
              <a:t>3%</a:t>
            </a:r>
          </a:p>
        </p:txBody>
      </p:sp>
    </p:spTree>
    <p:extLst>
      <p:ext uri="{BB962C8B-B14F-4D97-AF65-F5344CB8AC3E}">
        <p14:creationId xmlns:p14="http://schemas.microsoft.com/office/powerpoint/2010/main" val="246983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1520" y="620688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Überlebensanalysen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sind entscheidende Faktoren für die Ergebnisqualität der Tumortherapie. Unterschieden wird zwischen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Life-Status 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Information, ob  Patient lebt oder verstorben ist mit Todesdatum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(Overall-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OAS)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</a:t>
            </a:r>
            <a:r>
              <a:rPr lang="de-DE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Vorliegende klinische Informationen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zum weiteren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Krankheitsverlauf, insbes. Tumorstatus (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Diseasefree-Survival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DFS etc.)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Seit Jahren können in Bayern keine Überlebensanalysen für das gesamte dokumentierte Patientengut mehr berechnet werden, da der Bayerische Landesbeauftragte für Datenschutz ab 2008  den elektronischen Life-Status-Abgleich mit der AKDB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(‚Anstalt für Kommunale Datenverarbeitung in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Bayern’) untersagt hat.  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 notwendige Novellierung des Bayerischen Krebsregistergesetzes im Rahmen des seit 01.01.2014 geltenden KFRG (Krebsfrüherkennungs-  und 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registergesetzes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) ist für das Frühjahr 2017 vorgesehen. </a:t>
            </a:r>
          </a:p>
        </p:txBody>
      </p:sp>
    </p:spTree>
    <p:extLst>
      <p:ext uri="{BB962C8B-B14F-4D97-AF65-F5344CB8AC3E}">
        <p14:creationId xmlns:p14="http://schemas.microsoft.com/office/powerpoint/2010/main" val="45975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528" y="764704"/>
            <a:ext cx="8820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 den beiden folgenden Grafiken wird der Ist-Zustand dargestellt: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Aktueller Life-Status:</a:t>
            </a:r>
          </a:p>
          <a:p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Nicht aktuell	Es ist keine Information vorhanden, ob Patient lebt oder tot ist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Aktuell			Information, dass Patient noch lebt (unabhängig vom Tumorstatus)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23528" y="2235933"/>
            <a:ext cx="216024" cy="189023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23528" y="2523965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23528" y="1947901"/>
            <a:ext cx="216024" cy="18902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" name="Textfeld 5"/>
          <p:cNvSpPr txBox="1"/>
          <p:nvPr/>
        </p:nvSpPr>
        <p:spPr>
          <a:xfrm>
            <a:off x="323528" y="3073028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defTabSz="357188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aktuell 	Keine aktuelle Information zum klinischen Verlauf /Tumorstatus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				des Patienten vorhanden</a:t>
            </a: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Aktuell 	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Der aktuelle klinische Verlauf /Tumorstatus des Patienten ist 						vorhanden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Ausblick: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Das KFRG sieht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adäquate Finanzierung durch die Krankenkassen vor, so dass die klinischen Verlaufsinformationen zukünftig vollständig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erhoben werden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können.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3528" y="4252157"/>
            <a:ext cx="216024" cy="189023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3528" y="4828221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23528" y="3721100"/>
            <a:ext cx="216024" cy="18902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2249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487</Words>
  <Application>Microsoft Office PowerPoint</Application>
  <PresentationFormat>Bildschirmpräsentation (4:3)</PresentationFormat>
  <Paragraphs>192</Paragraphs>
  <Slides>12</Slides>
  <Notes>9</Notes>
  <HiddenSlides>0</HiddenSlides>
  <MMClips>0</MMClips>
  <ScaleCrop>false</ScaleCrop>
  <HeadingPairs>
    <vt:vector size="6" baseType="variant"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5" baseType="lpstr">
      <vt:lpstr>Larissa</vt:lpstr>
      <vt:lpstr>Benutzerdefiniertes Design</vt:lpstr>
      <vt:lpstr>Dokument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Universitätsklinikum Erlangen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Borstorff, Christine</dc:creator>
  <cp:lastModifiedBy>Borstorff, Christine</cp:lastModifiedBy>
  <cp:revision>203</cp:revision>
  <cp:lastPrinted>2017-02-15T09:28:40Z</cp:lastPrinted>
  <dcterms:created xsi:type="dcterms:W3CDTF">2014-04-28T10:09:44Z</dcterms:created>
  <dcterms:modified xsi:type="dcterms:W3CDTF">2017-02-15T09:29:05Z</dcterms:modified>
</cp:coreProperties>
</file>