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4" r:id="rId2"/>
    <p:sldId id="287" r:id="rId3"/>
    <p:sldId id="300" r:id="rId4"/>
    <p:sldId id="291" r:id="rId5"/>
    <p:sldId id="282" r:id="rId6"/>
    <p:sldId id="299" r:id="rId7"/>
    <p:sldId id="293" r:id="rId8"/>
    <p:sldId id="296" r:id="rId9"/>
    <p:sldId id="297" r:id="rId10"/>
    <p:sldId id="277" r:id="rId11"/>
    <p:sldId id="290" r:id="rId12"/>
    <p:sldId id="295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9966"/>
    <a:srgbClr val="008378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7074229324924996E-4"/>
                  <c:y val="-0.354947999024230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96521556781671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222991989731E-3"/>
                  <c:y val="-0.380804184493562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06546799602120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339427567099559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267663737317453E-4"/>
                  <c:y val="-0.43864595205671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38215787033976E-4"/>
                  <c:y val="-0.40836669019600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890345694242706E-3"/>
                  <c:y val="-0.388363206520895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390741378382626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060036283092142E-4"/>
                  <c:y val="-0.338111299378914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3.3702797136298335E-3"/>
                  <c:y val="-0.387250897556769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7083636473053E-3"/>
                  <c:y val="-0.414762573079017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7316745830723E-4"/>
                  <c:y val="-0.374293667856886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4010618666045482E-5"/>
                  <c:y val="-0.41964503519936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109</c:v>
                </c:pt>
                <c:pt idx="1">
                  <c:v>121</c:v>
                </c:pt>
                <c:pt idx="2">
                  <c:v>115</c:v>
                </c:pt>
                <c:pt idx="3">
                  <c:v>125</c:v>
                </c:pt>
                <c:pt idx="4">
                  <c:v>104</c:v>
                </c:pt>
                <c:pt idx="5">
                  <c:v>133</c:v>
                </c:pt>
                <c:pt idx="6">
                  <c:v>125</c:v>
                </c:pt>
                <c:pt idx="7">
                  <c:v>119</c:v>
                </c:pt>
                <c:pt idx="8">
                  <c:v>118</c:v>
                </c:pt>
                <c:pt idx="9">
                  <c:v>103</c:v>
                </c:pt>
                <c:pt idx="10">
                  <c:v>120</c:v>
                </c:pt>
                <c:pt idx="11">
                  <c:v>128</c:v>
                </c:pt>
                <c:pt idx="12">
                  <c:v>116</c:v>
                </c:pt>
                <c:pt idx="13">
                  <c:v>129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317760"/>
        <c:axId val="49319296"/>
      </c:barChart>
      <c:catAx>
        <c:axId val="4931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9319296"/>
        <c:crosses val="autoZero"/>
        <c:auto val="1"/>
        <c:lblAlgn val="ctr"/>
        <c:lblOffset val="100"/>
        <c:noMultiLvlLbl val="0"/>
      </c:catAx>
      <c:valAx>
        <c:axId val="49319296"/>
        <c:scaling>
          <c:orientation val="minMax"/>
          <c:max val="1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9317760"/>
        <c:crosses val="autoZero"/>
        <c:crossBetween val="between"/>
        <c:majorUnit val="50"/>
        <c:min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0">
                  <c:v>26</c:v>
                </c:pt>
                <c:pt idx="1">
                  <c:v>10</c:v>
                </c:pt>
                <c:pt idx="2">
                  <c:v>17</c:v>
                </c:pt>
                <c:pt idx="3">
                  <c:v>21</c:v>
                </c:pt>
                <c:pt idx="4">
                  <c:v>19</c:v>
                </c:pt>
                <c:pt idx="5">
                  <c:v>24</c:v>
                </c:pt>
                <c:pt idx="6">
                  <c:v>37</c:v>
                </c:pt>
                <c:pt idx="7">
                  <c:v>38</c:v>
                </c:pt>
                <c:pt idx="8">
                  <c:v>47</c:v>
                </c:pt>
                <c:pt idx="9">
                  <c:v>68</c:v>
                </c:pt>
                <c:pt idx="10">
                  <c:v>82</c:v>
                </c:pt>
                <c:pt idx="11">
                  <c:v>118</c:v>
                </c:pt>
                <c:pt idx="12">
                  <c:v>105</c:v>
                </c:pt>
                <c:pt idx="13">
                  <c:v>121</c:v>
                </c:pt>
                <c:pt idx="14">
                  <c:v>109</c:v>
                </c:pt>
                <c:pt idx="15">
                  <c:v>79</c:v>
                </c:pt>
                <c:pt idx="16">
                  <c:v>27</c:v>
                </c:pt>
                <c:pt idx="17">
                  <c:v>10</c:v>
                </c:pt>
                <c:pt idx="18">
                  <c:v>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0">
                  <c:v>14</c:v>
                </c:pt>
                <c:pt idx="1">
                  <c:v>9</c:v>
                </c:pt>
                <c:pt idx="2">
                  <c:v>12</c:v>
                </c:pt>
                <c:pt idx="3">
                  <c:v>10</c:v>
                </c:pt>
                <c:pt idx="4">
                  <c:v>14</c:v>
                </c:pt>
                <c:pt idx="5">
                  <c:v>21</c:v>
                </c:pt>
                <c:pt idx="6">
                  <c:v>21</c:v>
                </c:pt>
                <c:pt idx="7">
                  <c:v>26</c:v>
                </c:pt>
                <c:pt idx="8">
                  <c:v>35</c:v>
                </c:pt>
                <c:pt idx="9">
                  <c:v>39</c:v>
                </c:pt>
                <c:pt idx="10">
                  <c:v>53</c:v>
                </c:pt>
                <c:pt idx="11">
                  <c:v>56</c:v>
                </c:pt>
                <c:pt idx="12">
                  <c:v>71</c:v>
                </c:pt>
                <c:pt idx="13">
                  <c:v>112</c:v>
                </c:pt>
                <c:pt idx="14">
                  <c:v>101</c:v>
                </c:pt>
                <c:pt idx="15">
                  <c:v>78</c:v>
                </c:pt>
                <c:pt idx="16">
                  <c:v>26</c:v>
                </c:pt>
                <c:pt idx="17">
                  <c:v>9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435008"/>
        <c:axId val="49436544"/>
        <c:axId val="0"/>
      </c:bar3DChart>
      <c:catAx>
        <c:axId val="494350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9436544"/>
        <c:crosses val="autoZero"/>
        <c:auto val="1"/>
        <c:lblAlgn val="ctr"/>
        <c:lblOffset val="100"/>
        <c:noMultiLvlLbl val="0"/>
      </c:catAx>
      <c:valAx>
        <c:axId val="49436544"/>
        <c:scaling>
          <c:orientation val="minMax"/>
          <c:max val="16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9435008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Tabelle1!$A$2:$A$4</c:f>
              <c:strCache>
                <c:ptCount val="3"/>
                <c:pt idx="0">
                  <c:v>&lt;19 Jahre</c:v>
                </c:pt>
                <c:pt idx="1">
                  <c:v>19-65 Jahre</c:v>
                </c:pt>
                <c:pt idx="2">
                  <c:v>&gt;65 Jahre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111</c:v>
                </c:pt>
                <c:pt idx="1">
                  <c:v>936</c:v>
                </c:pt>
                <c:pt idx="2">
                  <c:v>573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9502080"/>
        <c:axId val="49503616"/>
      </c:barChart>
      <c:catAx>
        <c:axId val="49502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9503616"/>
        <c:crosses val="autoZero"/>
        <c:auto val="1"/>
        <c:lblAlgn val="ctr"/>
        <c:lblOffset val="100"/>
        <c:noMultiLvlLbl val="0"/>
      </c:catAx>
      <c:valAx>
        <c:axId val="49503616"/>
        <c:scaling>
          <c:orientation val="minMax"/>
          <c:max val="12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9502080"/>
        <c:crosses val="autoZero"/>
        <c:crossBetween val="between"/>
        <c:majorUnit val="200"/>
        <c:minorUnit val="2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Tabelle1!$A$2:$A$10</c:f>
              <c:strCache>
                <c:ptCount val="9"/>
                <c:pt idx="0">
                  <c:v>Glioblastom</c:v>
                </c:pt>
                <c:pt idx="1">
                  <c:v>Astrozytom</c:v>
                </c:pt>
                <c:pt idx="2">
                  <c:v>Oligodendrogliom</c:v>
                </c:pt>
                <c:pt idx="3">
                  <c:v>Oligoastrozytom</c:v>
                </c:pt>
                <c:pt idx="4">
                  <c:v>Ependymom</c:v>
                </c:pt>
                <c:pt idx="5">
                  <c:v>Gliom o.n.A.</c:v>
                </c:pt>
                <c:pt idx="6">
                  <c:v>Embryonaler Tumor</c:v>
                </c:pt>
                <c:pt idx="7">
                  <c:v>Meningeom</c:v>
                </c:pt>
                <c:pt idx="8">
                  <c:v>Sonstige</c:v>
                </c:pt>
              </c:strCache>
            </c:strRef>
          </c:cat>
          <c:val>
            <c:numRef>
              <c:f>Tabelle1!$B$2:$B$10</c:f>
              <c:numCache>
                <c:formatCode>General</c:formatCode>
                <c:ptCount val="9"/>
                <c:pt idx="0">
                  <c:v>1031</c:v>
                </c:pt>
                <c:pt idx="1">
                  <c:v>301</c:v>
                </c:pt>
                <c:pt idx="2">
                  <c:v>59</c:v>
                </c:pt>
                <c:pt idx="3">
                  <c:v>58</c:v>
                </c:pt>
                <c:pt idx="4">
                  <c:v>69</c:v>
                </c:pt>
                <c:pt idx="5">
                  <c:v>29</c:v>
                </c:pt>
                <c:pt idx="6">
                  <c:v>37</c:v>
                </c:pt>
                <c:pt idx="7">
                  <c:v>47</c:v>
                </c:pt>
                <c:pt idx="8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80</c:v>
                </c:pt>
                <c:pt idx="1">
                  <c:v>97</c:v>
                </c:pt>
                <c:pt idx="2">
                  <c:v>89</c:v>
                </c:pt>
                <c:pt idx="3">
                  <c:v>95</c:v>
                </c:pt>
                <c:pt idx="4">
                  <c:v>81</c:v>
                </c:pt>
                <c:pt idx="5">
                  <c:v>92</c:v>
                </c:pt>
                <c:pt idx="6">
                  <c:v>101</c:v>
                </c:pt>
                <c:pt idx="7">
                  <c:v>95</c:v>
                </c:pt>
                <c:pt idx="8">
                  <c:v>89</c:v>
                </c:pt>
                <c:pt idx="9">
                  <c:v>77</c:v>
                </c:pt>
                <c:pt idx="10">
                  <c:v>79</c:v>
                </c:pt>
                <c:pt idx="11">
                  <c:v>87</c:v>
                </c:pt>
                <c:pt idx="12">
                  <c:v>59</c:v>
                </c:pt>
                <c:pt idx="13">
                  <c:v>15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10</c:v>
                </c:pt>
                <c:pt idx="1">
                  <c:v>7</c:v>
                </c:pt>
                <c:pt idx="2">
                  <c:v>3</c:v>
                </c:pt>
                <c:pt idx="3">
                  <c:v>15</c:v>
                </c:pt>
                <c:pt idx="4">
                  <c:v>12</c:v>
                </c:pt>
                <c:pt idx="5">
                  <c:v>12</c:v>
                </c:pt>
                <c:pt idx="6">
                  <c:v>10</c:v>
                </c:pt>
                <c:pt idx="7">
                  <c:v>9</c:v>
                </c:pt>
                <c:pt idx="8">
                  <c:v>13</c:v>
                </c:pt>
                <c:pt idx="9">
                  <c:v>14</c:v>
                </c:pt>
                <c:pt idx="10">
                  <c:v>25</c:v>
                </c:pt>
                <c:pt idx="11">
                  <c:v>30</c:v>
                </c:pt>
                <c:pt idx="12">
                  <c:v>35</c:v>
                </c:pt>
                <c:pt idx="13">
                  <c:v>114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19</c:v>
                </c:pt>
                <c:pt idx="1">
                  <c:v>17</c:v>
                </c:pt>
                <c:pt idx="2">
                  <c:v>23</c:v>
                </c:pt>
                <c:pt idx="3">
                  <c:v>15</c:v>
                </c:pt>
                <c:pt idx="4">
                  <c:v>11</c:v>
                </c:pt>
                <c:pt idx="5">
                  <c:v>29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12</c:v>
                </c:pt>
                <c:pt idx="10">
                  <c:v>16</c:v>
                </c:pt>
                <c:pt idx="11">
                  <c:v>11</c:v>
                </c:pt>
                <c:pt idx="12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053312"/>
        <c:axId val="137055232"/>
      </c:barChart>
      <c:catAx>
        <c:axId val="137053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7055232"/>
        <c:crosses val="autoZero"/>
        <c:auto val="1"/>
        <c:lblAlgn val="ctr"/>
        <c:lblOffset val="100"/>
        <c:noMultiLvlLbl val="0"/>
      </c:catAx>
      <c:valAx>
        <c:axId val="13705523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705331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80</c:v>
                </c:pt>
                <c:pt idx="1">
                  <c:v>97</c:v>
                </c:pt>
                <c:pt idx="2">
                  <c:v>89</c:v>
                </c:pt>
                <c:pt idx="3">
                  <c:v>95</c:v>
                </c:pt>
                <c:pt idx="4">
                  <c:v>81</c:v>
                </c:pt>
                <c:pt idx="5">
                  <c:v>92</c:v>
                </c:pt>
                <c:pt idx="6">
                  <c:v>101</c:v>
                </c:pt>
                <c:pt idx="7">
                  <c:v>95</c:v>
                </c:pt>
                <c:pt idx="8">
                  <c:v>89</c:v>
                </c:pt>
                <c:pt idx="9">
                  <c:v>77</c:v>
                </c:pt>
                <c:pt idx="10">
                  <c:v>79</c:v>
                </c:pt>
                <c:pt idx="11">
                  <c:v>87</c:v>
                </c:pt>
                <c:pt idx="12">
                  <c:v>59</c:v>
                </c:pt>
                <c:pt idx="13">
                  <c:v>15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8</c:v>
                </c:pt>
                <c:pt idx="1">
                  <c:v>4</c:v>
                </c:pt>
                <c:pt idx="2">
                  <c:v>2</c:v>
                </c:pt>
                <c:pt idx="3">
                  <c:v>13</c:v>
                </c:pt>
                <c:pt idx="4">
                  <c:v>10</c:v>
                </c:pt>
                <c:pt idx="5">
                  <c:v>9</c:v>
                </c:pt>
                <c:pt idx="6">
                  <c:v>7</c:v>
                </c:pt>
                <c:pt idx="7">
                  <c:v>7</c:v>
                </c:pt>
                <c:pt idx="8">
                  <c:v>11</c:v>
                </c:pt>
                <c:pt idx="9">
                  <c:v>9</c:v>
                </c:pt>
                <c:pt idx="10">
                  <c:v>24</c:v>
                </c:pt>
                <c:pt idx="11">
                  <c:v>25</c:v>
                </c:pt>
                <c:pt idx="12">
                  <c:v>29</c:v>
                </c:pt>
                <c:pt idx="13">
                  <c:v>114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21</c:v>
                </c:pt>
                <c:pt idx="1">
                  <c:v>20</c:v>
                </c:pt>
                <c:pt idx="2">
                  <c:v>24</c:v>
                </c:pt>
                <c:pt idx="3">
                  <c:v>17</c:v>
                </c:pt>
                <c:pt idx="4">
                  <c:v>13</c:v>
                </c:pt>
                <c:pt idx="5">
                  <c:v>32</c:v>
                </c:pt>
                <c:pt idx="6">
                  <c:v>17</c:v>
                </c:pt>
                <c:pt idx="7">
                  <c:v>17</c:v>
                </c:pt>
                <c:pt idx="8">
                  <c:v>18</c:v>
                </c:pt>
                <c:pt idx="9">
                  <c:v>17</c:v>
                </c:pt>
                <c:pt idx="10">
                  <c:v>17</c:v>
                </c:pt>
                <c:pt idx="11">
                  <c:v>16</c:v>
                </c:pt>
                <c:pt idx="12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397696"/>
        <c:axId val="152399232"/>
      </c:barChart>
      <c:catAx>
        <c:axId val="15239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52399232"/>
        <c:crosses val="autoZero"/>
        <c:auto val="1"/>
        <c:lblAlgn val="ctr"/>
        <c:lblOffset val="100"/>
        <c:noMultiLvlLbl val="0"/>
      </c:catAx>
      <c:valAx>
        <c:axId val="15239923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5239769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E4BB5-ABE9-4AA6-931A-B662085C37EF}" type="datetime1">
              <a:rPr lang="de-DE" smtClean="0"/>
              <a:t>24.02.2017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60018-45CC-47AE-9B8B-D036F5AFB38D}" type="datetime1">
              <a:rPr lang="de-DE" smtClean="0"/>
              <a:t>24.02.2017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1767DD1-8E7D-48F6-B61D-E3C85D34B437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4918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7C956E-1FA8-4C56-BD15-4459C504DE87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8307AD9-EC20-4BBE-A1F4-16CE0100AF49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60BA5D4-DD45-4B47-B3FA-05531816DCF2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B91F233-68BD-4EA7-BD8C-961723278BC6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F781A57-9E86-49F5-8D59-EB6029165CB0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A1F4926-0BEA-481D-AE74-9595745B1DA9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4170292-1939-4777-99D4-9C12E8719BAD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225CAA5-BF50-4E55-B0D9-882D3B43EAAD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24.02.2017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24.02.2017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7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Zentrales Nervensystem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Zentrales Nervensystem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C70 </a:t>
            </a:r>
            <a:r>
              <a:rPr lang="de-DE" altLang="de-DE" sz="1800" b="1" dirty="0">
                <a:solidFill>
                  <a:srgbClr val="0033CC"/>
                </a:solidFill>
                <a:cs typeface="Times New Roman" pitchFamily="18" charset="0"/>
              </a:rPr>
              <a:t>– </a:t>
            </a: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C72</a:t>
            </a:r>
            <a:endParaRPr lang="de-DE" altLang="de-DE" sz="18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8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074277748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763688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8021633" y="350100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7884368" y="385495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7884368" y="414298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7884368" y="357909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Textfeld 42"/>
          <p:cNvSpPr txBox="1"/>
          <p:nvPr/>
        </p:nvSpPr>
        <p:spPr>
          <a:xfrm>
            <a:off x="6300192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</a:t>
            </a:r>
            <a:r>
              <a:rPr lang="de-DE" altLang="de-DE" sz="1400" dirty="0" smtClean="0">
                <a:latin typeface="Arial" charset="0"/>
                <a:cs typeface="Times New Roman" pitchFamily="18" charset="0"/>
              </a:rPr>
              <a:t>C72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Gesamt=1.665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447496122"/>
              </p:ext>
            </p:extLst>
          </p:nvPr>
        </p:nvGraphicFramePr>
        <p:xfrm>
          <a:off x="70704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8323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0236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</a:t>
            </a:r>
            <a:r>
              <a:rPr lang="de-DE" altLang="de-DE" sz="1400" dirty="0" smtClean="0">
                <a:latin typeface="Arial" charset="0"/>
                <a:cs typeface="Times New Roman" pitchFamily="18" charset="0"/>
              </a:rPr>
              <a:t>C72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Gesamt=1.665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4" name="Textfeld 23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763688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300192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2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2.821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2.604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1.987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834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919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lvl="0" algn="ctr"/>
            <a:r>
              <a:rPr lang="de-DE" altLang="de-DE" sz="1900" b="1" dirty="0" smtClean="0">
                <a:latin typeface="Arial" charset="0"/>
              </a:rPr>
              <a:t>Tumorentität: Zentrales Nervensystem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5.425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ZNS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1.665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322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795362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C70 – C72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Zentrales Nervensystem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2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2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21544254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Gesamt=1.665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96336" y="185585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768354940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Gesamt=1.665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n=958,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59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54,5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n=707,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63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56,9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722445220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Altersgruppen &lt;19, 19-65, &gt;65 Jahre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Gesamt=1.665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211439" y="3645024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867102" y="4201343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37%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139431" y="2257127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936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795615" y="326523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618</a:t>
            </a:r>
            <a:endParaRPr lang="de-DE" altLang="de-DE" sz="16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555776" y="4869160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2483767" y="456138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111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14016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C70 – C72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Gesamt=1.665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2358490682"/>
              </p:ext>
            </p:extLst>
          </p:nvPr>
        </p:nvGraphicFramePr>
        <p:xfrm>
          <a:off x="2196268" y="299734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2585864" y="436510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555776" y="3789040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5508104" y="4500260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1.031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517156" y="3484240"/>
            <a:ext cx="47878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915816" y="3645024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275856" y="3553271"/>
            <a:ext cx="444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778002" y="3436909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Gerade Verbindung 26"/>
          <p:cNvCxnSpPr/>
          <p:nvPr/>
        </p:nvCxnSpPr>
        <p:spPr>
          <a:xfrm flipH="1">
            <a:off x="1418977" y="4952054"/>
            <a:ext cx="992783" cy="2771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H="1">
            <a:off x="1907704" y="3926810"/>
            <a:ext cx="764706" cy="79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 flipV="1">
            <a:off x="2054225" y="3341390"/>
            <a:ext cx="933599" cy="3756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 flipV="1">
            <a:off x="2051717" y="2780928"/>
            <a:ext cx="1368155" cy="773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2524832" y="2163005"/>
            <a:ext cx="1108214" cy="1287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V="1">
            <a:off x="4163318" y="2278343"/>
            <a:ext cx="1128762" cy="11506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H="1" flipV="1">
            <a:off x="3778002" y="2169766"/>
            <a:ext cx="106394" cy="12592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6288740" y="5554540"/>
            <a:ext cx="608055" cy="2507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107504" y="5282044"/>
            <a:ext cx="21504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Astrozytom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5843587" y="2420888"/>
            <a:ext cx="15326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6660232" y="5733256"/>
            <a:ext cx="19236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Glioblastom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62%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147638" y="3841884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Oligodendrogliom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849313" y="1711223"/>
            <a:ext cx="2644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Gliom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579438" y="2360510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Ependymom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4499992" y="1772816"/>
            <a:ext cx="22129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Meningeom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3006849" y="1568348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Embryonaler Tumor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43" name="Text Box 34"/>
          <p:cNvSpPr txBox="1">
            <a:spLocks noChangeArrowheads="1"/>
          </p:cNvSpPr>
          <p:nvPr/>
        </p:nvSpPr>
        <p:spPr bwMode="auto">
          <a:xfrm>
            <a:off x="273050" y="3121804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Oligoastrozytom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4042668" y="3420141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4330700" y="3420141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Gerade Verbindung 51"/>
          <p:cNvCxnSpPr/>
          <p:nvPr/>
        </p:nvCxnSpPr>
        <p:spPr>
          <a:xfrm flipV="1">
            <a:off x="4499992" y="2780928"/>
            <a:ext cx="1584176" cy="6371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40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3890491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969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522</Words>
  <Application>Microsoft Office PowerPoint</Application>
  <PresentationFormat>Bildschirmpräsentation (4:3)</PresentationFormat>
  <Paragraphs>203</Paragraphs>
  <Slides>12</Slides>
  <Notes>9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204</cp:revision>
  <cp:lastPrinted>2017-02-24T09:28:05Z</cp:lastPrinted>
  <dcterms:created xsi:type="dcterms:W3CDTF">2014-04-28T10:09:44Z</dcterms:created>
  <dcterms:modified xsi:type="dcterms:W3CDTF">2017-02-24T09:35:26Z</dcterms:modified>
</cp:coreProperties>
</file>