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292" r:id="rId2"/>
    <p:sldId id="287" r:id="rId3"/>
    <p:sldId id="298" r:id="rId4"/>
    <p:sldId id="291" r:id="rId5"/>
    <p:sldId id="282" r:id="rId6"/>
    <p:sldId id="285" r:id="rId7"/>
    <p:sldId id="294" r:id="rId8"/>
    <p:sldId id="295" r:id="rId9"/>
    <p:sldId id="277" r:id="rId10"/>
    <p:sldId id="290" r:id="rId11"/>
    <p:sldId id="293" r:id="rId12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8378"/>
    <a:srgbClr val="0033CC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09" autoAdjust="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3.434290332296011E-3"/>
                  <c:y val="-0.276618265984762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1792413705596002E-5"/>
                  <c:y val="-0.339800179968612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443649224080597E-3"/>
                  <c:y val="-0.35919604094573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6051745559635899E-3"/>
                  <c:y val="-0.436257996980389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0926638153791827E-4"/>
                  <c:y val="-0.404251997743054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6102255756910659E-3"/>
                  <c:y val="-0.465656131491508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9408984706429703E-3"/>
                  <c:y val="-0.427273815800359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1599805612099056E-4"/>
                  <c:y val="-0.40727033212524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1437170384344733E-3"/>
                  <c:y val="-0.420452788439473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6319159499417091E-3"/>
                  <c:y val="-0.451554053005031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3475291191542763E-4"/>
                  <c:y val="-0.427765954030376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3.743982505088915E-3"/>
                  <c:y val="-0.406659519248581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9092479873557028E-3"/>
                  <c:y val="-0.382396721687323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8665269314386761E-3"/>
                  <c:y val="-0.349418568668914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638502940656337E-3"/>
                  <c:y val="-0.3314078564423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9.6032306682905259E-5"/>
                  <c:y val="-0.31587437558957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967097995400932E-5"/>
                  <c:y val="-0.2999714065400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6638612481213999E-3"/>
                  <c:y val="-4.004266751166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764</c:v>
                </c:pt>
                <c:pt idx="1">
                  <c:v>965</c:v>
                </c:pt>
                <c:pt idx="2">
                  <c:v>1027</c:v>
                </c:pt>
                <c:pt idx="3">
                  <c:v>1256</c:v>
                </c:pt>
                <c:pt idx="4">
                  <c:v>1173</c:v>
                </c:pt>
                <c:pt idx="5">
                  <c:v>1352</c:v>
                </c:pt>
                <c:pt idx="6">
                  <c:v>1226</c:v>
                </c:pt>
                <c:pt idx="7">
                  <c:v>1170</c:v>
                </c:pt>
                <c:pt idx="8">
                  <c:v>1207</c:v>
                </c:pt>
                <c:pt idx="9">
                  <c:v>1300</c:v>
                </c:pt>
                <c:pt idx="10">
                  <c:v>1241</c:v>
                </c:pt>
                <c:pt idx="11">
                  <c:v>1180</c:v>
                </c:pt>
                <c:pt idx="12">
                  <c:v>1105</c:v>
                </c:pt>
                <c:pt idx="13">
                  <c:v>985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9250048"/>
        <c:axId val="129251584"/>
      </c:barChart>
      <c:catAx>
        <c:axId val="129250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9251584"/>
        <c:crosses val="autoZero"/>
        <c:auto val="1"/>
        <c:lblAlgn val="ctr"/>
        <c:lblOffset val="100"/>
        <c:noMultiLvlLbl val="0"/>
      </c:catAx>
      <c:valAx>
        <c:axId val="129251584"/>
        <c:scaling>
          <c:orientation val="minMax"/>
          <c:max val="14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29250048"/>
        <c:crosses val="autoZero"/>
        <c:crossBetween val="between"/>
        <c:majorUnit val="200"/>
        <c:minorUnit val="20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7">
                  <c:v>2</c:v>
                </c:pt>
                <c:pt idx="8">
                  <c:v>21</c:v>
                </c:pt>
                <c:pt idx="9">
                  <c:v>124</c:v>
                </c:pt>
                <c:pt idx="10">
                  <c:v>396</c:v>
                </c:pt>
                <c:pt idx="11">
                  <c:v>1123</c:v>
                </c:pt>
                <c:pt idx="12">
                  <c:v>2246</c:v>
                </c:pt>
                <c:pt idx="13">
                  <c:v>3470</c:v>
                </c:pt>
                <c:pt idx="14">
                  <c:v>3796</c:v>
                </c:pt>
                <c:pt idx="15">
                  <c:v>2776</c:v>
                </c:pt>
                <c:pt idx="16">
                  <c:v>1422</c:v>
                </c:pt>
                <c:pt idx="17">
                  <c:v>459</c:v>
                </c:pt>
                <c:pt idx="18">
                  <c:v>116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198080"/>
        <c:axId val="77199616"/>
        <c:axId val="0"/>
      </c:bar3DChart>
      <c:catAx>
        <c:axId val="771980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77199616"/>
        <c:crosses val="autoZero"/>
        <c:auto val="1"/>
        <c:lblAlgn val="ctr"/>
        <c:lblOffset val="100"/>
        <c:noMultiLvlLbl val="0"/>
      </c:catAx>
      <c:valAx>
        <c:axId val="77199616"/>
        <c:scaling>
          <c:orientation val="minMax"/>
          <c:max val="45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77198080"/>
        <c:crosses val="autoZero"/>
        <c:crossBetween val="between"/>
        <c:majorUnit val="500"/>
        <c:minorUnit val="5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4545</c:v>
                </c:pt>
                <c:pt idx="1">
                  <c:v>11406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101861248"/>
        <c:axId val="101862784"/>
      </c:barChart>
      <c:catAx>
        <c:axId val="1018612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01862784"/>
        <c:crosses val="autoZero"/>
        <c:auto val="1"/>
        <c:lblAlgn val="ctr"/>
        <c:lblOffset val="100"/>
        <c:noMultiLvlLbl val="0"/>
      </c:catAx>
      <c:valAx>
        <c:axId val="101862784"/>
        <c:scaling>
          <c:orientation val="minMax"/>
          <c:max val="14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01861248"/>
        <c:crosses val="autoZero"/>
        <c:crossBetween val="between"/>
        <c:majorUnit val="2000"/>
        <c:minorUnit val="20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425</c:v>
                </c:pt>
                <c:pt idx="1">
                  <c:v>473</c:v>
                </c:pt>
                <c:pt idx="2">
                  <c:v>484</c:v>
                </c:pt>
                <c:pt idx="3">
                  <c:v>535</c:v>
                </c:pt>
                <c:pt idx="4">
                  <c:v>420</c:v>
                </c:pt>
                <c:pt idx="5">
                  <c:v>423</c:v>
                </c:pt>
                <c:pt idx="6">
                  <c:v>389</c:v>
                </c:pt>
                <c:pt idx="7">
                  <c:v>352</c:v>
                </c:pt>
                <c:pt idx="8">
                  <c:v>272</c:v>
                </c:pt>
                <c:pt idx="9">
                  <c:v>266</c:v>
                </c:pt>
                <c:pt idx="10">
                  <c:v>182</c:v>
                </c:pt>
                <c:pt idx="11">
                  <c:v>154</c:v>
                </c:pt>
                <c:pt idx="12">
                  <c:v>84</c:v>
                </c:pt>
                <c:pt idx="13">
                  <c:v>33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75</c:v>
                </c:pt>
                <c:pt idx="1">
                  <c:v>89</c:v>
                </c:pt>
                <c:pt idx="2">
                  <c:v>87</c:v>
                </c:pt>
                <c:pt idx="3">
                  <c:v>123</c:v>
                </c:pt>
                <c:pt idx="4">
                  <c:v>123</c:v>
                </c:pt>
                <c:pt idx="5">
                  <c:v>153</c:v>
                </c:pt>
                <c:pt idx="6">
                  <c:v>128</c:v>
                </c:pt>
                <c:pt idx="7">
                  <c:v>152</c:v>
                </c:pt>
                <c:pt idx="8">
                  <c:v>240</c:v>
                </c:pt>
                <c:pt idx="9">
                  <c:v>274</c:v>
                </c:pt>
                <c:pt idx="10">
                  <c:v>463</c:v>
                </c:pt>
                <c:pt idx="11">
                  <c:v>460</c:v>
                </c:pt>
                <c:pt idx="12">
                  <c:v>511</c:v>
                </c:pt>
                <c:pt idx="13">
                  <c:v>952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264</c:v>
                </c:pt>
                <c:pt idx="1">
                  <c:v>403</c:v>
                </c:pt>
                <c:pt idx="2">
                  <c:v>456</c:v>
                </c:pt>
                <c:pt idx="3">
                  <c:v>598</c:v>
                </c:pt>
                <c:pt idx="4">
                  <c:v>630</c:v>
                </c:pt>
                <c:pt idx="5">
                  <c:v>776</c:v>
                </c:pt>
                <c:pt idx="6">
                  <c:v>709</c:v>
                </c:pt>
                <c:pt idx="7">
                  <c:v>666</c:v>
                </c:pt>
                <c:pt idx="8">
                  <c:v>695</c:v>
                </c:pt>
                <c:pt idx="9">
                  <c:v>760</c:v>
                </c:pt>
                <c:pt idx="10">
                  <c:v>596</c:v>
                </c:pt>
                <c:pt idx="11">
                  <c:v>566</c:v>
                </c:pt>
                <c:pt idx="12">
                  <c:v>510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098240"/>
        <c:axId val="39108608"/>
      </c:barChart>
      <c:catAx>
        <c:axId val="39098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39108608"/>
        <c:crosses val="autoZero"/>
        <c:auto val="1"/>
        <c:lblAlgn val="ctr"/>
        <c:lblOffset val="100"/>
        <c:noMultiLvlLbl val="0"/>
      </c:catAx>
      <c:valAx>
        <c:axId val="3910860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39098240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425</c:v>
                </c:pt>
                <c:pt idx="1">
                  <c:v>473</c:v>
                </c:pt>
                <c:pt idx="2">
                  <c:v>484</c:v>
                </c:pt>
                <c:pt idx="3">
                  <c:v>535</c:v>
                </c:pt>
                <c:pt idx="4">
                  <c:v>420</c:v>
                </c:pt>
                <c:pt idx="5">
                  <c:v>423</c:v>
                </c:pt>
                <c:pt idx="6">
                  <c:v>389</c:v>
                </c:pt>
                <c:pt idx="7">
                  <c:v>352</c:v>
                </c:pt>
                <c:pt idx="8">
                  <c:v>272</c:v>
                </c:pt>
                <c:pt idx="9">
                  <c:v>266</c:v>
                </c:pt>
                <c:pt idx="10">
                  <c:v>182</c:v>
                </c:pt>
                <c:pt idx="11">
                  <c:v>154</c:v>
                </c:pt>
                <c:pt idx="12">
                  <c:v>84</c:v>
                </c:pt>
                <c:pt idx="13">
                  <c:v>33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19</c:v>
                </c:pt>
                <c:pt idx="1">
                  <c:v>17</c:v>
                </c:pt>
                <c:pt idx="2">
                  <c:v>18</c:v>
                </c:pt>
                <c:pt idx="3">
                  <c:v>43</c:v>
                </c:pt>
                <c:pt idx="4">
                  <c:v>28</c:v>
                </c:pt>
                <c:pt idx="5">
                  <c:v>51</c:v>
                </c:pt>
                <c:pt idx="6">
                  <c:v>44</c:v>
                </c:pt>
                <c:pt idx="7">
                  <c:v>77</c:v>
                </c:pt>
                <c:pt idx="8">
                  <c:v>117</c:v>
                </c:pt>
                <c:pt idx="9">
                  <c:v>153</c:v>
                </c:pt>
                <c:pt idx="10">
                  <c:v>371</c:v>
                </c:pt>
                <c:pt idx="11">
                  <c:v>352</c:v>
                </c:pt>
                <c:pt idx="12">
                  <c:v>349</c:v>
                </c:pt>
                <c:pt idx="13">
                  <c:v>952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320</c:v>
                </c:pt>
                <c:pt idx="1">
                  <c:v>475</c:v>
                </c:pt>
                <c:pt idx="2">
                  <c:v>525</c:v>
                </c:pt>
                <c:pt idx="3">
                  <c:v>678</c:v>
                </c:pt>
                <c:pt idx="4">
                  <c:v>725</c:v>
                </c:pt>
                <c:pt idx="5">
                  <c:v>878</c:v>
                </c:pt>
                <c:pt idx="6">
                  <c:v>793</c:v>
                </c:pt>
                <c:pt idx="7">
                  <c:v>741</c:v>
                </c:pt>
                <c:pt idx="8">
                  <c:v>818</c:v>
                </c:pt>
                <c:pt idx="9">
                  <c:v>881</c:v>
                </c:pt>
                <c:pt idx="10">
                  <c:v>688</c:v>
                </c:pt>
                <c:pt idx="11">
                  <c:v>674</c:v>
                </c:pt>
                <c:pt idx="12">
                  <c:v>672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9444992"/>
        <c:axId val="119446912"/>
      </c:barChart>
      <c:catAx>
        <c:axId val="119444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19446912"/>
        <c:crosses val="autoZero"/>
        <c:auto val="1"/>
        <c:lblAlgn val="ctr"/>
        <c:lblOffset val="100"/>
        <c:noMultiLvlLbl val="0"/>
      </c:catAx>
      <c:valAx>
        <c:axId val="11944691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19444992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4C21BE-1793-4822-914F-4997D39E8157}" type="datetime1">
              <a:rPr lang="de-DE" smtClean="0"/>
              <a:t>09.02.2017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763E1-E775-4B97-BEE3-14ABA9E74B22}" type="datetime1">
              <a:rPr lang="de-DE" smtClean="0"/>
              <a:t>09.02.2017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2E179EA-B713-40AF-A3B5-E181FA56579A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4619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6712429-19F6-4A15-B7FC-DE1AE95FEC3E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C28B69C-1358-46E3-B6E9-9B20B4A79E01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B0E811D-B918-4DB1-9E8E-563CAEB491B3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1C190160-813F-4336-A8E1-445113C6910E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DA29ADB-B044-47F7-A976-2DF3C1F3D8CF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29900CB-EA5B-4B2A-8EDD-36446CAB5932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E4625CA-12CE-4328-A503-944C087A3DCE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A702301-9D11-4205-9CE1-AB2F158C7718}" type="datetime1">
              <a:rPr lang="de-DE" smtClean="0"/>
              <a:t>09.02.2017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0656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09.02.2017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09.02.2017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2002-2015: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Prostata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1" name="Textfeld 10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</a:t>
            </a:r>
            <a:r>
              <a:rPr lang="de-DE" sz="1000" dirty="0" smtClean="0"/>
              <a:t>2016</a:t>
            </a:r>
            <a:endParaRPr lang="de-DE" sz="1000" dirty="0" smtClean="0"/>
          </a:p>
        </p:txBody>
      </p:sp>
      <p:sp>
        <p:nvSpPr>
          <p:cNvPr id="12" name="Textfeld 11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Prostata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C61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</a:t>
            </a:r>
            <a:r>
              <a:rPr lang="de-DE" altLang="de-DE" b="1" dirty="0" smtClean="0">
                <a:solidFill>
                  <a:srgbClr val="0033CC"/>
                </a:solidFill>
              </a:rPr>
              <a:t>2002-2015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1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</a:t>
            </a:r>
            <a:r>
              <a:rPr lang="de-DE" sz="1000" dirty="0" smtClean="0"/>
              <a:t>2016</a:t>
            </a:r>
            <a:endParaRPr lang="de-DE" sz="1000" dirty="0" smtClean="0"/>
          </a:p>
        </p:txBody>
      </p:sp>
      <p:sp>
        <p:nvSpPr>
          <p:cNvPr id="9" name="Textfeld 8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963826888"/>
              </p:ext>
            </p:extLst>
          </p:nvPr>
        </p:nvGraphicFramePr>
        <p:xfrm>
          <a:off x="753812" y="1698164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38230" y="3797174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47368" y="6334824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8021633" y="3522572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7884368" y="3882612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4" name="Rectangle 8"/>
          <p:cNvSpPr>
            <a:spLocks noChangeArrowheads="1"/>
          </p:cNvSpPr>
          <p:nvPr/>
        </p:nvSpPr>
        <p:spPr bwMode="auto">
          <a:xfrm>
            <a:off x="7884368" y="4170644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5" name="Rectangle 10"/>
          <p:cNvSpPr>
            <a:spLocks noChangeArrowheads="1"/>
          </p:cNvSpPr>
          <p:nvPr/>
        </p:nvSpPr>
        <p:spPr bwMode="auto">
          <a:xfrm>
            <a:off x="7884368" y="3600657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C61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Gesamt=15.951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1403648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764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965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2267744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1027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2699792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1256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3203848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1173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3635896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1352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4572000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1170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500404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1207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543609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1300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586814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1241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985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4067944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1226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37220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1180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80424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1105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6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2016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2002-2015,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</a:t>
            </a:r>
            <a:r>
              <a:rPr lang="de-DE" altLang="de-DE" sz="1600" dirty="0" smtClean="0">
                <a:solidFill>
                  <a:srgbClr val="000000"/>
                </a:solidFill>
              </a:rPr>
              <a:t>Februar 2017.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5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2002-2015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22.583</a:t>
            </a:r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4.939</a:t>
            </a:r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17.727</a:t>
            </a:r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4.856</a:t>
            </a:r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Prostata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C61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</a:t>
            </a:r>
            <a:r>
              <a:rPr lang="de-DE" altLang="de-DE" sz="1900" b="1" dirty="0" smtClean="0">
                <a:latin typeface="Arial" charset="0"/>
              </a:rPr>
              <a:t>27.522 </a:t>
            </a:r>
            <a:r>
              <a:rPr lang="de-DE" altLang="de-DE" sz="1200" b="1" dirty="0" smtClean="0">
                <a:latin typeface="Arial" charset="0"/>
              </a:rPr>
              <a:t>(ED 1978 bis </a:t>
            </a:r>
            <a:r>
              <a:rPr lang="de-DE" altLang="de-DE" sz="1200" b="1" dirty="0" smtClean="0">
                <a:latin typeface="Arial" charset="0"/>
              </a:rPr>
              <a:t>2015)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40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Klinisches Krebsregister: Prostata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15.951</a:t>
            </a:r>
            <a:endParaRPr lang="de-DE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1.776</a:t>
            </a:r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</a:t>
            </a:r>
            <a:r>
              <a:rPr lang="de-DE" sz="1000" dirty="0" smtClean="0"/>
              <a:t>2016</a:t>
            </a:r>
            <a:endParaRPr lang="de-DE" sz="1000" dirty="0" smtClean="0"/>
          </a:p>
        </p:txBody>
      </p:sp>
      <p:sp>
        <p:nvSpPr>
          <p:cNvPr id="23" name="Textfeld 22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657169"/>
              </p:ext>
            </p:extLst>
          </p:nvPr>
        </p:nvGraphicFramePr>
        <p:xfrm>
          <a:off x="179388" y="1204167"/>
          <a:ext cx="3773487" cy="928689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C61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985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1.152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85%</a:t>
                      </a:r>
                      <a:endParaRPr kumimoji="0" lang="de-DE" altLang="de-DE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2015: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Prostata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6" name="Textfeld 15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</a:t>
            </a:r>
            <a:r>
              <a:rPr lang="de-DE" sz="1000" dirty="0" smtClean="0"/>
              <a:t>2016</a:t>
            </a:r>
            <a:endParaRPr lang="de-DE" sz="1000" dirty="0" smtClean="0"/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1.726.940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847.274,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879.666)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0" y="1188000"/>
            <a:ext cx="5096672" cy="53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4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3733693402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C61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Gesamt=15.951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668344" y="2575937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732240" y="6237312"/>
            <a:ext cx="22677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303498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07766696"/>
              </p:ext>
            </p:extLst>
          </p:nvPr>
        </p:nvGraphicFramePr>
        <p:xfrm>
          <a:off x="832579" y="1268760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C61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Gesamt=15.951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88926" y="1484786"/>
            <a:ext cx="62674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700213" algn="l"/>
                <a:tab pos="3408363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n=15.951,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	Median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70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Jahre,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	Mittelwert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70,0 Jahre</a:t>
            </a:r>
            <a:endParaRPr lang="de-DE" altLang="de-DE" sz="1400" dirty="0">
              <a:solidFill>
                <a:srgbClr val="0033CC"/>
              </a:solidFill>
              <a:latin typeface="Arial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09320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554111" y="1554636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538450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11022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2316435517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65-jährigen Patienten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</a:rPr>
              <a:t>C61</a:t>
            </a:r>
            <a:endParaRPr lang="de-DE" altLang="de-DE" sz="1400" b="1" dirty="0">
              <a:latin typeface="Arial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Gesamt=15.951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15296" y="4561383"/>
            <a:ext cx="90782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29%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35576" y="3573016"/>
            <a:ext cx="8651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71%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86492" y="3769295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4.545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64088" y="2185119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11.406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2068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das Frühjahr 2017 vorgesehen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94572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404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19213656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764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763688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965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267744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1027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699792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1256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131840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1173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563888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1352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499992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1170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00404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1207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43609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1300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586814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1241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985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067944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1226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6300192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1180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41" name="Rectangle 7"/>
          <p:cNvSpPr>
            <a:spLocks noChangeArrowheads="1"/>
          </p:cNvSpPr>
          <p:nvPr/>
        </p:nvSpPr>
        <p:spPr bwMode="auto">
          <a:xfrm>
            <a:off x="7884368" y="3858890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" name="Rectangle 8"/>
          <p:cNvSpPr>
            <a:spLocks noChangeArrowheads="1"/>
          </p:cNvSpPr>
          <p:nvPr/>
        </p:nvSpPr>
        <p:spPr bwMode="auto">
          <a:xfrm>
            <a:off x="7884368" y="414692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C61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Gesamt=15.951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6804248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1105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452</Words>
  <Application>Microsoft Office PowerPoint</Application>
  <PresentationFormat>Bildschirmpräsentation (4:3)</PresentationFormat>
  <Paragraphs>171</Paragraphs>
  <Slides>11</Slides>
  <Notes>9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198</cp:revision>
  <cp:lastPrinted>2017-02-09T10:09:21Z</cp:lastPrinted>
  <dcterms:created xsi:type="dcterms:W3CDTF">2014-04-28T10:09:44Z</dcterms:created>
  <dcterms:modified xsi:type="dcterms:W3CDTF">2017-02-09T10:49:54Z</dcterms:modified>
</cp:coreProperties>
</file>