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notesSlides/notesSlide4.xml" ContentType="application/vnd.openxmlformats-officedocument.presentationml.notesSlide+xml"/>
  <Override PartName="/ppt/charts/chart2.xml" ContentType="application/vnd.openxmlformats-officedocument.drawingml.chart+xml"/>
  <Override PartName="/ppt/notesSlides/notesSlide5.xml" ContentType="application/vnd.openxmlformats-officedocument.presentationml.notesSlide+xml"/>
  <Override PartName="/ppt/charts/chart3.xml" ContentType="application/vnd.openxmlformats-officedocument.drawingml.chart+xml"/>
  <Override PartName="/ppt/notesSlides/notesSlide6.xml" ContentType="application/vnd.openxmlformats-officedocument.presentationml.notesSlide+xml"/>
  <Override PartName="/ppt/charts/chart4.xml" ContentType="application/vnd.openxmlformats-officedocument.drawingml.chart+xml"/>
  <Override PartName="/ppt/notesSlides/notesSlide7.xml" ContentType="application/vnd.openxmlformats-officedocument.presentationml.notesSlide+xml"/>
  <Override PartName="/ppt/charts/chart5.xml" ContentType="application/vnd.openxmlformats-officedocument.drawingml.chart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13"/>
  </p:notesMasterIdLst>
  <p:handoutMasterIdLst>
    <p:handoutMasterId r:id="rId14"/>
  </p:handoutMasterIdLst>
  <p:sldIdLst>
    <p:sldId id="289" r:id="rId2"/>
    <p:sldId id="287" r:id="rId3"/>
    <p:sldId id="297" r:id="rId4"/>
    <p:sldId id="284" r:id="rId5"/>
    <p:sldId id="282" r:id="rId6"/>
    <p:sldId id="285" r:id="rId7"/>
    <p:sldId id="291" r:id="rId8"/>
    <p:sldId id="292" r:id="rId9"/>
    <p:sldId id="277" r:id="rId10"/>
    <p:sldId id="280" r:id="rId11"/>
    <p:sldId id="290" r:id="rId12"/>
  </p:sldIdLst>
  <p:sldSz cx="9144000" cy="6858000" type="screen4x3"/>
  <p:notesSz cx="6669088" cy="9926638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9966"/>
    <a:srgbClr val="008378"/>
    <a:srgbClr val="0033CC"/>
    <a:srgbClr val="008380"/>
    <a:srgbClr val="00836C"/>
    <a:srgbClr val="00CC6E"/>
    <a:srgbClr val="00CC66"/>
    <a:srgbClr val="00835C"/>
    <a:srgbClr val="008080"/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1" autoAdjust="0"/>
    <p:restoredTop sz="94632" autoAdjust="0"/>
  </p:normalViewPr>
  <p:slideViewPr>
    <p:cSldViewPr>
      <p:cViewPr>
        <p:scale>
          <a:sx n="77" d="100"/>
          <a:sy n="77" d="100"/>
        </p:scale>
        <p:origin x="-1056" y="-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>
        <c:manualLayout>
          <c:layoutTarget val="inner"/>
          <c:xMode val="edge"/>
          <c:yMode val="edge"/>
          <c:x val="6.6425990525292994E-2"/>
          <c:y val="2.9293812481685701E-2"/>
          <c:w val="0.91374633003420802"/>
          <c:h val="0.90275031248848425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Datenreihe 1</c:v>
                </c:pt>
              </c:strCache>
            </c:strRef>
          </c:tx>
          <c:spPr>
            <a:solidFill>
              <a:srgbClr val="99CCFF"/>
            </a:solidFill>
            <a:ln>
              <a:solidFill>
                <a:schemeClr val="tx2"/>
              </a:solidFill>
            </a:ln>
          </c:spPr>
          <c:invertIfNegative val="0"/>
          <c:dLbls>
            <c:dLbl>
              <c:idx val="0"/>
              <c:layout>
                <c:manualLayout>
                  <c:x val="-1.7074229324924996E-4"/>
                  <c:y val="-0.3711536813279480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3.6368250392508571E-3"/>
                  <c:y val="-0.3911195208947132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4.0634678767464891E-3"/>
                  <c:y val="-0.3754019359280261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1.8023743823543021E-3"/>
                  <c:y val="-0.4362575716232330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3.0926638153791827E-4"/>
                  <c:y val="-0.3961489439126180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3.4023559881720868E-3"/>
                  <c:y val="-0.4359447214346616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5.5462149570248889E-3"/>
                  <c:y val="-0.4245727978568805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4.0210306816662522E-3"/>
                  <c:y val="-0.4180741912205857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3.4120072566184284E-4"/>
                  <c:y val="-0.4258546116478527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-1.9731166756035519E-3"/>
                  <c:y val="-0.3732245326441412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>
                <c:manualLayout>
                  <c:x val="1.5677634008572029E-3"/>
                  <c:y val="-0.3575394874999229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layout>
                <c:manualLayout>
                  <c:x val="1.6638502940656337E-3"/>
                  <c:y val="-0.39045319890912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2"/>
              <c:layout>
                <c:manualLayout>
                  <c:x val="5.3008172637348198E-3"/>
                  <c:y val="-0.360788790818070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3"/>
              <c:layout>
                <c:manualLayout>
                  <c:x val="1.7385056941065851E-3"/>
                  <c:y val="-0.3494185686689149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4"/>
              <c:layout>
                <c:manualLayout>
                  <c:x val="-1.6638502940656337E-3"/>
                  <c:y val="-0.3314078564423075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5"/>
              <c:layout>
                <c:manualLayout>
                  <c:x val="-9.6032306682905259E-5"/>
                  <c:y val="-0.3158743755895799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6"/>
              <c:layout>
                <c:manualLayout>
                  <c:x val="-3.1967097995400932E-5"/>
                  <c:y val="-0.2999714065400790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7"/>
              <c:layout>
                <c:manualLayout>
                  <c:x val="-1.6638612481213999E-3"/>
                  <c:y val="-4.004266751166154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000"/>
                </a:pPr>
                <a:endParaRPr lang="de-D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Tabelle1!$A$2:$A$15</c:f>
              <c:numCache>
                <c:formatCode>General</c:formatCode>
                <c:ptCount val="14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  <c:pt idx="13">
                  <c:v>2015</c:v>
                </c:pt>
              </c:numCache>
            </c:numRef>
          </c:cat>
          <c:val>
            <c:numRef>
              <c:f>Tabelle1!$B$2:$B$15</c:f>
              <c:numCache>
                <c:formatCode>General</c:formatCode>
                <c:ptCount val="14"/>
                <c:pt idx="0">
                  <c:v>229</c:v>
                </c:pt>
                <c:pt idx="1">
                  <c:v>240</c:v>
                </c:pt>
                <c:pt idx="2">
                  <c:v>234</c:v>
                </c:pt>
                <c:pt idx="3">
                  <c:v>267</c:v>
                </c:pt>
                <c:pt idx="4">
                  <c:v>246</c:v>
                </c:pt>
                <c:pt idx="5">
                  <c:v>268</c:v>
                </c:pt>
                <c:pt idx="6">
                  <c:v>265</c:v>
                </c:pt>
                <c:pt idx="7">
                  <c:v>259</c:v>
                </c:pt>
                <c:pt idx="8">
                  <c:v>265</c:v>
                </c:pt>
                <c:pt idx="9">
                  <c:v>228</c:v>
                </c:pt>
                <c:pt idx="10">
                  <c:v>220</c:v>
                </c:pt>
                <c:pt idx="11">
                  <c:v>243</c:v>
                </c:pt>
                <c:pt idx="12">
                  <c:v>221</c:v>
                </c:pt>
                <c:pt idx="13">
                  <c:v>211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20683904"/>
        <c:axId val="120702080"/>
      </c:barChart>
      <c:catAx>
        <c:axId val="1206839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20702080"/>
        <c:crosses val="autoZero"/>
        <c:auto val="1"/>
        <c:lblAlgn val="ctr"/>
        <c:lblOffset val="100"/>
        <c:noMultiLvlLbl val="0"/>
      </c:catAx>
      <c:valAx>
        <c:axId val="120702080"/>
        <c:scaling>
          <c:orientation val="minMax"/>
          <c:max val="300"/>
        </c:scaling>
        <c:delete val="0"/>
        <c:axPos val="l"/>
        <c:majorGridlines>
          <c:spPr>
            <a:ln>
              <a:noFill/>
            </a:ln>
          </c:spPr>
        </c:majorGridlines>
        <c:numFmt formatCode="General" sourceLinked="1"/>
        <c:majorTickMark val="out"/>
        <c:minorTickMark val="none"/>
        <c:tickLblPos val="nextTo"/>
        <c:crossAx val="120683904"/>
        <c:crosses val="autoZero"/>
        <c:crossBetween val="between"/>
        <c:majorUnit val="50"/>
        <c:minorUnit val="50"/>
      </c:valAx>
      <c:spPr>
        <a:noFill/>
        <a:ln w="25400">
          <a:noFill/>
        </a:ln>
        <a:effectLst/>
      </c:spPr>
    </c:plotArea>
    <c:plotVisOnly val="1"/>
    <c:dispBlanksAs val="gap"/>
    <c:showDLblsOverMax val="0"/>
  </c:chart>
  <c:txPr>
    <a:bodyPr/>
    <a:lstStyle/>
    <a:p>
      <a:pPr>
        <a:defRPr sz="1200">
          <a:latin typeface="Arial" panose="020B0604020202020204" pitchFamily="34" charset="0"/>
          <a:cs typeface="Arial" panose="020B0604020202020204" pitchFamily="34" charset="0"/>
        </a:defRPr>
      </a:pPr>
      <a:endParaRPr lang="de-DE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Männer</c:v>
                </c:pt>
              </c:strCache>
            </c:strRef>
          </c:tx>
          <c:spPr>
            <a:solidFill>
              <a:srgbClr val="3366FF"/>
            </a:solidFill>
            <a:ln>
              <a:solidFill>
                <a:srgbClr val="0033CC"/>
              </a:solidFill>
            </a:ln>
          </c:spPr>
          <c:invertIfNegative val="0"/>
          <c:cat>
            <c:strRef>
              <c:f>Tabelle1!$A$2:$A$20</c:f>
              <c:strCache>
                <c:ptCount val="19"/>
                <c:pt idx="0">
                  <c:v>0-4</c:v>
                </c:pt>
                <c:pt idx="1">
                  <c:v>5-9</c:v>
                </c:pt>
                <c:pt idx="2">
                  <c:v>10-14</c:v>
                </c:pt>
                <c:pt idx="3">
                  <c:v>15-19</c:v>
                </c:pt>
                <c:pt idx="4">
                  <c:v>20-24</c:v>
                </c:pt>
                <c:pt idx="5">
                  <c:v>25-29</c:v>
                </c:pt>
                <c:pt idx="6">
                  <c:v>30-34</c:v>
                </c:pt>
                <c:pt idx="7">
                  <c:v>35-39</c:v>
                </c:pt>
                <c:pt idx="8">
                  <c:v>40-44</c:v>
                </c:pt>
                <c:pt idx="9">
                  <c:v>45-49</c:v>
                </c:pt>
                <c:pt idx="10">
                  <c:v>50-54</c:v>
                </c:pt>
                <c:pt idx="11">
                  <c:v>55-59</c:v>
                </c:pt>
                <c:pt idx="12">
                  <c:v>60-64</c:v>
                </c:pt>
                <c:pt idx="13">
                  <c:v>65-69</c:v>
                </c:pt>
                <c:pt idx="14">
                  <c:v>70-74</c:v>
                </c:pt>
                <c:pt idx="15">
                  <c:v>75-79</c:v>
                </c:pt>
                <c:pt idx="16">
                  <c:v>80-84</c:v>
                </c:pt>
                <c:pt idx="17">
                  <c:v>85-89</c:v>
                </c:pt>
                <c:pt idx="18">
                  <c:v>&gt;=90</c:v>
                </c:pt>
              </c:strCache>
            </c:strRef>
          </c:cat>
          <c:val>
            <c:numRef>
              <c:f>Tabelle1!$B$2:$B$20</c:f>
              <c:numCache>
                <c:formatCode>General</c:formatCode>
                <c:ptCount val="19"/>
              </c:numCache>
            </c:numRef>
          </c:val>
        </c:ser>
        <c:ser>
          <c:idx val="1"/>
          <c:order val="1"/>
          <c:tx>
            <c:strRef>
              <c:f>Tabelle1!$C$1</c:f>
              <c:strCache>
                <c:ptCount val="1"/>
                <c:pt idx="0">
                  <c:v>Frauen</c:v>
                </c:pt>
              </c:strCache>
            </c:strRef>
          </c:tx>
          <c:spPr>
            <a:solidFill>
              <a:srgbClr val="FF0000"/>
            </a:solidFill>
            <a:ln>
              <a:solidFill>
                <a:schemeClr val="accent2">
                  <a:lumMod val="50000"/>
                </a:schemeClr>
              </a:solidFill>
            </a:ln>
          </c:spPr>
          <c:invertIfNegative val="0"/>
          <c:cat>
            <c:strRef>
              <c:f>Tabelle1!$A$2:$A$20</c:f>
              <c:strCache>
                <c:ptCount val="19"/>
                <c:pt idx="0">
                  <c:v>0-4</c:v>
                </c:pt>
                <c:pt idx="1">
                  <c:v>5-9</c:v>
                </c:pt>
                <c:pt idx="2">
                  <c:v>10-14</c:v>
                </c:pt>
                <c:pt idx="3">
                  <c:v>15-19</c:v>
                </c:pt>
                <c:pt idx="4">
                  <c:v>20-24</c:v>
                </c:pt>
                <c:pt idx="5">
                  <c:v>25-29</c:v>
                </c:pt>
                <c:pt idx="6">
                  <c:v>30-34</c:v>
                </c:pt>
                <c:pt idx="7">
                  <c:v>35-39</c:v>
                </c:pt>
                <c:pt idx="8">
                  <c:v>40-44</c:v>
                </c:pt>
                <c:pt idx="9">
                  <c:v>45-49</c:v>
                </c:pt>
                <c:pt idx="10">
                  <c:v>50-54</c:v>
                </c:pt>
                <c:pt idx="11">
                  <c:v>55-59</c:v>
                </c:pt>
                <c:pt idx="12">
                  <c:v>60-64</c:v>
                </c:pt>
                <c:pt idx="13">
                  <c:v>65-69</c:v>
                </c:pt>
                <c:pt idx="14">
                  <c:v>70-74</c:v>
                </c:pt>
                <c:pt idx="15">
                  <c:v>75-79</c:v>
                </c:pt>
                <c:pt idx="16">
                  <c:v>80-84</c:v>
                </c:pt>
                <c:pt idx="17">
                  <c:v>85-89</c:v>
                </c:pt>
                <c:pt idx="18">
                  <c:v>&gt;=90</c:v>
                </c:pt>
              </c:strCache>
            </c:strRef>
          </c:cat>
          <c:val>
            <c:numRef>
              <c:f>Tabelle1!$C$2:$C$20</c:f>
              <c:numCache>
                <c:formatCode>General</c:formatCode>
                <c:ptCount val="19"/>
                <c:pt idx="3">
                  <c:v>1</c:v>
                </c:pt>
                <c:pt idx="4">
                  <c:v>0</c:v>
                </c:pt>
                <c:pt idx="5">
                  <c:v>3</c:v>
                </c:pt>
                <c:pt idx="6">
                  <c:v>12</c:v>
                </c:pt>
                <c:pt idx="7">
                  <c:v>32</c:v>
                </c:pt>
                <c:pt idx="8">
                  <c:v>62</c:v>
                </c:pt>
                <c:pt idx="9">
                  <c:v>112</c:v>
                </c:pt>
                <c:pt idx="10">
                  <c:v>262</c:v>
                </c:pt>
                <c:pt idx="11">
                  <c:v>333</c:v>
                </c:pt>
                <c:pt idx="12">
                  <c:v>445</c:v>
                </c:pt>
                <c:pt idx="13">
                  <c:v>566</c:v>
                </c:pt>
                <c:pt idx="14">
                  <c:v>558</c:v>
                </c:pt>
                <c:pt idx="15">
                  <c:v>466</c:v>
                </c:pt>
                <c:pt idx="16">
                  <c:v>326</c:v>
                </c:pt>
                <c:pt idx="17">
                  <c:v>165</c:v>
                </c:pt>
                <c:pt idx="18">
                  <c:v>53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20063104"/>
        <c:axId val="120064640"/>
        <c:axId val="0"/>
      </c:bar3DChart>
      <c:catAx>
        <c:axId val="120063104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 rot="-5400000" vert="horz"/>
          <a:lstStyle/>
          <a:p>
            <a:pPr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de-DE"/>
          </a:p>
        </c:txPr>
        <c:crossAx val="120064640"/>
        <c:crosses val="autoZero"/>
        <c:auto val="1"/>
        <c:lblAlgn val="ctr"/>
        <c:lblOffset val="100"/>
        <c:noMultiLvlLbl val="0"/>
      </c:catAx>
      <c:valAx>
        <c:axId val="120064640"/>
        <c:scaling>
          <c:orientation val="minMax"/>
          <c:max val="700"/>
        </c:scaling>
        <c:delete val="0"/>
        <c:axPos val="l"/>
        <c:majorGridlines>
          <c:spPr>
            <a:ln>
              <a:noFill/>
            </a:ln>
          </c:spPr>
        </c:majorGridlines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 baseline="0"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de-DE"/>
          </a:p>
        </c:txPr>
        <c:crossAx val="120063104"/>
        <c:crosses val="autoZero"/>
        <c:crossBetween val="between"/>
        <c:majorUnit val="100"/>
        <c:minorUnit val="100"/>
      </c:valAx>
      <c:spPr>
        <a:solidFill>
          <a:schemeClr val="lt1"/>
        </a:solidFill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de-DE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252053066971322"/>
          <c:y val="0.1422642991877005"/>
          <c:w val="0.78596050932831818"/>
          <c:h val="0.77247560318983632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Datenreihe 1</c:v>
                </c:pt>
              </c:strCache>
            </c:strRef>
          </c:tx>
          <c:spPr>
            <a:solidFill>
              <a:srgbClr val="339966"/>
            </a:solidFill>
            <a:ln>
              <a:solidFill>
                <a:schemeClr val="tx1"/>
              </a:solidFill>
            </a:ln>
          </c:spPr>
          <c:invertIfNegative val="0"/>
          <c:cat>
            <c:strRef>
              <c:f>Tabelle1!$A$2:$A$3</c:f>
              <c:strCache>
                <c:ptCount val="2"/>
                <c:pt idx="0">
                  <c:v>&lt;=65 Jahre</c:v>
                </c:pt>
                <c:pt idx="1">
                  <c:v>&gt;65 Jahre</c:v>
                </c:pt>
              </c:strCache>
            </c:strRef>
          </c:cat>
          <c:val>
            <c:numRef>
              <c:f>Tabelle1!$B$2:$B$3</c:f>
              <c:numCache>
                <c:formatCode>General</c:formatCode>
                <c:ptCount val="2"/>
                <c:pt idx="0">
                  <c:v>1364</c:v>
                </c:pt>
                <c:pt idx="1">
                  <c:v>1890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100"/>
        <c:axId val="120109312"/>
        <c:axId val="120143872"/>
      </c:barChart>
      <c:catAx>
        <c:axId val="120109312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400" b="1"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de-DE"/>
          </a:p>
        </c:txPr>
        <c:crossAx val="120143872"/>
        <c:crosses val="autoZero"/>
        <c:auto val="1"/>
        <c:lblAlgn val="ctr"/>
        <c:lblOffset val="100"/>
        <c:noMultiLvlLbl val="0"/>
      </c:catAx>
      <c:valAx>
        <c:axId val="120143872"/>
        <c:scaling>
          <c:orientation val="minMax"/>
          <c:max val="2500"/>
        </c:scaling>
        <c:delete val="0"/>
        <c:axPos val="l"/>
        <c:majorGridlines>
          <c:spPr>
            <a:ln>
              <a:noFill/>
            </a:ln>
          </c:spPr>
        </c:majorGridlines>
        <c:numFmt formatCode="General" sourceLinked="1"/>
        <c:majorTickMark val="out"/>
        <c:minorTickMark val="none"/>
        <c:tickLblPos val="nextTo"/>
        <c:spPr>
          <a:ln w="12700"/>
        </c:spPr>
        <c:txPr>
          <a:bodyPr/>
          <a:lstStyle/>
          <a:p>
            <a:pPr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de-DE"/>
          </a:p>
        </c:txPr>
        <c:crossAx val="120109312"/>
        <c:crosses val="autoZero"/>
        <c:crossBetween val="between"/>
        <c:majorUnit val="500"/>
        <c:minorUnit val="500"/>
      </c:valAx>
      <c:spPr>
        <a:ln>
          <a:solidFill>
            <a:schemeClr val="tx1"/>
          </a:solidFill>
        </a:ln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de-DE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34"/>
    </mc:Choice>
    <mc:Fallback>
      <c:style val="34"/>
    </mc:Fallback>
  </mc:AlternateContent>
  <c:chart>
    <c:autoTitleDeleted val="0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tot</c:v>
                </c:pt>
              </c:strCache>
            </c:strRef>
          </c:tx>
          <c:spPr>
            <a:solidFill>
              <a:srgbClr val="008378"/>
            </a:solidFill>
            <a:ln>
              <a:solidFill>
                <a:schemeClr val="tx1"/>
              </a:solidFill>
            </a:ln>
          </c:spPr>
          <c:invertIfNegative val="0"/>
          <c:cat>
            <c:numRef>
              <c:f>Tabelle1!$A$2:$A$15</c:f>
              <c:numCache>
                <c:formatCode>General</c:formatCode>
                <c:ptCount val="14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  <c:pt idx="13">
                  <c:v>2015</c:v>
                </c:pt>
              </c:numCache>
            </c:numRef>
          </c:cat>
          <c:val>
            <c:numRef>
              <c:f>Tabelle1!$B$2:$B$15</c:f>
              <c:numCache>
                <c:formatCode>General</c:formatCode>
                <c:ptCount val="14"/>
                <c:pt idx="0">
                  <c:v>108</c:v>
                </c:pt>
                <c:pt idx="1">
                  <c:v>102</c:v>
                </c:pt>
                <c:pt idx="2">
                  <c:v>102</c:v>
                </c:pt>
                <c:pt idx="3">
                  <c:v>108</c:v>
                </c:pt>
                <c:pt idx="4">
                  <c:v>91</c:v>
                </c:pt>
                <c:pt idx="5">
                  <c:v>99</c:v>
                </c:pt>
                <c:pt idx="6">
                  <c:v>77</c:v>
                </c:pt>
                <c:pt idx="7">
                  <c:v>85</c:v>
                </c:pt>
                <c:pt idx="8">
                  <c:v>74</c:v>
                </c:pt>
                <c:pt idx="9">
                  <c:v>56</c:v>
                </c:pt>
                <c:pt idx="10">
                  <c:v>48</c:v>
                </c:pt>
                <c:pt idx="11">
                  <c:v>52</c:v>
                </c:pt>
                <c:pt idx="12">
                  <c:v>28</c:v>
                </c:pt>
                <c:pt idx="13">
                  <c:v>11</c:v>
                </c:pt>
              </c:numCache>
            </c:numRef>
          </c:val>
        </c:ser>
        <c:ser>
          <c:idx val="1"/>
          <c:order val="1"/>
          <c:tx>
            <c:strRef>
              <c:f>Tabelle1!$C$1</c:f>
              <c:strCache>
                <c:ptCount val="1"/>
                <c:pt idx="0">
                  <c:v>&gt; 2015</c:v>
                </c:pt>
              </c:strCache>
            </c:strRef>
          </c:tx>
          <c:spPr>
            <a:solidFill>
              <a:srgbClr val="92D050"/>
            </a:solidFill>
            <a:ln>
              <a:solidFill>
                <a:schemeClr val="tx1"/>
              </a:solidFill>
            </a:ln>
          </c:spPr>
          <c:invertIfNegative val="0"/>
          <c:cat>
            <c:numRef>
              <c:f>Tabelle1!$A$2:$A$15</c:f>
              <c:numCache>
                <c:formatCode>General</c:formatCode>
                <c:ptCount val="14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  <c:pt idx="13">
                  <c:v>2015</c:v>
                </c:pt>
              </c:numCache>
            </c:numRef>
          </c:cat>
          <c:val>
            <c:numRef>
              <c:f>Tabelle1!$C$2:$C$15</c:f>
              <c:numCache>
                <c:formatCode>General</c:formatCode>
                <c:ptCount val="14"/>
                <c:pt idx="0">
                  <c:v>8</c:v>
                </c:pt>
                <c:pt idx="1">
                  <c:v>26</c:v>
                </c:pt>
                <c:pt idx="2">
                  <c:v>25</c:v>
                </c:pt>
                <c:pt idx="3">
                  <c:v>18</c:v>
                </c:pt>
                <c:pt idx="4">
                  <c:v>32</c:v>
                </c:pt>
                <c:pt idx="5">
                  <c:v>25</c:v>
                </c:pt>
                <c:pt idx="6">
                  <c:v>31</c:v>
                </c:pt>
                <c:pt idx="7">
                  <c:v>20</c:v>
                </c:pt>
                <c:pt idx="8">
                  <c:v>34</c:v>
                </c:pt>
                <c:pt idx="9">
                  <c:v>37</c:v>
                </c:pt>
                <c:pt idx="10">
                  <c:v>35</c:v>
                </c:pt>
                <c:pt idx="11">
                  <c:v>49</c:v>
                </c:pt>
                <c:pt idx="12">
                  <c:v>79</c:v>
                </c:pt>
                <c:pt idx="13">
                  <c:v>200</c:v>
                </c:pt>
              </c:numCache>
            </c:numRef>
          </c:val>
        </c:ser>
        <c:ser>
          <c:idx val="2"/>
          <c:order val="2"/>
          <c:tx>
            <c:strRef>
              <c:f>Tabelle1!$D$1</c:f>
              <c:strCache>
                <c:ptCount val="1"/>
                <c:pt idx="0">
                  <c:v>&lt; 2015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  <a:ln>
              <a:solidFill>
                <a:schemeClr val="tx1"/>
              </a:solidFill>
            </a:ln>
          </c:spPr>
          <c:invertIfNegative val="0"/>
          <c:cat>
            <c:numRef>
              <c:f>Tabelle1!$A$2:$A$15</c:f>
              <c:numCache>
                <c:formatCode>General</c:formatCode>
                <c:ptCount val="14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  <c:pt idx="13">
                  <c:v>2015</c:v>
                </c:pt>
              </c:numCache>
            </c:numRef>
          </c:cat>
          <c:val>
            <c:numRef>
              <c:f>Tabelle1!$D$2:$D$15</c:f>
              <c:numCache>
                <c:formatCode>General</c:formatCode>
                <c:ptCount val="14"/>
                <c:pt idx="0">
                  <c:v>113</c:v>
                </c:pt>
                <c:pt idx="1">
                  <c:v>112</c:v>
                </c:pt>
                <c:pt idx="2">
                  <c:v>107</c:v>
                </c:pt>
                <c:pt idx="3">
                  <c:v>141</c:v>
                </c:pt>
                <c:pt idx="4">
                  <c:v>123</c:v>
                </c:pt>
                <c:pt idx="5">
                  <c:v>144</c:v>
                </c:pt>
                <c:pt idx="6">
                  <c:v>157</c:v>
                </c:pt>
                <c:pt idx="7">
                  <c:v>154</c:v>
                </c:pt>
                <c:pt idx="8">
                  <c:v>157</c:v>
                </c:pt>
                <c:pt idx="9">
                  <c:v>135</c:v>
                </c:pt>
                <c:pt idx="10">
                  <c:v>137</c:v>
                </c:pt>
                <c:pt idx="11">
                  <c:v>142</c:v>
                </c:pt>
                <c:pt idx="12">
                  <c:v>114</c:v>
                </c:pt>
                <c:pt idx="13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19621888"/>
        <c:axId val="120662656"/>
      </c:barChart>
      <c:catAx>
        <c:axId val="11962188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de-DE"/>
          </a:p>
        </c:txPr>
        <c:crossAx val="120662656"/>
        <c:crosses val="autoZero"/>
        <c:auto val="1"/>
        <c:lblAlgn val="ctr"/>
        <c:lblOffset val="100"/>
        <c:noMultiLvlLbl val="0"/>
      </c:catAx>
      <c:valAx>
        <c:axId val="120662656"/>
        <c:scaling>
          <c:orientation val="minMax"/>
        </c:scaling>
        <c:delete val="0"/>
        <c:axPos val="l"/>
        <c:majorGridlines/>
        <c:numFmt formatCode="0%" sourceLinked="0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de-DE"/>
          </a:p>
        </c:txPr>
        <c:crossAx val="119621888"/>
        <c:crosses val="autoZero"/>
        <c:crossBetween val="between"/>
        <c:majorUnit val="0.2"/>
      </c:valAx>
      <c:spPr>
        <a:noFill/>
      </c:spPr>
    </c:plotArea>
    <c:plotVisOnly val="1"/>
    <c:dispBlanksAs val="gap"/>
    <c:showDLblsOverMax val="0"/>
  </c:chart>
  <c:spPr>
    <a:noFill/>
    <a:ln w="0">
      <a:noFill/>
    </a:ln>
  </c:spPr>
  <c:txPr>
    <a:bodyPr/>
    <a:lstStyle/>
    <a:p>
      <a:pPr>
        <a:defRPr sz="1800"/>
      </a:pPr>
      <a:endParaRPr lang="de-DE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34"/>
    </mc:Choice>
    <mc:Fallback>
      <c:style val="34"/>
    </mc:Fallback>
  </mc:AlternateContent>
  <c:chart>
    <c:autoTitleDeleted val="0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tot</c:v>
                </c:pt>
              </c:strCache>
            </c:strRef>
          </c:tx>
          <c:spPr>
            <a:solidFill>
              <a:srgbClr val="008378"/>
            </a:solidFill>
            <a:ln>
              <a:solidFill>
                <a:schemeClr val="tx1"/>
              </a:solidFill>
            </a:ln>
          </c:spPr>
          <c:invertIfNegative val="0"/>
          <c:cat>
            <c:numRef>
              <c:f>Tabelle1!$A$2:$A$15</c:f>
              <c:numCache>
                <c:formatCode>General</c:formatCode>
                <c:ptCount val="14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  <c:pt idx="13">
                  <c:v>2015</c:v>
                </c:pt>
              </c:numCache>
            </c:numRef>
          </c:cat>
          <c:val>
            <c:numRef>
              <c:f>Tabelle1!$B$2:$B$15</c:f>
              <c:numCache>
                <c:formatCode>General</c:formatCode>
                <c:ptCount val="14"/>
                <c:pt idx="0">
                  <c:v>108</c:v>
                </c:pt>
                <c:pt idx="1">
                  <c:v>102</c:v>
                </c:pt>
                <c:pt idx="2">
                  <c:v>102</c:v>
                </c:pt>
                <c:pt idx="3">
                  <c:v>108</c:v>
                </c:pt>
                <c:pt idx="4">
                  <c:v>91</c:v>
                </c:pt>
                <c:pt idx="5">
                  <c:v>99</c:v>
                </c:pt>
                <c:pt idx="6">
                  <c:v>77</c:v>
                </c:pt>
                <c:pt idx="7">
                  <c:v>85</c:v>
                </c:pt>
                <c:pt idx="8">
                  <c:v>74</c:v>
                </c:pt>
                <c:pt idx="9">
                  <c:v>56</c:v>
                </c:pt>
                <c:pt idx="10">
                  <c:v>48</c:v>
                </c:pt>
                <c:pt idx="11">
                  <c:v>52</c:v>
                </c:pt>
                <c:pt idx="12">
                  <c:v>28</c:v>
                </c:pt>
                <c:pt idx="13">
                  <c:v>11</c:v>
                </c:pt>
              </c:numCache>
            </c:numRef>
          </c:val>
        </c:ser>
        <c:ser>
          <c:idx val="1"/>
          <c:order val="1"/>
          <c:tx>
            <c:strRef>
              <c:f>Tabelle1!$C$1</c:f>
              <c:strCache>
                <c:ptCount val="1"/>
                <c:pt idx="0">
                  <c:v>&gt; 2015</c:v>
                </c:pt>
              </c:strCache>
            </c:strRef>
          </c:tx>
          <c:spPr>
            <a:solidFill>
              <a:srgbClr val="FFC000"/>
            </a:solidFill>
            <a:ln>
              <a:solidFill>
                <a:schemeClr val="tx1"/>
              </a:solidFill>
            </a:ln>
          </c:spPr>
          <c:invertIfNegative val="0"/>
          <c:cat>
            <c:numRef>
              <c:f>Tabelle1!$A$2:$A$15</c:f>
              <c:numCache>
                <c:formatCode>General</c:formatCode>
                <c:ptCount val="14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  <c:pt idx="13">
                  <c:v>2015</c:v>
                </c:pt>
              </c:numCache>
            </c:numRef>
          </c:cat>
          <c:val>
            <c:numRef>
              <c:f>Tabelle1!$C$2:$C$15</c:f>
              <c:numCache>
                <c:formatCode>General</c:formatCode>
                <c:ptCount val="14"/>
                <c:pt idx="0">
                  <c:v>1</c:v>
                </c:pt>
                <c:pt idx="1">
                  <c:v>3</c:v>
                </c:pt>
                <c:pt idx="2">
                  <c:v>3</c:v>
                </c:pt>
                <c:pt idx="3">
                  <c:v>5</c:v>
                </c:pt>
                <c:pt idx="4">
                  <c:v>4</c:v>
                </c:pt>
                <c:pt idx="5">
                  <c:v>5</c:v>
                </c:pt>
                <c:pt idx="6">
                  <c:v>12</c:v>
                </c:pt>
                <c:pt idx="7">
                  <c:v>10</c:v>
                </c:pt>
                <c:pt idx="8">
                  <c:v>17</c:v>
                </c:pt>
                <c:pt idx="9">
                  <c:v>21</c:v>
                </c:pt>
                <c:pt idx="10">
                  <c:v>19</c:v>
                </c:pt>
                <c:pt idx="11">
                  <c:v>29</c:v>
                </c:pt>
                <c:pt idx="12">
                  <c:v>59</c:v>
                </c:pt>
                <c:pt idx="13">
                  <c:v>200</c:v>
                </c:pt>
              </c:numCache>
            </c:numRef>
          </c:val>
        </c:ser>
        <c:ser>
          <c:idx val="2"/>
          <c:order val="2"/>
          <c:tx>
            <c:strRef>
              <c:f>Tabelle1!$D$1</c:f>
              <c:strCache>
                <c:ptCount val="1"/>
                <c:pt idx="0">
                  <c:v>&lt; 2015</c:v>
                </c:pt>
              </c:strCache>
            </c:strRef>
          </c:tx>
          <c:spPr>
            <a:solidFill>
              <a:srgbClr val="FF0000"/>
            </a:solidFill>
            <a:ln>
              <a:solidFill>
                <a:schemeClr val="tx1"/>
              </a:solidFill>
            </a:ln>
          </c:spPr>
          <c:invertIfNegative val="0"/>
          <c:cat>
            <c:numRef>
              <c:f>Tabelle1!$A$2:$A$15</c:f>
              <c:numCache>
                <c:formatCode>General</c:formatCode>
                <c:ptCount val="14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  <c:pt idx="13">
                  <c:v>2015</c:v>
                </c:pt>
              </c:numCache>
            </c:numRef>
          </c:cat>
          <c:val>
            <c:numRef>
              <c:f>Tabelle1!$D$2:$D$15</c:f>
              <c:numCache>
                <c:formatCode>General</c:formatCode>
                <c:ptCount val="14"/>
                <c:pt idx="0">
                  <c:v>120</c:v>
                </c:pt>
                <c:pt idx="1">
                  <c:v>135</c:v>
                </c:pt>
                <c:pt idx="2">
                  <c:v>129</c:v>
                </c:pt>
                <c:pt idx="3">
                  <c:v>154</c:v>
                </c:pt>
                <c:pt idx="4">
                  <c:v>151</c:v>
                </c:pt>
                <c:pt idx="5">
                  <c:v>164</c:v>
                </c:pt>
                <c:pt idx="6">
                  <c:v>176</c:v>
                </c:pt>
                <c:pt idx="7">
                  <c:v>164</c:v>
                </c:pt>
                <c:pt idx="8">
                  <c:v>174</c:v>
                </c:pt>
                <c:pt idx="9">
                  <c:v>151</c:v>
                </c:pt>
                <c:pt idx="10">
                  <c:v>153</c:v>
                </c:pt>
                <c:pt idx="11">
                  <c:v>162</c:v>
                </c:pt>
                <c:pt idx="12">
                  <c:v>134</c:v>
                </c:pt>
                <c:pt idx="13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28340736"/>
        <c:axId val="128342272"/>
      </c:barChart>
      <c:catAx>
        <c:axId val="12834073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de-DE"/>
          </a:p>
        </c:txPr>
        <c:crossAx val="128342272"/>
        <c:crosses val="autoZero"/>
        <c:auto val="1"/>
        <c:lblAlgn val="ctr"/>
        <c:lblOffset val="100"/>
        <c:noMultiLvlLbl val="0"/>
      </c:catAx>
      <c:valAx>
        <c:axId val="128342272"/>
        <c:scaling>
          <c:orientation val="minMax"/>
        </c:scaling>
        <c:delete val="0"/>
        <c:axPos val="l"/>
        <c:majorGridlines/>
        <c:numFmt formatCode="0%" sourceLinked="0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de-DE"/>
          </a:p>
        </c:txPr>
        <c:crossAx val="128340736"/>
        <c:crosses val="autoZero"/>
        <c:crossBetween val="between"/>
        <c:majorUnit val="0.2"/>
      </c:valAx>
      <c:spPr>
        <a:noFill/>
      </c:spPr>
    </c:plotArea>
    <c:plotVisOnly val="1"/>
    <c:dispBlanksAs val="gap"/>
    <c:showDLblsOverMax val="0"/>
  </c:chart>
  <c:spPr>
    <a:noFill/>
    <a:ln w="0">
      <a:noFill/>
    </a:ln>
  </c:spPr>
  <c:txPr>
    <a:bodyPr/>
    <a:lstStyle/>
    <a:p>
      <a:pPr>
        <a:defRPr sz="1800"/>
      </a:pPr>
      <a:endParaRPr lang="de-DE"/>
    </a:p>
  </c:txPr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77825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A7A067-FD19-4E92-9E18-13EB2F3F68A5}" type="datetime1">
              <a:rPr lang="de-DE" smtClean="0"/>
              <a:t>09.02.2017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428165"/>
            <a:ext cx="288925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778250" y="9428165"/>
            <a:ext cx="288925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379A4D-3684-4833-A6AA-E91B74DB244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69405496"/>
      </p:ext>
    </p:extLst>
  </p:cSld>
  <p:clrMap bg1="lt1" tx1="dk1" bg2="lt2" tx2="dk2" accent1="accent1" accent2="accent2" accent3="accent3" accent4="accent4" accent5="accent5" accent6="accent6" hlink="hlink" folHlink="folHlink"/>
  <p:hf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77825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83FE77-47E8-4AD8-9C9F-852AD622018A}" type="datetime1">
              <a:rPr lang="de-DE" smtClean="0"/>
              <a:t>09.02.2017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44538"/>
            <a:ext cx="4960938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66751" y="4714876"/>
            <a:ext cx="5335588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28164"/>
            <a:ext cx="288925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778250" y="9428164"/>
            <a:ext cx="288925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7BD335-3D9A-492E-AD99-2F3266528E4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84448488"/>
      </p:ext>
    </p:extLst>
  </p:cSld>
  <p:clrMap bg1="lt1" tx1="dk1" bg2="lt2" tx2="dk2" accent1="accent1" accent2="accent2" accent3="accent3" accent4="accent4" accent5="accent5" accent6="accent6" hlink="hlink" folHlink="folHlink"/>
  <p:hf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39C719FF-0F37-4670-A3B5-30252359DD44}" type="datetime1">
              <a:rPr lang="de-DE" smtClean="0"/>
              <a:t>09.02.2017</a:t>
            </a:fld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BD335-3D9A-492E-AD99-2F3266528E4A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677941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4D1CE641-4F3B-429A-95A4-D958BF37C74A}" type="datetime1">
              <a:rPr lang="de-DE" smtClean="0"/>
              <a:t>09.02.2017</a:t>
            </a:fld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BD335-3D9A-492E-AD99-2F3266528E4A}" type="slidenum">
              <a:rPr lang="de-DE" smtClean="0"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046362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78DEAE9D-D65B-4081-8876-89C6459591B5}" type="datetime1">
              <a:rPr lang="de-DE" smtClean="0"/>
              <a:t>09.02.2017</a:t>
            </a:fld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BD335-3D9A-492E-AD99-2F3266528E4A}" type="slidenum">
              <a:rPr lang="de-DE" smtClean="0"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98882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B7D0D39A-9460-4D4C-A485-375D0581AF15}" type="datetime1">
              <a:rPr lang="de-DE" smtClean="0"/>
              <a:t>09.02.2017</a:t>
            </a:fld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BD335-3D9A-492E-AD99-2F3266528E4A}" type="slidenum">
              <a:rPr lang="de-DE" smtClean="0"/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0178166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194AEABF-9E1F-4138-8EE2-905E8C57D689}" type="datetime1">
              <a:rPr lang="de-DE" smtClean="0"/>
              <a:t>09.02.2017</a:t>
            </a:fld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BD335-3D9A-492E-AD99-2F3266528E4A}" type="slidenum">
              <a:rPr lang="de-DE" smtClean="0"/>
              <a:t>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3872177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5D19B6C5-5205-49EA-9073-B3D590B56E06}" type="datetime1">
              <a:rPr lang="de-DE" smtClean="0"/>
              <a:t>09.02.2017</a:t>
            </a:fld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BD335-3D9A-492E-AD99-2F3266528E4A}" type="slidenum">
              <a:rPr lang="de-DE" smtClean="0"/>
              <a:t>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2147174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CDF179AB-8048-494C-94F7-AB14753263BC}" type="datetime1">
              <a:rPr lang="de-DE" smtClean="0"/>
              <a:t>09.02.2017</a:t>
            </a:fld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BD335-3D9A-492E-AD99-2F3266528E4A}" type="slidenum">
              <a:rPr lang="de-DE" smtClean="0"/>
              <a:t>10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1034789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4AB91F2D-FDE8-4423-AA3E-F7FD5354CEFD}" type="datetime1">
              <a:rPr lang="de-DE" smtClean="0"/>
              <a:t>09.02.2017</a:t>
            </a:fld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BD335-3D9A-492E-AD99-2F3266528E4A}" type="slidenum">
              <a:rPr lang="de-DE" smtClean="0"/>
              <a:t>11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315785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457200" y="6356364"/>
            <a:ext cx="2133600" cy="365125"/>
          </a:xfrm>
          <a:prstGeom prst="rect">
            <a:avLst/>
          </a:prstGeom>
        </p:spPr>
        <p:txBody>
          <a:bodyPr/>
          <a:lstStyle/>
          <a:p>
            <a:fld id="{FC5E6187-CFC3-45C5-A79E-577515149F7C}" type="datetimeFigureOut">
              <a:rPr lang="de-DE" smtClean="0"/>
              <a:t>09.02.2017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553200" y="6356364"/>
            <a:ext cx="2133600" cy="365125"/>
          </a:xfrm>
          <a:prstGeom prst="rect">
            <a:avLst/>
          </a:prstGeom>
        </p:spPr>
        <p:txBody>
          <a:bodyPr/>
          <a:lstStyle/>
          <a:p>
            <a:fld id="{C0D0F7A2-B28A-429E-988E-A3055CC33046}" type="slidenum">
              <a:rPr lang="de-DE" smtClean="0"/>
              <a:t>‹Nr.›</a:t>
            </a:fld>
            <a:endParaRPr lang="de-DE"/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708346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>
          <a:xfrm>
            <a:off x="457200" y="6356364"/>
            <a:ext cx="2133600" cy="365125"/>
          </a:xfrm>
          <a:prstGeom prst="rect">
            <a:avLst/>
          </a:prstGeom>
        </p:spPr>
        <p:txBody>
          <a:bodyPr/>
          <a:lstStyle/>
          <a:p>
            <a:fld id="{FC5E6187-CFC3-45C5-A79E-577515149F7C}" type="datetimeFigureOut">
              <a:rPr lang="de-DE" smtClean="0"/>
              <a:t>09.02.2017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6553200" y="6356364"/>
            <a:ext cx="2133600" cy="365125"/>
          </a:xfrm>
          <a:prstGeom prst="rect">
            <a:avLst/>
          </a:prstGeom>
        </p:spPr>
        <p:txBody>
          <a:bodyPr/>
          <a:lstStyle/>
          <a:p>
            <a:fld id="{C0D0F7A2-B28A-429E-988E-A3055CC3304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70023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1.bin"/><Relationship Id="rId4" Type="http://schemas.openxmlformats.org/officeDocument/2006/relationships/vmlDrawing" Target="../drawings/vmlDrawing1.v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6"/>
          <p:cNvSpPr>
            <a:spLocks noChangeArrowheads="1"/>
          </p:cNvSpPr>
          <p:nvPr userDrawn="1"/>
        </p:nvSpPr>
        <p:spPr bwMode="auto">
          <a:xfrm>
            <a:off x="0" y="0"/>
            <a:ext cx="9144000" cy="449459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9352" tIns="39676" rIns="79352" bIns="39676">
            <a:spAutoFit/>
          </a:bodyPr>
          <a:lstStyle>
            <a:lvl1pPr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39687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79375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19062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58750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0447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5019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29591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4163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endParaRPr lang="de-DE" altLang="de-DE" b="1">
              <a:solidFill>
                <a:srgbClr val="3333CC"/>
              </a:solidFill>
              <a:latin typeface="Arial" charset="0"/>
            </a:endParaRPr>
          </a:p>
        </p:txBody>
      </p:sp>
      <p:graphicFrame>
        <p:nvGraphicFramePr>
          <p:cNvPr id="8" name="Object 15">
            <a:hlinkClick r:id="" action="ppaction://ole?verb=0"/>
          </p:cNvPr>
          <p:cNvGraphicFramePr>
            <a:graphicFrameLocks noChangeAspect="1"/>
          </p:cNvGraphicFramePr>
          <p:nvPr userDrawn="1"/>
        </p:nvGraphicFramePr>
        <p:xfrm>
          <a:off x="2" y="-14287"/>
          <a:ext cx="542192" cy="4699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43" name="Dokument" r:id="rId5" imgW="1458599" imgH="1305528" progId="Word.Document.8">
                  <p:embed/>
                </p:oleObj>
              </mc:Choice>
              <mc:Fallback>
                <p:oleObj name="Dokument" r:id="rId5" imgW="1458599" imgH="1305528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9380" t="13788" r="8392" b="14339"/>
                      <a:stretch>
                        <a:fillRect/>
                      </a:stretch>
                    </p:blipFill>
                    <p:spPr bwMode="auto">
                      <a:xfrm>
                        <a:off x="2" y="-14287"/>
                        <a:ext cx="542192" cy="46990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17"/>
          <p:cNvSpPr>
            <a:spLocks noChangeArrowheads="1"/>
          </p:cNvSpPr>
          <p:nvPr userDrawn="1"/>
        </p:nvSpPr>
        <p:spPr bwMode="auto">
          <a:xfrm>
            <a:off x="58615" y="12701"/>
            <a:ext cx="9144000" cy="4494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EAEA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9352" tIns="39676" rIns="79352" bIns="39676">
            <a:spAutoFit/>
          </a:bodyPr>
          <a:lstStyle>
            <a:lvl1pPr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39687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79375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19062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58750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0447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5019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29591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4163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de-DE" altLang="de-DE" b="1" dirty="0">
                <a:solidFill>
                  <a:srgbClr val="3333CC"/>
                </a:solidFill>
                <a:latin typeface="Arial" charset="0"/>
              </a:rPr>
              <a:t>Mittelfranken ED </a:t>
            </a:r>
            <a:r>
              <a:rPr lang="de-DE" altLang="de-DE" b="1" dirty="0" smtClean="0">
                <a:solidFill>
                  <a:srgbClr val="3333CC"/>
                </a:solidFill>
                <a:latin typeface="Arial" charset="0"/>
              </a:rPr>
              <a:t>2002-2015: Gebärmutterkörper</a:t>
            </a:r>
            <a:endParaRPr lang="de-DE" altLang="de-DE" b="1" dirty="0">
              <a:solidFill>
                <a:srgbClr val="3333CC"/>
              </a:solidFill>
              <a:latin typeface="Arial" charset="0"/>
            </a:endParaRPr>
          </a:p>
        </p:txBody>
      </p:sp>
      <p:sp>
        <p:nvSpPr>
          <p:cNvPr id="6" name="Textfeld 5"/>
          <p:cNvSpPr txBox="1">
            <a:spLocks noChangeArrowheads="1"/>
          </p:cNvSpPr>
          <p:nvPr userDrawn="1"/>
        </p:nvSpPr>
        <p:spPr bwMode="auto">
          <a:xfrm>
            <a:off x="-5408" y="6634163"/>
            <a:ext cx="4793432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defRPr/>
            </a:pPr>
            <a:r>
              <a:rPr lang="de-DE" sz="1000" i="1" dirty="0" smtClean="0"/>
              <a:t>©</a:t>
            </a:r>
            <a:r>
              <a:rPr lang="de-DE" sz="1000" dirty="0" smtClean="0"/>
              <a:t> Tumorzentrum der Universität Erlangen-Nürnberg, Qualitätsbericht 2016</a:t>
            </a:r>
          </a:p>
        </p:txBody>
      </p:sp>
      <p:sp>
        <p:nvSpPr>
          <p:cNvPr id="10" name="Textfeld 9"/>
          <p:cNvSpPr txBox="1"/>
          <p:nvPr userDrawn="1"/>
        </p:nvSpPr>
        <p:spPr>
          <a:xfrm>
            <a:off x="6084168" y="6669940"/>
            <a:ext cx="309634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Auslesedatum: 27.01.2017, Stand: Februar 2017</a:t>
            </a:r>
            <a:endParaRPr lang="de-DE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61459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7" r:id="rId2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5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3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2.wmf"/><Relationship Id="rId5" Type="http://schemas.openxmlformats.org/officeDocument/2006/relationships/image" Target="../media/image1.emf"/><Relationship Id="rId4" Type="http://schemas.openxmlformats.org/officeDocument/2006/relationships/oleObject" Target="../embeddings/oleObject4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4"/>
          <p:cNvSpPr txBox="1">
            <a:spLocks noChangeArrowheads="1"/>
          </p:cNvSpPr>
          <p:nvPr/>
        </p:nvSpPr>
        <p:spPr bwMode="auto">
          <a:xfrm>
            <a:off x="1219200" y="1916794"/>
            <a:ext cx="6644054" cy="23763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000" tIns="10800" rIns="18000" bIns="1080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de-DE" altLang="de-DE" sz="3600" b="1" dirty="0" smtClean="0">
                <a:solidFill>
                  <a:srgbClr val="0033CC"/>
                </a:solidFill>
              </a:rPr>
              <a:t>Gebärmutterkörper</a:t>
            </a:r>
          </a:p>
          <a:p>
            <a:pPr algn="ctr">
              <a:spcBef>
                <a:spcPct val="50000"/>
              </a:spcBef>
            </a:pPr>
            <a:r>
              <a:rPr lang="de-DE" altLang="de-DE" sz="1800" b="1" dirty="0" smtClean="0">
                <a:solidFill>
                  <a:srgbClr val="0033CC"/>
                </a:solidFill>
              </a:rPr>
              <a:t>C54</a:t>
            </a:r>
          </a:p>
          <a:p>
            <a:pPr algn="ctr">
              <a:spcBef>
                <a:spcPct val="50000"/>
              </a:spcBef>
            </a:pPr>
            <a:endParaRPr lang="de-DE" altLang="de-DE" sz="3600" b="1" dirty="0">
              <a:solidFill>
                <a:srgbClr val="0033CC"/>
              </a:solidFill>
            </a:endParaRPr>
          </a:p>
          <a:p>
            <a:pPr algn="ctr">
              <a:spcBef>
                <a:spcPct val="50000"/>
              </a:spcBef>
            </a:pPr>
            <a:r>
              <a:rPr lang="de-DE" altLang="de-DE" b="1" dirty="0" smtClean="0">
                <a:solidFill>
                  <a:srgbClr val="0033CC"/>
                </a:solidFill>
              </a:rPr>
              <a:t>Erstdiagnosejahre 2002-2015</a:t>
            </a:r>
            <a:endParaRPr lang="de-DE" altLang="de-DE" b="1" dirty="0">
              <a:solidFill>
                <a:srgbClr val="0033CC"/>
              </a:solidFill>
            </a:endParaRPr>
          </a:p>
        </p:txBody>
      </p:sp>
      <p:sp>
        <p:nvSpPr>
          <p:cNvPr id="13316" name="Rectangle 16"/>
          <p:cNvSpPr>
            <a:spLocks noChangeArrowheads="1"/>
          </p:cNvSpPr>
          <p:nvPr/>
        </p:nvSpPr>
        <p:spPr bwMode="auto">
          <a:xfrm>
            <a:off x="0" y="1"/>
            <a:ext cx="9144000" cy="449263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9352" tIns="39676" rIns="79352" bIns="39676">
            <a:spAutoFit/>
          </a:bodyPr>
          <a:lstStyle>
            <a:lvl1pPr defTabSz="79375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793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79375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79375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79375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de-DE" altLang="de-DE" b="1" dirty="0">
                <a:solidFill>
                  <a:srgbClr val="3333CC"/>
                </a:solidFill>
              </a:rPr>
              <a:t>Tumorzentrum der Universität Erlangen-Nürnberg</a:t>
            </a:r>
          </a:p>
        </p:txBody>
      </p:sp>
      <p:graphicFrame>
        <p:nvGraphicFramePr>
          <p:cNvPr id="13317" name="Object 17">
            <a:hlinkClick r:id="" action="ppaction://ole?verb=0"/>
          </p:cNvPr>
          <p:cNvGraphicFramePr>
            <a:graphicFrameLocks noChangeAspect="1"/>
          </p:cNvGraphicFramePr>
          <p:nvPr/>
        </p:nvGraphicFramePr>
        <p:xfrm>
          <a:off x="1" y="-14287"/>
          <a:ext cx="542192" cy="4699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76" name="Dokument" r:id="rId3" imgW="1458599" imgH="1305528" progId="Word.Document.8">
                  <p:embed/>
                </p:oleObj>
              </mc:Choice>
              <mc:Fallback>
                <p:oleObj name="Dokument" r:id="rId3" imgW="1458599" imgH="1305528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9380" t="13788" r="8392" b="14339"/>
                      <a:stretch>
                        <a:fillRect/>
                      </a:stretch>
                    </p:blipFill>
                    <p:spPr bwMode="auto">
                      <a:xfrm>
                        <a:off x="1" y="-14287"/>
                        <a:ext cx="542192" cy="46990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feld 4"/>
          <p:cNvSpPr txBox="1">
            <a:spLocks noChangeArrowheads="1"/>
          </p:cNvSpPr>
          <p:nvPr/>
        </p:nvSpPr>
        <p:spPr bwMode="auto">
          <a:xfrm>
            <a:off x="-5408" y="6634163"/>
            <a:ext cx="4793432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defRPr/>
            </a:pPr>
            <a:r>
              <a:rPr lang="de-DE" sz="1000" i="1" dirty="0" smtClean="0"/>
              <a:t>©</a:t>
            </a:r>
            <a:r>
              <a:rPr lang="de-DE" sz="1000" dirty="0" smtClean="0"/>
              <a:t> Tumorzentrum der Universität Erlangen-Nürnberg, Qualitätsbericht 2016</a:t>
            </a:r>
          </a:p>
        </p:txBody>
      </p:sp>
      <p:sp>
        <p:nvSpPr>
          <p:cNvPr id="7" name="Textfeld 6"/>
          <p:cNvSpPr txBox="1"/>
          <p:nvPr/>
        </p:nvSpPr>
        <p:spPr>
          <a:xfrm>
            <a:off x="6084168" y="6669940"/>
            <a:ext cx="309634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Auslesedatum: 27.01.2017, Stand: Februar 2017</a:t>
            </a:r>
            <a:endParaRPr lang="de-DE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7253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m 1"/>
          <p:cNvGraphicFramePr/>
          <p:nvPr>
            <p:extLst>
              <p:ext uri="{D42A27DB-BD31-4B8C-83A1-F6EECF244321}">
                <p14:modId xmlns:p14="http://schemas.microsoft.com/office/powerpoint/2010/main" val="3231912500"/>
              </p:ext>
            </p:extLst>
          </p:nvPr>
        </p:nvGraphicFramePr>
        <p:xfrm>
          <a:off x="724461" y="1713141"/>
          <a:ext cx="7132320" cy="4673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 Box 7"/>
          <p:cNvSpPr txBox="1">
            <a:spLocks noChangeArrowheads="1"/>
          </p:cNvSpPr>
          <p:nvPr/>
        </p:nvSpPr>
        <p:spPr bwMode="auto">
          <a:xfrm rot="16200000">
            <a:off x="-565817" y="3779550"/>
            <a:ext cx="2206799" cy="2840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8462" tIns="49232" rIns="98462" bIns="49232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 smtClean="0">
                <a:latin typeface="Arial" charset="0"/>
              </a:rPr>
              <a:t>Relative Häufigkeit</a:t>
            </a:r>
            <a:endParaRPr lang="de-DE" altLang="de-DE" sz="1200" dirty="0">
              <a:latin typeface="Arial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3591789" y="6313260"/>
            <a:ext cx="2060331" cy="2840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8462" tIns="49232" rIns="98462" bIns="49232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>
                <a:latin typeface="Arial" charset="0"/>
              </a:rPr>
              <a:t>Diagnosejahr</a:t>
            </a:r>
          </a:p>
        </p:txBody>
      </p:sp>
      <p:sp>
        <p:nvSpPr>
          <p:cNvPr id="25" name="Text Box 4"/>
          <p:cNvSpPr txBox="1">
            <a:spLocks noChangeArrowheads="1"/>
          </p:cNvSpPr>
          <p:nvPr/>
        </p:nvSpPr>
        <p:spPr bwMode="auto">
          <a:xfrm>
            <a:off x="8021633" y="3504948"/>
            <a:ext cx="1302895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de-DE" altLang="de-DE" sz="1200" dirty="0" smtClean="0"/>
              <a:t>Nicht aktuell</a:t>
            </a:r>
          </a:p>
          <a:p>
            <a:pPr>
              <a:spcBef>
                <a:spcPct val="50000"/>
              </a:spcBef>
            </a:pPr>
            <a:r>
              <a:rPr lang="de-DE" altLang="de-DE" sz="1200" dirty="0" smtClean="0"/>
              <a:t>Aktuell</a:t>
            </a:r>
          </a:p>
          <a:p>
            <a:pPr>
              <a:spcBef>
                <a:spcPct val="50000"/>
              </a:spcBef>
            </a:pPr>
            <a:r>
              <a:rPr lang="de-DE" altLang="de-DE" sz="1200" dirty="0" smtClean="0"/>
              <a:t>Patient tot</a:t>
            </a:r>
            <a:endParaRPr lang="de-DE" altLang="de-DE" sz="1200" dirty="0"/>
          </a:p>
        </p:txBody>
      </p:sp>
      <p:sp>
        <p:nvSpPr>
          <p:cNvPr id="26" name="Rectangle 7"/>
          <p:cNvSpPr>
            <a:spLocks noChangeArrowheads="1"/>
          </p:cNvSpPr>
          <p:nvPr/>
        </p:nvSpPr>
        <p:spPr bwMode="auto">
          <a:xfrm>
            <a:off x="7884368" y="3864988"/>
            <a:ext cx="117015" cy="117015"/>
          </a:xfrm>
          <a:prstGeom prst="rect">
            <a:avLst/>
          </a:prstGeom>
          <a:solidFill>
            <a:srgbClr val="FFC0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27" name="Rectangle 8"/>
          <p:cNvSpPr>
            <a:spLocks noChangeArrowheads="1"/>
          </p:cNvSpPr>
          <p:nvPr/>
        </p:nvSpPr>
        <p:spPr bwMode="auto">
          <a:xfrm>
            <a:off x="7884368" y="4153020"/>
            <a:ext cx="117015" cy="117015"/>
          </a:xfrm>
          <a:prstGeom prst="rect">
            <a:avLst/>
          </a:prstGeom>
          <a:solidFill>
            <a:srgbClr val="008380">
              <a:alpha val="74117"/>
            </a:srgb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38" name="Rectangle 10"/>
          <p:cNvSpPr>
            <a:spLocks noChangeArrowheads="1"/>
          </p:cNvSpPr>
          <p:nvPr/>
        </p:nvSpPr>
        <p:spPr bwMode="auto">
          <a:xfrm>
            <a:off x="7884368" y="3583033"/>
            <a:ext cx="117015" cy="117015"/>
          </a:xfrm>
          <a:prstGeom prst="rect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39" name="Text Box 3"/>
          <p:cNvSpPr txBox="1">
            <a:spLocks noChangeArrowheads="1"/>
          </p:cNvSpPr>
          <p:nvPr/>
        </p:nvSpPr>
        <p:spPr bwMode="auto">
          <a:xfrm>
            <a:off x="-33702" y="519644"/>
            <a:ext cx="9177703" cy="6155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lvl="0" algn="ctr"/>
            <a:r>
              <a:rPr lang="de-DE" altLang="de-DE" sz="2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Aktuelles Klinisches Follow-</a:t>
            </a:r>
            <a:r>
              <a:rPr lang="de-DE" altLang="de-DE" sz="2000" b="1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Up</a:t>
            </a:r>
            <a:r>
              <a:rPr lang="de-DE" altLang="de-DE" sz="2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de-DE" altLang="de-DE" sz="1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C54</a:t>
            </a:r>
          </a:p>
          <a:p>
            <a:pPr lvl="0" algn="ctr"/>
            <a:r>
              <a:rPr lang="de-DE" altLang="de-DE" sz="1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(Aktuell = das Datum der letzten Information zum Krankheitsverlauf/Tumorstatus ist &gt; 01.01.2015)</a:t>
            </a:r>
            <a:endParaRPr lang="de-DE" altLang="de-DE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" name="Textfeld 39"/>
          <p:cNvSpPr txBox="1"/>
          <p:nvPr/>
        </p:nvSpPr>
        <p:spPr>
          <a:xfrm>
            <a:off x="3563888" y="1124744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Gesamt=3.396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Textfeld 23"/>
          <p:cNvSpPr txBox="1"/>
          <p:nvPr/>
        </p:nvSpPr>
        <p:spPr>
          <a:xfrm>
            <a:off x="1331640" y="1613428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229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Textfeld 27"/>
          <p:cNvSpPr txBox="1"/>
          <p:nvPr/>
        </p:nvSpPr>
        <p:spPr>
          <a:xfrm>
            <a:off x="1763688" y="1613991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240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Textfeld 28"/>
          <p:cNvSpPr txBox="1"/>
          <p:nvPr/>
        </p:nvSpPr>
        <p:spPr>
          <a:xfrm>
            <a:off x="2267744" y="1614554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234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Textfeld 29"/>
          <p:cNvSpPr txBox="1"/>
          <p:nvPr/>
        </p:nvSpPr>
        <p:spPr>
          <a:xfrm>
            <a:off x="2699792" y="1615117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267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Textfeld 30"/>
          <p:cNvSpPr txBox="1"/>
          <p:nvPr/>
        </p:nvSpPr>
        <p:spPr>
          <a:xfrm>
            <a:off x="3131840" y="1616243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246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Textfeld 31"/>
          <p:cNvSpPr txBox="1"/>
          <p:nvPr/>
        </p:nvSpPr>
        <p:spPr>
          <a:xfrm>
            <a:off x="3635896" y="1616806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268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Textfeld 32"/>
          <p:cNvSpPr txBox="1"/>
          <p:nvPr/>
        </p:nvSpPr>
        <p:spPr>
          <a:xfrm>
            <a:off x="4499992" y="1627219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259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Textfeld 33"/>
          <p:cNvSpPr txBox="1"/>
          <p:nvPr/>
        </p:nvSpPr>
        <p:spPr>
          <a:xfrm>
            <a:off x="4932040" y="1617932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265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Textfeld 34"/>
          <p:cNvSpPr txBox="1"/>
          <p:nvPr/>
        </p:nvSpPr>
        <p:spPr>
          <a:xfrm>
            <a:off x="5436096" y="1611176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228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Textfeld 35"/>
          <p:cNvSpPr txBox="1"/>
          <p:nvPr/>
        </p:nvSpPr>
        <p:spPr>
          <a:xfrm>
            <a:off x="5868144" y="1611176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220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Textfeld 36"/>
          <p:cNvSpPr txBox="1"/>
          <p:nvPr/>
        </p:nvSpPr>
        <p:spPr>
          <a:xfrm>
            <a:off x="6300192" y="1617932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243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4" name="Textfeld 53"/>
          <p:cNvSpPr txBox="1"/>
          <p:nvPr/>
        </p:nvSpPr>
        <p:spPr>
          <a:xfrm>
            <a:off x="4067944" y="1613992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265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5" name="Textfeld 54"/>
          <p:cNvSpPr txBox="1"/>
          <p:nvPr/>
        </p:nvSpPr>
        <p:spPr>
          <a:xfrm>
            <a:off x="7236296" y="1613992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211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6" name="Textfeld 55"/>
          <p:cNvSpPr txBox="1"/>
          <p:nvPr/>
        </p:nvSpPr>
        <p:spPr>
          <a:xfrm>
            <a:off x="6804248" y="1613992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221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2454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4"/>
          <p:cNvSpPr txBox="1">
            <a:spLocks noChangeArrowheads="1"/>
          </p:cNvSpPr>
          <p:nvPr/>
        </p:nvSpPr>
        <p:spPr bwMode="auto">
          <a:xfrm>
            <a:off x="1219200" y="1674813"/>
            <a:ext cx="6644054" cy="266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000" tIns="10800" rIns="18000" bIns="1080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de-DE" altLang="de-DE" sz="1600" b="1">
                <a:solidFill>
                  <a:srgbClr val="000000"/>
                </a:solidFill>
              </a:rPr>
              <a:t>Nutzungsbedingungen</a:t>
            </a:r>
          </a:p>
        </p:txBody>
      </p:sp>
      <p:sp>
        <p:nvSpPr>
          <p:cNvPr id="13315" name="Text Box 30"/>
          <p:cNvSpPr txBox="1">
            <a:spLocks noChangeArrowheads="1"/>
          </p:cNvSpPr>
          <p:nvPr/>
        </p:nvSpPr>
        <p:spPr bwMode="auto">
          <a:xfrm>
            <a:off x="1182566" y="2106613"/>
            <a:ext cx="6646985" cy="35920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000" tIns="10800" rIns="18000" bIns="1080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de-DE" altLang="de-DE" sz="1600" dirty="0">
                <a:solidFill>
                  <a:srgbClr val="000000"/>
                </a:solidFill>
              </a:rPr>
              <a:t>Die Abbildungen dürfen unter folgenden Bedingungen in Vorträgen, wissenschaftlichen Veröffentlichungen, Doktorarbeiten </a:t>
            </a:r>
            <a:r>
              <a:rPr lang="de-DE" altLang="de-DE" sz="1600" dirty="0" err="1">
                <a:solidFill>
                  <a:srgbClr val="000000"/>
                </a:solidFill>
              </a:rPr>
              <a:t>u.ä.</a:t>
            </a:r>
            <a:r>
              <a:rPr lang="de-DE" altLang="de-DE" sz="1600" dirty="0">
                <a:solidFill>
                  <a:srgbClr val="000000"/>
                </a:solidFill>
              </a:rPr>
              <a:t> verwendet werden:</a:t>
            </a:r>
          </a:p>
          <a:p>
            <a:pPr>
              <a:spcBef>
                <a:spcPct val="50000"/>
              </a:spcBef>
            </a:pPr>
            <a:r>
              <a:rPr lang="de-DE" altLang="de-DE" sz="1600" dirty="0">
                <a:solidFill>
                  <a:srgbClr val="000000"/>
                </a:solidFill>
              </a:rPr>
              <a:t>Eine Abbildung wird entweder komplett übernommen, d.h. einschließlich Kopf- und Fußzeile, oder die Abbildung wird – bei Übernahme nur der Grafik selbst –  mit einer Quellenangabe nach unten angegebener Zitierweise versehen.</a:t>
            </a:r>
            <a:br>
              <a:rPr lang="de-DE" altLang="de-DE" sz="1600" dirty="0">
                <a:solidFill>
                  <a:srgbClr val="000000"/>
                </a:solidFill>
              </a:rPr>
            </a:br>
            <a:r>
              <a:rPr lang="de-DE" altLang="de-DE" sz="1600" dirty="0">
                <a:solidFill>
                  <a:srgbClr val="000000"/>
                </a:solidFill>
              </a:rPr>
              <a:t>Es ist nicht zulässig, Ausschnitte aus einer Grafik zu verwenden.</a:t>
            </a:r>
          </a:p>
          <a:p>
            <a:pPr>
              <a:spcBef>
                <a:spcPct val="50000"/>
              </a:spcBef>
            </a:pPr>
            <a:endParaRPr lang="de-DE" altLang="de-DE" sz="1600" dirty="0">
              <a:solidFill>
                <a:srgbClr val="000000"/>
              </a:solidFill>
            </a:endParaRPr>
          </a:p>
          <a:p>
            <a:pPr>
              <a:spcBef>
                <a:spcPct val="50000"/>
              </a:spcBef>
            </a:pPr>
            <a:r>
              <a:rPr lang="de-DE" altLang="de-DE" sz="1600" dirty="0">
                <a:solidFill>
                  <a:srgbClr val="000000"/>
                </a:solidFill>
              </a:rPr>
              <a:t>Quelle: </a:t>
            </a:r>
            <a:br>
              <a:rPr lang="de-DE" altLang="de-DE" sz="1600" dirty="0">
                <a:solidFill>
                  <a:srgbClr val="000000"/>
                </a:solidFill>
              </a:rPr>
            </a:br>
            <a:r>
              <a:rPr lang="de-DE" altLang="de-DE" sz="1600" dirty="0">
                <a:solidFill>
                  <a:srgbClr val="000000"/>
                </a:solidFill>
              </a:rPr>
              <a:t>Tumorzentrum der Universität Erlangen-Nürnberg (Hrsg.): </a:t>
            </a:r>
            <a:br>
              <a:rPr lang="de-DE" altLang="de-DE" sz="1600" dirty="0">
                <a:solidFill>
                  <a:srgbClr val="000000"/>
                </a:solidFill>
              </a:rPr>
            </a:br>
            <a:r>
              <a:rPr lang="de-DE" altLang="de-DE" sz="1600" dirty="0">
                <a:solidFill>
                  <a:srgbClr val="000000"/>
                </a:solidFill>
              </a:rPr>
              <a:t>Qualitätsbericht </a:t>
            </a:r>
            <a:r>
              <a:rPr lang="de-DE" altLang="de-DE" sz="1600" dirty="0" smtClean="0">
                <a:solidFill>
                  <a:srgbClr val="000000"/>
                </a:solidFill>
              </a:rPr>
              <a:t>2016 </a:t>
            </a:r>
            <a:r>
              <a:rPr lang="de-DE" altLang="de-DE" sz="1600" dirty="0">
                <a:solidFill>
                  <a:srgbClr val="000000"/>
                </a:solidFill>
              </a:rPr>
              <a:t>– Krebs in Mittelfranken </a:t>
            </a:r>
            <a:r>
              <a:rPr lang="de-DE" altLang="de-DE" sz="1600" dirty="0" smtClean="0">
                <a:solidFill>
                  <a:srgbClr val="000000"/>
                </a:solidFill>
              </a:rPr>
              <a:t>2002-2015, </a:t>
            </a:r>
            <a:r>
              <a:rPr lang="de-DE" altLang="de-DE" sz="1600" dirty="0">
                <a:solidFill>
                  <a:srgbClr val="000000"/>
                </a:solidFill>
              </a:rPr>
              <a:t/>
            </a:r>
            <a:br>
              <a:rPr lang="de-DE" altLang="de-DE" sz="1600" dirty="0">
                <a:solidFill>
                  <a:srgbClr val="000000"/>
                </a:solidFill>
              </a:rPr>
            </a:br>
            <a:r>
              <a:rPr lang="de-DE" altLang="de-DE" sz="1600" dirty="0" smtClean="0">
                <a:solidFill>
                  <a:srgbClr val="000000"/>
                </a:solidFill>
              </a:rPr>
              <a:t>Erlangen, Februar 2017.</a:t>
            </a:r>
            <a:endParaRPr lang="de-DE" altLang="de-DE" sz="1600" dirty="0">
              <a:solidFill>
                <a:srgbClr val="000000"/>
              </a:solidFill>
            </a:endParaRPr>
          </a:p>
        </p:txBody>
      </p:sp>
      <p:sp>
        <p:nvSpPr>
          <p:cNvPr id="13316" name="Rectangle 16"/>
          <p:cNvSpPr>
            <a:spLocks noChangeArrowheads="1"/>
          </p:cNvSpPr>
          <p:nvPr/>
        </p:nvSpPr>
        <p:spPr bwMode="auto">
          <a:xfrm>
            <a:off x="0" y="1"/>
            <a:ext cx="9144000" cy="449263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9352" tIns="39676" rIns="79352" bIns="39676">
            <a:spAutoFit/>
          </a:bodyPr>
          <a:lstStyle>
            <a:lvl1pPr defTabSz="79375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793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79375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79375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79375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de-DE" altLang="de-DE" b="1" dirty="0">
                <a:solidFill>
                  <a:srgbClr val="3333CC"/>
                </a:solidFill>
              </a:rPr>
              <a:t>Tumorzentrum der Universität Erlangen-Nürnberg</a:t>
            </a:r>
          </a:p>
        </p:txBody>
      </p:sp>
      <p:graphicFrame>
        <p:nvGraphicFramePr>
          <p:cNvPr id="13317" name="Object 17">
            <a:hlinkClick r:id="" action="ppaction://ole?verb=0"/>
          </p:cNvPr>
          <p:cNvGraphicFramePr>
            <a:graphicFrameLocks noChangeAspect="1"/>
          </p:cNvGraphicFramePr>
          <p:nvPr/>
        </p:nvGraphicFramePr>
        <p:xfrm>
          <a:off x="1" y="-14287"/>
          <a:ext cx="542192" cy="4699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00" name="Dokument" r:id="rId4" imgW="1458599" imgH="1305528" progId="Word.Document.8">
                  <p:embed/>
                </p:oleObj>
              </mc:Choice>
              <mc:Fallback>
                <p:oleObj name="Dokument" r:id="rId4" imgW="1458599" imgH="1305528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9380" t="13788" r="8392" b="14339"/>
                      <a:stretch>
                        <a:fillRect/>
                      </a:stretch>
                    </p:blipFill>
                    <p:spPr bwMode="auto">
                      <a:xfrm>
                        <a:off x="1" y="-14287"/>
                        <a:ext cx="542192" cy="46990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feld 5"/>
          <p:cNvSpPr txBox="1"/>
          <p:nvPr/>
        </p:nvSpPr>
        <p:spPr>
          <a:xfrm>
            <a:off x="3275856" y="2276872"/>
            <a:ext cx="2664296" cy="92333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2002-2015</a:t>
            </a:r>
          </a:p>
          <a:p>
            <a:pPr algn="ctr"/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4.369</a:t>
            </a:r>
            <a:endParaRPr lang="de-DE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feld 6"/>
          <p:cNvSpPr txBox="1"/>
          <p:nvPr/>
        </p:nvSpPr>
        <p:spPr>
          <a:xfrm>
            <a:off x="6228184" y="2282840"/>
            <a:ext cx="2613580" cy="92333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&lt; 2002</a:t>
            </a:r>
          </a:p>
          <a:p>
            <a:pPr algn="ctr"/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1.832</a:t>
            </a:r>
            <a:endParaRPr lang="de-DE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feld 8"/>
          <p:cNvSpPr txBox="1"/>
          <p:nvPr/>
        </p:nvSpPr>
        <p:spPr>
          <a:xfrm>
            <a:off x="3275856" y="3939862"/>
            <a:ext cx="2664296" cy="92333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Mittelfranken</a:t>
            </a:r>
          </a:p>
          <a:p>
            <a:pPr algn="ctr"/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3.632</a:t>
            </a:r>
            <a:endParaRPr lang="de-DE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feld 9"/>
          <p:cNvSpPr txBox="1"/>
          <p:nvPr/>
        </p:nvSpPr>
        <p:spPr>
          <a:xfrm>
            <a:off x="6228183" y="3945830"/>
            <a:ext cx="2615011" cy="92333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Nicht Mittelfranken</a:t>
            </a:r>
          </a:p>
          <a:p>
            <a:pPr algn="ctr"/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737</a:t>
            </a:r>
            <a:endParaRPr lang="de-DE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 Box 38"/>
          <p:cNvSpPr txBox="1">
            <a:spLocks noChangeArrowheads="1"/>
          </p:cNvSpPr>
          <p:nvPr/>
        </p:nvSpPr>
        <p:spPr bwMode="auto">
          <a:xfrm>
            <a:off x="211017" y="580203"/>
            <a:ext cx="8745415" cy="97658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lIns="98462" tIns="49232" rIns="98462" bIns="49232">
            <a:spAutoFit/>
          </a:bodyPr>
          <a:lstStyle>
            <a:lvl1pPr>
              <a:tabLst>
                <a:tab pos="1349375" algn="l"/>
                <a:tab pos="5021263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1343025">
              <a:tabLst>
                <a:tab pos="1349375" algn="l"/>
                <a:tab pos="5021263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522413">
              <a:tabLst>
                <a:tab pos="1349375" algn="l"/>
                <a:tab pos="5021263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701800">
              <a:tabLst>
                <a:tab pos="1349375" algn="l"/>
                <a:tab pos="5021263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881188">
              <a:tabLst>
                <a:tab pos="1349375" algn="l"/>
                <a:tab pos="5021263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338388" eaLnBrk="0" fontAlgn="base" hangingPunct="0">
              <a:spcBef>
                <a:spcPct val="0"/>
              </a:spcBef>
              <a:spcAft>
                <a:spcPct val="0"/>
              </a:spcAft>
              <a:tabLst>
                <a:tab pos="1349375" algn="l"/>
                <a:tab pos="5021263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795588" eaLnBrk="0" fontAlgn="base" hangingPunct="0">
              <a:spcBef>
                <a:spcPct val="0"/>
              </a:spcBef>
              <a:spcAft>
                <a:spcPct val="0"/>
              </a:spcAft>
              <a:tabLst>
                <a:tab pos="1349375" algn="l"/>
                <a:tab pos="5021263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252788" eaLnBrk="0" fontAlgn="base" hangingPunct="0">
              <a:spcBef>
                <a:spcPct val="0"/>
              </a:spcBef>
              <a:spcAft>
                <a:spcPct val="0"/>
              </a:spcAft>
              <a:tabLst>
                <a:tab pos="1349375" algn="l"/>
                <a:tab pos="5021263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709988" eaLnBrk="0" fontAlgn="base" hangingPunct="0">
              <a:spcBef>
                <a:spcPct val="0"/>
              </a:spcBef>
              <a:spcAft>
                <a:spcPct val="0"/>
              </a:spcAft>
              <a:tabLst>
                <a:tab pos="1349375" algn="l"/>
                <a:tab pos="5021263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de-DE" altLang="de-DE" sz="1900" dirty="0">
                <a:latin typeface="Arial" charset="0"/>
              </a:rPr>
              <a:t>Klinisches Krebsregister des Tumorzentrums Erlangen-Nürnberg</a:t>
            </a:r>
          </a:p>
          <a:p>
            <a:pPr algn="ctr"/>
            <a:r>
              <a:rPr lang="de-DE" altLang="de-DE" sz="1900" b="1" dirty="0" smtClean="0">
                <a:latin typeface="Arial" charset="0"/>
              </a:rPr>
              <a:t>Tumorentität: Gebärmutterkörper</a:t>
            </a:r>
            <a:r>
              <a:rPr lang="de-DE" altLang="de-DE" sz="1900" dirty="0" smtClean="0">
                <a:latin typeface="Arial" charset="0"/>
              </a:rPr>
              <a:t>, </a:t>
            </a:r>
            <a:r>
              <a:rPr lang="de-DE" altLang="de-DE" sz="1400" dirty="0" smtClean="0">
                <a:latin typeface="Arial" charset="0"/>
              </a:rPr>
              <a:t>C54</a:t>
            </a:r>
            <a:endParaRPr lang="de-DE" altLang="de-DE" sz="1400" b="1" dirty="0" smtClean="0">
              <a:latin typeface="Arial" charset="0"/>
            </a:endParaRPr>
          </a:p>
          <a:p>
            <a:pPr algn="ctr"/>
            <a:r>
              <a:rPr lang="de-DE" altLang="de-DE" sz="1900" b="1" dirty="0" smtClean="0">
                <a:latin typeface="Arial" charset="0"/>
              </a:rPr>
              <a:t>Gesamt: </a:t>
            </a:r>
            <a:r>
              <a:rPr lang="de-DE" altLang="de-DE" sz="1900" b="1" dirty="0" smtClean="0">
                <a:latin typeface="Arial" charset="0"/>
              </a:rPr>
              <a:t>6.201 </a:t>
            </a:r>
            <a:r>
              <a:rPr lang="de-DE" altLang="de-DE" sz="1200" b="1" dirty="0" smtClean="0">
                <a:latin typeface="Arial" charset="0"/>
              </a:rPr>
              <a:t>(ED 1978 bis 2015)</a:t>
            </a:r>
            <a:endParaRPr lang="de-DE" altLang="de-DE" sz="1200" b="1" dirty="0">
              <a:latin typeface="Arial" charset="0"/>
            </a:endParaRPr>
          </a:p>
        </p:txBody>
      </p:sp>
      <p:sp>
        <p:nvSpPr>
          <p:cNvPr id="25" name="Line 54"/>
          <p:cNvSpPr>
            <a:spLocks noChangeShapeType="1"/>
          </p:cNvSpPr>
          <p:nvPr/>
        </p:nvSpPr>
        <p:spPr bwMode="auto">
          <a:xfrm>
            <a:off x="4572000" y="1706195"/>
            <a:ext cx="0" cy="445517"/>
          </a:xfrm>
          <a:prstGeom prst="line">
            <a:avLst/>
          </a:prstGeom>
          <a:noFill/>
          <a:ln w="63500">
            <a:solidFill>
              <a:srgbClr val="FF505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8462" tIns="49232" rIns="98462" bIns="49232"/>
          <a:lstStyle/>
          <a:p>
            <a:endParaRPr lang="de-DE"/>
          </a:p>
        </p:txBody>
      </p:sp>
      <p:sp>
        <p:nvSpPr>
          <p:cNvPr id="26" name="Line 54"/>
          <p:cNvSpPr>
            <a:spLocks noChangeShapeType="1"/>
          </p:cNvSpPr>
          <p:nvPr/>
        </p:nvSpPr>
        <p:spPr bwMode="auto">
          <a:xfrm>
            <a:off x="4572000" y="3348910"/>
            <a:ext cx="0" cy="445517"/>
          </a:xfrm>
          <a:prstGeom prst="line">
            <a:avLst/>
          </a:prstGeom>
          <a:noFill/>
          <a:ln w="63500">
            <a:solidFill>
              <a:srgbClr val="FF505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8462" tIns="49232" rIns="98462" bIns="49232"/>
          <a:lstStyle/>
          <a:p>
            <a:endParaRPr lang="de-DE"/>
          </a:p>
        </p:txBody>
      </p:sp>
      <p:sp>
        <p:nvSpPr>
          <p:cNvPr id="27" name="Line 54"/>
          <p:cNvSpPr>
            <a:spLocks noChangeShapeType="1"/>
          </p:cNvSpPr>
          <p:nvPr/>
        </p:nvSpPr>
        <p:spPr bwMode="auto">
          <a:xfrm>
            <a:off x="4572000" y="4994320"/>
            <a:ext cx="0" cy="445517"/>
          </a:xfrm>
          <a:prstGeom prst="line">
            <a:avLst/>
          </a:prstGeom>
          <a:noFill/>
          <a:ln w="63500">
            <a:solidFill>
              <a:srgbClr val="FF505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8462" tIns="49232" rIns="98462" bIns="49232"/>
          <a:lstStyle/>
          <a:p>
            <a:endParaRPr lang="de-DE"/>
          </a:p>
        </p:txBody>
      </p:sp>
      <p:sp>
        <p:nvSpPr>
          <p:cNvPr id="28" name="Line 58"/>
          <p:cNvSpPr>
            <a:spLocks noChangeShapeType="1"/>
          </p:cNvSpPr>
          <p:nvPr/>
        </p:nvSpPr>
        <p:spPr bwMode="auto">
          <a:xfrm>
            <a:off x="5403850" y="4927699"/>
            <a:ext cx="1430338" cy="517525"/>
          </a:xfrm>
          <a:prstGeom prst="line">
            <a:avLst/>
          </a:prstGeom>
          <a:noFill/>
          <a:ln w="63500">
            <a:solidFill>
              <a:srgbClr val="C0C0C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9" name="Line 58"/>
          <p:cNvSpPr>
            <a:spLocks noChangeShapeType="1"/>
          </p:cNvSpPr>
          <p:nvPr/>
        </p:nvSpPr>
        <p:spPr bwMode="auto">
          <a:xfrm>
            <a:off x="5394325" y="3276902"/>
            <a:ext cx="1430338" cy="517525"/>
          </a:xfrm>
          <a:prstGeom prst="line">
            <a:avLst/>
          </a:prstGeom>
          <a:noFill/>
          <a:ln w="63500">
            <a:solidFill>
              <a:srgbClr val="C0C0C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0" name="Line 58"/>
          <p:cNvSpPr>
            <a:spLocks noChangeShapeType="1"/>
          </p:cNvSpPr>
          <p:nvPr/>
        </p:nvSpPr>
        <p:spPr bwMode="auto">
          <a:xfrm>
            <a:off x="5364088" y="1692726"/>
            <a:ext cx="1430338" cy="517525"/>
          </a:xfrm>
          <a:prstGeom prst="line">
            <a:avLst/>
          </a:prstGeom>
          <a:noFill/>
          <a:ln w="63500">
            <a:solidFill>
              <a:srgbClr val="C0C0C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1" name="Rectangle 16"/>
          <p:cNvSpPr>
            <a:spLocks noChangeArrowheads="1"/>
          </p:cNvSpPr>
          <p:nvPr/>
        </p:nvSpPr>
        <p:spPr bwMode="auto">
          <a:xfrm>
            <a:off x="0" y="0"/>
            <a:ext cx="9144000" cy="449459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9352" tIns="39676" rIns="79352" bIns="39676">
            <a:spAutoFit/>
          </a:bodyPr>
          <a:lstStyle>
            <a:lvl1pPr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39687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79375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19062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58750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0447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5019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29591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4163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endParaRPr lang="de-DE" altLang="de-DE" b="1">
              <a:solidFill>
                <a:srgbClr val="3333CC"/>
              </a:solidFill>
              <a:latin typeface="Arial" charset="0"/>
            </a:endParaRPr>
          </a:p>
        </p:txBody>
      </p:sp>
      <p:graphicFrame>
        <p:nvGraphicFramePr>
          <p:cNvPr id="32" name="Object 15">
            <a:hlinkClick r:id="" action="ppaction://ole?verb=0"/>
          </p:cNvPr>
          <p:cNvGraphicFramePr>
            <a:graphicFrameLocks noChangeAspect="1"/>
          </p:cNvGraphicFramePr>
          <p:nvPr/>
        </p:nvGraphicFramePr>
        <p:xfrm>
          <a:off x="2" y="-14287"/>
          <a:ext cx="542192" cy="4699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500" name="Dokument" r:id="rId4" imgW="1458599" imgH="1305528" progId="Word.Document.8">
                  <p:embed/>
                </p:oleObj>
              </mc:Choice>
              <mc:Fallback>
                <p:oleObj name="Dokument" r:id="rId4" imgW="1458599" imgH="1305528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9380" t="13788" r="8392" b="14339"/>
                      <a:stretch>
                        <a:fillRect/>
                      </a:stretch>
                    </p:blipFill>
                    <p:spPr bwMode="auto">
                      <a:xfrm>
                        <a:off x="2" y="-14287"/>
                        <a:ext cx="542192" cy="46990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" name="Rectangle 17"/>
          <p:cNvSpPr>
            <a:spLocks noChangeArrowheads="1"/>
          </p:cNvSpPr>
          <p:nvPr/>
        </p:nvSpPr>
        <p:spPr bwMode="auto">
          <a:xfrm>
            <a:off x="58615" y="12701"/>
            <a:ext cx="9144000" cy="4494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EAEA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9352" tIns="39676" rIns="79352" bIns="39676">
            <a:spAutoFit/>
          </a:bodyPr>
          <a:lstStyle>
            <a:lvl1pPr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39687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79375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19062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58750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0447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5019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29591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4163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de-DE" altLang="de-DE" b="1" dirty="0" smtClean="0">
                <a:solidFill>
                  <a:srgbClr val="3333CC"/>
                </a:solidFill>
                <a:latin typeface="Arial" charset="0"/>
              </a:rPr>
              <a:t>   Datenbestand Klinisches Krebsregister: </a:t>
            </a:r>
            <a:r>
              <a:rPr lang="de-DE" altLang="de-DE" sz="2000" b="1" dirty="0" smtClean="0">
                <a:solidFill>
                  <a:srgbClr val="3333CC"/>
                </a:solidFill>
                <a:latin typeface="Arial" charset="0"/>
              </a:rPr>
              <a:t>Gebärmutterkörper</a:t>
            </a:r>
            <a:endParaRPr lang="de-DE" altLang="de-DE" sz="2000" b="1" dirty="0">
              <a:solidFill>
                <a:srgbClr val="3333CC"/>
              </a:solidFill>
              <a:latin typeface="Arial" charset="0"/>
            </a:endParaRPr>
          </a:p>
        </p:txBody>
      </p:sp>
      <p:sp>
        <p:nvSpPr>
          <p:cNvPr id="12" name="Textfeld 11"/>
          <p:cNvSpPr txBox="1"/>
          <p:nvPr/>
        </p:nvSpPr>
        <p:spPr>
          <a:xfrm>
            <a:off x="323528" y="2483604"/>
            <a:ext cx="2520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Erstdiagnosejahr:</a:t>
            </a:r>
            <a:endParaRPr lang="de-DE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Textfeld 34"/>
          <p:cNvSpPr txBox="1"/>
          <p:nvPr/>
        </p:nvSpPr>
        <p:spPr>
          <a:xfrm>
            <a:off x="323528" y="4141207"/>
            <a:ext cx="2520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Wohnort:</a:t>
            </a:r>
            <a:endParaRPr lang="de-DE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Textfeld 20"/>
          <p:cNvSpPr txBox="1"/>
          <p:nvPr/>
        </p:nvSpPr>
        <p:spPr>
          <a:xfrm>
            <a:off x="3275855" y="5524038"/>
            <a:ext cx="2664297" cy="92333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Klinische/Pathologische Meldungen</a:t>
            </a:r>
          </a:p>
          <a:p>
            <a:pPr algn="ctr"/>
            <a:r>
              <a:rPr lang="de-DE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3.396</a:t>
            </a:r>
            <a:endParaRPr lang="de-DE" b="1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Textfeld 23"/>
          <p:cNvSpPr txBox="1"/>
          <p:nvPr/>
        </p:nvSpPr>
        <p:spPr>
          <a:xfrm>
            <a:off x="6206891" y="5530006"/>
            <a:ext cx="2613581" cy="92333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Ausschließlich Todesbescheinigungen</a:t>
            </a:r>
          </a:p>
          <a:p>
            <a:pPr algn="ctr"/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236</a:t>
            </a:r>
            <a:endParaRPr lang="de-DE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Textfeld 35"/>
          <p:cNvSpPr txBox="1"/>
          <p:nvPr/>
        </p:nvSpPr>
        <p:spPr>
          <a:xfrm>
            <a:off x="323528" y="5725383"/>
            <a:ext cx="2520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Meldetyp</a:t>
            </a:r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de-DE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Textfeld 33"/>
          <p:cNvSpPr txBox="1">
            <a:spLocks noChangeArrowheads="1"/>
          </p:cNvSpPr>
          <p:nvPr/>
        </p:nvSpPr>
        <p:spPr bwMode="auto">
          <a:xfrm>
            <a:off x="-5408" y="6634163"/>
            <a:ext cx="4793432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defRPr/>
            </a:pPr>
            <a:r>
              <a:rPr lang="de-DE" sz="1000" i="1" dirty="0" smtClean="0"/>
              <a:t>©</a:t>
            </a:r>
            <a:r>
              <a:rPr lang="de-DE" sz="1000" dirty="0" smtClean="0"/>
              <a:t> Tumorzentrum der Universität Erlangen-Nürnberg, Qualitätsbericht 2016</a:t>
            </a:r>
          </a:p>
        </p:txBody>
      </p:sp>
      <p:sp>
        <p:nvSpPr>
          <p:cNvPr id="23" name="Textfeld 22"/>
          <p:cNvSpPr txBox="1"/>
          <p:nvPr/>
        </p:nvSpPr>
        <p:spPr>
          <a:xfrm>
            <a:off x="6084168" y="6669940"/>
            <a:ext cx="309634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Auslesedatum: 27.01.2017, Stand: Februar 2017</a:t>
            </a:r>
            <a:endParaRPr lang="de-DE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2902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"/>
          <p:cNvSpPr txBox="1">
            <a:spLocks noChangeArrowheads="1"/>
          </p:cNvSpPr>
          <p:nvPr/>
        </p:nvSpPr>
        <p:spPr bwMode="auto">
          <a:xfrm>
            <a:off x="-33702" y="519645"/>
            <a:ext cx="9177703" cy="4072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8462" tIns="49232" rIns="98462" bIns="49232">
            <a:spAutoFit/>
          </a:bodyPr>
          <a:lstStyle/>
          <a:p>
            <a:pPr lvl="0" algn="ctr"/>
            <a:r>
              <a:rPr lang="de-DE" altLang="de-DE" sz="2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Vollzähligkeit der Städte und Landkreise</a:t>
            </a:r>
            <a:endParaRPr lang="de-DE" altLang="de-DE" sz="20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Rectangle 16"/>
          <p:cNvSpPr>
            <a:spLocks noChangeArrowheads="1"/>
          </p:cNvSpPr>
          <p:nvPr/>
        </p:nvSpPr>
        <p:spPr bwMode="auto">
          <a:xfrm>
            <a:off x="0" y="0"/>
            <a:ext cx="9144000" cy="449459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9352" tIns="39676" rIns="79352" bIns="39676">
            <a:spAutoFit/>
          </a:bodyPr>
          <a:lstStyle>
            <a:lvl1pPr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39687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79375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19062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58750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0447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5019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29591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4163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endParaRPr lang="de-DE" altLang="de-DE" b="1">
              <a:solidFill>
                <a:srgbClr val="3333CC"/>
              </a:solidFill>
              <a:latin typeface="Arial" charset="0"/>
            </a:endParaRPr>
          </a:p>
        </p:txBody>
      </p:sp>
      <p:graphicFrame>
        <p:nvGraphicFramePr>
          <p:cNvPr id="12" name="Object 15">
            <a:hlinkClick r:id="" action="ppaction://ole?verb=0"/>
          </p:cNvPr>
          <p:cNvGraphicFramePr>
            <a:graphicFrameLocks noChangeAspect="1"/>
          </p:cNvGraphicFramePr>
          <p:nvPr/>
        </p:nvGraphicFramePr>
        <p:xfrm>
          <a:off x="2" y="-14287"/>
          <a:ext cx="542192" cy="4699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60" name="Dokument" r:id="rId4" imgW="1458599" imgH="1305528" progId="Word.Document.8">
                  <p:embed/>
                </p:oleObj>
              </mc:Choice>
              <mc:Fallback>
                <p:oleObj name="Dokument" r:id="rId4" imgW="1458599" imgH="1305528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9380" t="13788" r="8392" b="14339"/>
                      <a:stretch>
                        <a:fillRect/>
                      </a:stretch>
                    </p:blipFill>
                    <p:spPr bwMode="auto">
                      <a:xfrm>
                        <a:off x="2" y="-14287"/>
                        <a:ext cx="542192" cy="46990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Rectangle 17"/>
          <p:cNvSpPr>
            <a:spLocks noChangeArrowheads="1"/>
          </p:cNvSpPr>
          <p:nvPr/>
        </p:nvSpPr>
        <p:spPr bwMode="auto">
          <a:xfrm>
            <a:off x="58615" y="12701"/>
            <a:ext cx="9144000" cy="4494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EAEA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9352" tIns="39676" rIns="79352" bIns="39676">
            <a:spAutoFit/>
          </a:bodyPr>
          <a:lstStyle>
            <a:lvl1pPr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39687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79375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19062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58750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0447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5019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29591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4163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de-DE" altLang="de-DE" b="1" dirty="0">
                <a:solidFill>
                  <a:srgbClr val="3333CC"/>
                </a:solidFill>
                <a:latin typeface="Arial" charset="0"/>
              </a:rPr>
              <a:t>Mittelfranken ED </a:t>
            </a:r>
            <a:r>
              <a:rPr lang="de-DE" altLang="de-DE" b="1" dirty="0" smtClean="0">
                <a:solidFill>
                  <a:srgbClr val="3333CC"/>
                </a:solidFill>
                <a:latin typeface="Arial" charset="0"/>
              </a:rPr>
              <a:t>2015: Gebärmutterkörper</a:t>
            </a:r>
            <a:endParaRPr lang="de-DE" altLang="de-DE" b="1" dirty="0">
              <a:solidFill>
                <a:srgbClr val="3333CC"/>
              </a:solidFill>
              <a:latin typeface="Arial" charset="0"/>
            </a:endParaRPr>
          </a:p>
        </p:txBody>
      </p:sp>
      <p:graphicFrame>
        <p:nvGraphicFramePr>
          <p:cNvPr id="10" name="Group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4413580"/>
              </p:ext>
            </p:extLst>
          </p:nvPr>
        </p:nvGraphicFramePr>
        <p:xfrm>
          <a:off x="179388" y="1196752"/>
          <a:ext cx="3773487" cy="2168528"/>
        </p:xfrm>
        <a:graphic>
          <a:graphicData uri="http://schemas.openxmlformats.org/drawingml/2006/table">
            <a:tbl>
              <a:tblPr/>
              <a:tblGrid>
                <a:gridCol w="1782762"/>
                <a:gridCol w="1143000"/>
                <a:gridCol w="847725"/>
              </a:tblGrid>
              <a:tr h="309563"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Dokumentierte Fälle</a:t>
                      </a:r>
                      <a:endParaRPr kumimoji="0" lang="de-DE" altLang="de-DE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C54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211</a:t>
                      </a:r>
                      <a:endParaRPr kumimoji="0" lang="de-DE" altLang="de-DE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1150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C55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</a:t>
                      </a:r>
                      <a:endParaRPr kumimoji="0" lang="de-DE" altLang="de-DE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95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Gesamt</a:t>
                      </a:r>
                      <a:endParaRPr kumimoji="0" lang="de-DE" altLang="de-DE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213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9563">
                <a:tc gridSpan="3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3095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Dokumentierte Fälle </a:t>
                      </a:r>
                      <a:endParaRPr kumimoji="0" lang="de-DE" altLang="de-DE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C54 – C55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213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95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Erwartete Fälle</a:t>
                      </a:r>
                      <a:endParaRPr kumimoji="0" lang="de-DE" altLang="de-DE" sz="1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264</a:t>
                      </a:r>
                      <a:endParaRPr kumimoji="0" lang="de-DE" altLang="de-DE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95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Vollzähligkeit</a:t>
                      </a:r>
                      <a:endParaRPr kumimoji="0" lang="de-DE" altLang="de-DE" sz="17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81%</a:t>
                      </a:r>
                      <a:endParaRPr kumimoji="0" lang="de-DE" altLang="de-DE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7" name="Textfeld 16"/>
          <p:cNvSpPr txBox="1">
            <a:spLocks noChangeArrowheads="1"/>
          </p:cNvSpPr>
          <p:nvPr/>
        </p:nvSpPr>
        <p:spPr bwMode="auto">
          <a:xfrm>
            <a:off x="-5408" y="6634163"/>
            <a:ext cx="4793432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defRPr/>
            </a:pPr>
            <a:r>
              <a:rPr lang="de-DE" sz="1000" i="1" dirty="0" smtClean="0"/>
              <a:t>©</a:t>
            </a:r>
            <a:r>
              <a:rPr lang="de-DE" sz="1000" dirty="0" smtClean="0"/>
              <a:t> Tumorzentrum der Universität Erlangen-Nürnberg, Qualitätsbericht 2016</a:t>
            </a:r>
          </a:p>
        </p:txBody>
      </p:sp>
      <p:sp>
        <p:nvSpPr>
          <p:cNvPr id="14" name="Text Box 31"/>
          <p:cNvSpPr txBox="1">
            <a:spLocks noChangeArrowheads="1"/>
          </p:cNvSpPr>
          <p:nvPr/>
        </p:nvSpPr>
        <p:spPr bwMode="auto">
          <a:xfrm>
            <a:off x="180000" y="3960000"/>
            <a:ext cx="3759200" cy="2031325"/>
          </a:xfrm>
          <a:prstGeom prst="rect">
            <a:avLst/>
          </a:prstGeom>
          <a:solidFill>
            <a:srgbClr val="F8F8F8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altLang="de-DE" sz="1200" dirty="0">
                <a:latin typeface="Arial" panose="020B0604020202020204" pitchFamily="34" charset="0"/>
                <a:cs typeface="Arial" panose="020B0604020202020204" pitchFamily="34" charset="0"/>
              </a:rPr>
              <a:t>Die alters- und geschlechtsspezifischen Erwartungswerte für Mittelfranken werden </a:t>
            </a:r>
            <a:r>
              <a:rPr lang="de-DE" altLang="de-DE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vom ZKFR am Bayerischen Landesamt für Gesundheit und Lebensmittelsicherheit unter </a:t>
            </a:r>
            <a:r>
              <a:rPr lang="de-DE" altLang="de-DE" sz="1200" dirty="0">
                <a:latin typeface="Arial" panose="020B0604020202020204" pitchFamily="34" charset="0"/>
                <a:cs typeface="Arial" panose="020B0604020202020204" pitchFamily="34" charset="0"/>
              </a:rPr>
              <a:t>Berücksichtigung der jeweiligen demografischen Altersstruktur auf Kreisebene errechnet.</a:t>
            </a:r>
          </a:p>
          <a:p>
            <a:pPr>
              <a:spcBef>
                <a:spcPct val="50000"/>
              </a:spcBef>
            </a:pPr>
            <a:r>
              <a:rPr lang="de-DE" altLang="de-DE" sz="1200" dirty="0">
                <a:latin typeface="Arial" panose="020B0604020202020204" pitchFamily="34" charset="0"/>
                <a:cs typeface="Arial" panose="020B0604020202020204" pitchFamily="34" charset="0"/>
              </a:rPr>
              <a:t>Sie basieren auf den vom Zentrum für Krebsregisterdaten am Robert-Koch-Institut in Berlin bereitgestellten Daten aus den bereits vollzähligen Krebsregistern in Deutschland.</a:t>
            </a:r>
          </a:p>
        </p:txBody>
      </p:sp>
      <p:sp>
        <p:nvSpPr>
          <p:cNvPr id="15" name="Textfeld 14"/>
          <p:cNvSpPr txBox="1"/>
          <p:nvPr/>
        </p:nvSpPr>
        <p:spPr>
          <a:xfrm>
            <a:off x="6084168" y="6669940"/>
            <a:ext cx="309634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Auslesedatum: 27.01.2017, Stand: Februar 2017</a:t>
            </a:r>
            <a:endParaRPr lang="de-DE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 Box 29"/>
          <p:cNvSpPr txBox="1">
            <a:spLocks noChangeArrowheads="1"/>
          </p:cNvSpPr>
          <p:nvPr/>
        </p:nvSpPr>
        <p:spPr bwMode="auto">
          <a:xfrm>
            <a:off x="185738" y="6165304"/>
            <a:ext cx="304006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de-DE" altLang="de-DE" sz="12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Bevölkerung </a:t>
            </a:r>
            <a:r>
              <a:rPr lang="de-DE" altLang="de-DE" sz="1200" b="1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Mfr</a:t>
            </a:r>
            <a:r>
              <a:rPr lang="de-DE" altLang="de-DE" sz="12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de-DE" altLang="de-DE" sz="1200" b="1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2015</a:t>
            </a:r>
            <a:r>
              <a:rPr lang="de-DE" altLang="de-DE" sz="1200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1.726.940 (</a:t>
            </a:r>
            <a:r>
              <a:rPr lang="de-DE" altLang="de-DE" sz="1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Männer: </a:t>
            </a:r>
            <a:r>
              <a:rPr lang="de-DE" altLang="de-DE" sz="1200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847.274, Frauen</a:t>
            </a:r>
            <a:r>
              <a:rPr lang="de-DE" altLang="de-DE" sz="1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de-DE" altLang="de-DE" sz="1200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879.666)</a:t>
            </a:r>
            <a:endParaRPr lang="de-DE" altLang="de-DE" sz="1200" dirty="0">
              <a:solidFill>
                <a:srgbClr val="3333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Grafik 2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2504" y="1188000"/>
            <a:ext cx="5076000" cy="54019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457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m 3"/>
          <p:cNvGraphicFramePr/>
          <p:nvPr>
            <p:extLst>
              <p:ext uri="{D42A27DB-BD31-4B8C-83A1-F6EECF244321}">
                <p14:modId xmlns:p14="http://schemas.microsoft.com/office/powerpoint/2010/main" val="2013316695"/>
              </p:ext>
            </p:extLst>
          </p:nvPr>
        </p:nvGraphicFramePr>
        <p:xfrm>
          <a:off x="1049147" y="1503060"/>
          <a:ext cx="7045706" cy="47019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-33702" y="519644"/>
            <a:ext cx="9177703" cy="677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de-DE" altLang="de-DE" sz="2000" b="1" dirty="0" smtClean="0"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Dokumentierte Neuerkrankungen</a:t>
            </a:r>
            <a:r>
              <a:rPr lang="de-DE" altLang="de-DE" sz="2000" dirty="0" smtClean="0"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, </a:t>
            </a:r>
            <a:r>
              <a:rPr lang="de-DE" altLang="de-DE" sz="1400" dirty="0">
                <a:latin typeface="Arial" charset="0"/>
              </a:rPr>
              <a:t>C54</a:t>
            </a:r>
            <a:endParaRPr lang="de-DE" altLang="de-DE" sz="1400" b="1" dirty="0">
              <a:latin typeface="Arial" charset="0"/>
            </a:endParaRPr>
          </a:p>
          <a:p>
            <a:pPr lvl="0" algn="ctr"/>
            <a:r>
              <a:rPr lang="de-DE" altLang="de-DE" dirty="0" smtClean="0"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Gesamt=3.396</a:t>
            </a:r>
            <a:endParaRPr lang="de-DE" altLang="de-DE" dirty="0">
              <a:solidFill>
                <a:srgbClr val="000000"/>
              </a:solidFill>
              <a:latin typeface="Arial" panose="020B0604020202020204" pitchFamily="34" charset="0"/>
              <a:ea typeface="Arial Unicode MS" panose="020B0604020202020204" pitchFamily="34" charset="-128"/>
              <a:cs typeface="Arial" panose="020B0604020202020204" pitchFamily="34" charset="0"/>
            </a:endParaRP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3519781" y="6165304"/>
            <a:ext cx="2060331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 smtClean="0">
                <a:latin typeface="Arial" charset="0"/>
              </a:rPr>
              <a:t>Diagnosejahr</a:t>
            </a:r>
            <a:endParaRPr lang="de-DE" altLang="de-DE" sz="1200" dirty="0">
              <a:latin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 rot="16200000">
            <a:off x="282621" y="3632483"/>
            <a:ext cx="1116012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 smtClean="0">
                <a:latin typeface="Arial" charset="0"/>
              </a:rPr>
              <a:t>Anzahl</a:t>
            </a:r>
            <a:endParaRPr lang="de-DE" altLang="de-DE" sz="1200" dirty="0">
              <a:latin typeface="Arial" charset="0"/>
            </a:endParaRPr>
          </a:p>
        </p:txBody>
      </p:sp>
      <p:sp>
        <p:nvSpPr>
          <p:cNvPr id="10" name="Textfeld 9"/>
          <p:cNvSpPr txBox="1"/>
          <p:nvPr/>
        </p:nvSpPr>
        <p:spPr>
          <a:xfrm>
            <a:off x="7668344" y="2575937"/>
            <a:ext cx="3600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*</a:t>
            </a:r>
            <a:endParaRPr lang="de-DE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feld 10"/>
          <p:cNvSpPr txBox="1"/>
          <p:nvPr/>
        </p:nvSpPr>
        <p:spPr>
          <a:xfrm>
            <a:off x="6732240" y="6237312"/>
            <a:ext cx="246869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* Dokumentation noch nicht abgeschlossen</a:t>
            </a:r>
          </a:p>
        </p:txBody>
      </p:sp>
    </p:spTree>
    <p:extLst>
      <p:ext uri="{BB962C8B-B14F-4D97-AF65-F5344CB8AC3E}">
        <p14:creationId xmlns:p14="http://schemas.microsoft.com/office/powerpoint/2010/main" val="101657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Diagramm 8"/>
          <p:cNvGraphicFramePr/>
          <p:nvPr>
            <p:extLst>
              <p:ext uri="{D42A27DB-BD31-4B8C-83A1-F6EECF244321}">
                <p14:modId xmlns:p14="http://schemas.microsoft.com/office/powerpoint/2010/main" val="1057972024"/>
              </p:ext>
            </p:extLst>
          </p:nvPr>
        </p:nvGraphicFramePr>
        <p:xfrm>
          <a:off x="832579" y="1236238"/>
          <a:ext cx="7459493" cy="50730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-33702" y="519644"/>
            <a:ext cx="9177703" cy="677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de-DE" altLang="de-DE" sz="2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Altersverteilung bei Diagnosestellung</a:t>
            </a:r>
            <a:r>
              <a:rPr lang="de-DE" altLang="de-DE" sz="2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de-DE" altLang="de-DE" sz="1400" dirty="0">
                <a:latin typeface="Arial" charset="0"/>
              </a:rPr>
              <a:t>C54</a:t>
            </a:r>
            <a:endParaRPr lang="de-DE" altLang="de-DE" sz="1400" b="1" dirty="0">
              <a:latin typeface="Arial" charset="0"/>
            </a:endParaRPr>
          </a:p>
          <a:p>
            <a:pPr lvl="0" algn="ctr"/>
            <a:r>
              <a:rPr lang="de-DE" altLang="de-DE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Gesamt=3.396</a:t>
            </a:r>
            <a:endParaRPr lang="de-DE" altLang="de-DE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 Box 7"/>
          <p:cNvSpPr txBox="1">
            <a:spLocks noChangeArrowheads="1"/>
          </p:cNvSpPr>
          <p:nvPr/>
        </p:nvSpPr>
        <p:spPr bwMode="auto">
          <a:xfrm>
            <a:off x="1610471" y="1412776"/>
            <a:ext cx="626745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tabLst>
                <a:tab pos="712788" algn="l"/>
                <a:tab pos="803275" algn="l"/>
                <a:tab pos="1527175" algn="l"/>
                <a:tab pos="3225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tabLst>
                <a:tab pos="712788" algn="l"/>
                <a:tab pos="803275" algn="l"/>
                <a:tab pos="1527175" algn="l"/>
                <a:tab pos="3225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tabLst>
                <a:tab pos="712788" algn="l"/>
                <a:tab pos="803275" algn="l"/>
                <a:tab pos="1527175" algn="l"/>
                <a:tab pos="3225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tabLst>
                <a:tab pos="712788" algn="l"/>
                <a:tab pos="803275" algn="l"/>
                <a:tab pos="1527175" algn="l"/>
                <a:tab pos="3225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tabLst>
                <a:tab pos="712788" algn="l"/>
                <a:tab pos="803275" algn="l"/>
                <a:tab pos="1527175" algn="l"/>
                <a:tab pos="3225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712788" algn="l"/>
                <a:tab pos="803275" algn="l"/>
                <a:tab pos="1527175" algn="l"/>
                <a:tab pos="3225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712788" algn="l"/>
                <a:tab pos="803275" algn="l"/>
                <a:tab pos="1527175" algn="l"/>
                <a:tab pos="3225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712788" algn="l"/>
                <a:tab pos="803275" algn="l"/>
                <a:tab pos="1527175" algn="l"/>
                <a:tab pos="3225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712788" algn="l"/>
                <a:tab pos="803275" algn="l"/>
                <a:tab pos="1527175" algn="l"/>
                <a:tab pos="3225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tabLst>
                <a:tab pos="712788" algn="l"/>
                <a:tab pos="803275" algn="l"/>
                <a:tab pos="1527175" algn="l"/>
                <a:tab pos="3140075" algn="l"/>
              </a:tabLst>
            </a:pPr>
            <a:r>
              <a:rPr lang="de-DE" altLang="de-DE" sz="1400" dirty="0" smtClean="0">
                <a:solidFill>
                  <a:srgbClr val="FF0000"/>
                </a:solidFill>
                <a:latin typeface="Arial" charset="0"/>
              </a:rPr>
              <a:t>Frauen</a:t>
            </a:r>
            <a:r>
              <a:rPr lang="de-DE" altLang="de-DE" sz="1400" dirty="0">
                <a:solidFill>
                  <a:srgbClr val="FF0000"/>
                </a:solidFill>
                <a:latin typeface="Arial" charset="0"/>
              </a:rPr>
              <a:t>: 	</a:t>
            </a:r>
            <a:r>
              <a:rPr lang="de-DE" altLang="de-DE" sz="1400" dirty="0" smtClean="0">
                <a:solidFill>
                  <a:srgbClr val="FF0000"/>
                </a:solidFill>
                <a:latin typeface="Arial" charset="0"/>
              </a:rPr>
              <a:t>n=3.396, </a:t>
            </a:r>
            <a:r>
              <a:rPr lang="de-DE" altLang="de-DE" sz="1400" dirty="0">
                <a:solidFill>
                  <a:srgbClr val="FF0000"/>
                </a:solidFill>
                <a:latin typeface="Arial" charset="0"/>
              </a:rPr>
              <a:t>	Median = </a:t>
            </a:r>
            <a:r>
              <a:rPr lang="de-DE" altLang="de-DE" sz="1400" dirty="0" smtClean="0">
                <a:solidFill>
                  <a:srgbClr val="FF0000"/>
                </a:solidFill>
                <a:latin typeface="Arial" charset="0"/>
              </a:rPr>
              <a:t>68 </a:t>
            </a:r>
            <a:r>
              <a:rPr lang="de-DE" altLang="de-DE" sz="1400" dirty="0">
                <a:solidFill>
                  <a:srgbClr val="FF0000"/>
                </a:solidFill>
                <a:latin typeface="Arial" charset="0"/>
              </a:rPr>
              <a:t>Jahre,	Mittelwert = </a:t>
            </a:r>
            <a:r>
              <a:rPr lang="de-DE" altLang="de-DE" sz="1400" dirty="0" smtClean="0">
                <a:solidFill>
                  <a:srgbClr val="FF0000"/>
                </a:solidFill>
                <a:latin typeface="Arial" charset="0"/>
              </a:rPr>
              <a:t>67,7 </a:t>
            </a:r>
            <a:r>
              <a:rPr lang="de-DE" altLang="de-DE" sz="1400" dirty="0">
                <a:solidFill>
                  <a:srgbClr val="FF0000"/>
                </a:solidFill>
                <a:latin typeface="Arial" charset="0"/>
              </a:rPr>
              <a:t>Jahre</a:t>
            </a:r>
          </a:p>
        </p:txBody>
      </p:sp>
      <p:sp>
        <p:nvSpPr>
          <p:cNvPr id="16" name="Text Box 7"/>
          <p:cNvSpPr txBox="1">
            <a:spLocks noChangeArrowheads="1"/>
          </p:cNvSpPr>
          <p:nvPr/>
        </p:nvSpPr>
        <p:spPr bwMode="auto">
          <a:xfrm>
            <a:off x="3156805" y="6248345"/>
            <a:ext cx="2811042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 smtClean="0">
                <a:latin typeface="Arial" charset="0"/>
              </a:rPr>
              <a:t>Alter bei Diagnosestellung (Jahre)</a:t>
            </a:r>
            <a:endParaRPr lang="de-DE" altLang="de-DE" sz="1200" dirty="0">
              <a:latin typeface="Arial" charset="0"/>
            </a:endParaRPr>
          </a:p>
        </p:txBody>
      </p:sp>
      <p:sp>
        <p:nvSpPr>
          <p:cNvPr id="18" name="Rectangle 9"/>
          <p:cNvSpPr>
            <a:spLocks noChangeArrowheads="1"/>
          </p:cNvSpPr>
          <p:nvPr/>
        </p:nvSpPr>
        <p:spPr bwMode="auto">
          <a:xfrm>
            <a:off x="1475656" y="1484784"/>
            <a:ext cx="133350" cy="144462"/>
          </a:xfrm>
          <a:prstGeom prst="rect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9" name="Text Box 6"/>
          <p:cNvSpPr txBox="1">
            <a:spLocks noChangeArrowheads="1"/>
          </p:cNvSpPr>
          <p:nvPr/>
        </p:nvSpPr>
        <p:spPr bwMode="auto">
          <a:xfrm rot="16200000">
            <a:off x="-514160" y="3474601"/>
            <a:ext cx="238442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>
                <a:latin typeface="Arial" charset="0"/>
              </a:rPr>
              <a:t>Anzahl</a:t>
            </a:r>
          </a:p>
        </p:txBody>
      </p:sp>
    </p:spTree>
    <p:extLst>
      <p:ext uri="{BB962C8B-B14F-4D97-AF65-F5344CB8AC3E}">
        <p14:creationId xmlns:p14="http://schemas.microsoft.com/office/powerpoint/2010/main" val="1102220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Diagramm 10"/>
          <p:cNvGraphicFramePr/>
          <p:nvPr>
            <p:extLst>
              <p:ext uri="{D42A27DB-BD31-4B8C-83A1-F6EECF244321}">
                <p14:modId xmlns:p14="http://schemas.microsoft.com/office/powerpoint/2010/main" val="1841524789"/>
              </p:ext>
            </p:extLst>
          </p:nvPr>
        </p:nvGraphicFramePr>
        <p:xfrm>
          <a:off x="1381955" y="1299674"/>
          <a:ext cx="6380089" cy="42586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0" y="519644"/>
            <a:ext cx="9036496" cy="677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de-DE" altLang="de-DE" sz="2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Anteil der unter und über 65-jährigen Patientinnen</a:t>
            </a:r>
            <a:r>
              <a:rPr lang="de-DE" altLang="de-DE" sz="2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de-DE" altLang="de-DE" sz="1400" dirty="0">
                <a:latin typeface="Arial" charset="0"/>
              </a:rPr>
              <a:t>C54</a:t>
            </a:r>
            <a:endParaRPr lang="de-DE" altLang="de-DE" sz="1400" b="1" dirty="0">
              <a:latin typeface="Arial" charset="0"/>
            </a:endParaRPr>
          </a:p>
          <a:p>
            <a:pPr lvl="0" algn="ctr"/>
            <a:r>
              <a:rPr lang="de-DE" altLang="de-DE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Gesamt=3.396</a:t>
            </a:r>
            <a:endParaRPr lang="de-DE" altLang="de-DE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2915295" y="4129335"/>
            <a:ext cx="93662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40</a:t>
            </a:r>
            <a:r>
              <a:rPr lang="de-DE" altLang="de-DE" sz="1400" b="1" dirty="0" smtClean="0"/>
              <a:t>%</a:t>
            </a:r>
            <a:endParaRPr lang="de-DE" altLang="de-DE" sz="1400" b="1" dirty="0"/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5435575" y="3697287"/>
            <a:ext cx="93662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60</a:t>
            </a:r>
            <a:r>
              <a:rPr lang="de-DE" altLang="de-DE" sz="1400" b="1" dirty="0" smtClean="0"/>
              <a:t>%</a:t>
            </a:r>
            <a:endParaRPr lang="de-DE" altLang="de-DE" sz="1400" b="1" dirty="0"/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3059832" y="5661248"/>
            <a:ext cx="3045296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 smtClean="0">
                <a:latin typeface="Arial" charset="0"/>
              </a:rPr>
              <a:t>Alter bei Diagnosestellung</a:t>
            </a:r>
            <a:endParaRPr lang="de-DE" altLang="de-DE" sz="1200" dirty="0">
              <a:latin typeface="Arial" charset="0"/>
            </a:endParaRPr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 rot="16200000">
            <a:off x="-10104" y="3411267"/>
            <a:ext cx="238442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>
                <a:latin typeface="Arial" charset="0"/>
              </a:rPr>
              <a:t>Anzahl</a:t>
            </a:r>
          </a:p>
        </p:txBody>
      </p:sp>
      <p:sp>
        <p:nvSpPr>
          <p:cNvPr id="9" name="Text Box 6"/>
          <p:cNvSpPr txBox="1">
            <a:spLocks noChangeArrowheads="1"/>
          </p:cNvSpPr>
          <p:nvPr/>
        </p:nvSpPr>
        <p:spPr bwMode="auto">
          <a:xfrm>
            <a:off x="2886492" y="3068960"/>
            <a:ext cx="93662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1.364</a:t>
            </a:r>
            <a:endParaRPr lang="de-DE" altLang="de-DE" sz="1600" dirty="0"/>
          </a:p>
        </p:txBody>
      </p:sp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5364088" y="2348880"/>
            <a:ext cx="93662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2.032</a:t>
            </a:r>
            <a:endParaRPr lang="de-DE" altLang="de-DE" sz="1600" dirty="0"/>
          </a:p>
        </p:txBody>
      </p:sp>
    </p:spTree>
    <p:extLst>
      <p:ext uri="{BB962C8B-B14F-4D97-AF65-F5344CB8AC3E}">
        <p14:creationId xmlns:p14="http://schemas.microsoft.com/office/powerpoint/2010/main" val="2815870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251520" y="677009"/>
            <a:ext cx="8712968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Überlebensanalysen</a:t>
            </a:r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sind entscheidende Faktoren für die Ergebnisqualität der Tumortherapie. Unterschieden wird zwischen</a:t>
            </a:r>
          </a:p>
          <a:p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b="1" dirty="0" smtClean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Life-Status </a:t>
            </a:r>
          </a:p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Information, ob  Patient lebt oder verstorben ist mit Todesdatum</a:t>
            </a:r>
          </a:p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(Overall-</a:t>
            </a:r>
            <a:r>
              <a:rPr lang="de-DE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Survival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, OAS)</a:t>
            </a:r>
            <a:b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b="1" dirty="0" smtClean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Follow-</a:t>
            </a:r>
            <a:r>
              <a:rPr lang="de-DE" b="1" dirty="0" err="1" smtClean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Up</a:t>
            </a:r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Vorliegende klinische Informationen 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zum weiteren 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Krankheitsverlauf, insbes. Tumorstatus (</a:t>
            </a:r>
            <a:r>
              <a:rPr lang="de-DE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Diseasefree-Survival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, DFS etc.)</a:t>
            </a:r>
          </a:p>
          <a:p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Seit Jahren können in Bayern keine Überlebensanalysen für das gesamte dokumentierte Patientengut mehr berechnet werden, da der Bayerische Landesbeauftragte für Datenschutz ab 2008  den elektronischen Life-Status-Abgleich mit der AKDB 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(‚Anstalt für Kommunale Datenverarbeitung in 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Bayern’) untersagt hat.  </a:t>
            </a:r>
          </a:p>
          <a:p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Die notwendige Novellierung des Bayerischen Krebsregistergesetzes im Rahmen des seit 01.01.2014 geltenden KFRG (Krebsfrüherkennungs-  und </a:t>
            </a:r>
            <a:b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de-DE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registergesetzes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) ist für das Frühjahr 2017 vorgesehen. </a:t>
            </a:r>
          </a:p>
        </p:txBody>
      </p:sp>
    </p:spTree>
    <p:extLst>
      <p:ext uri="{BB962C8B-B14F-4D97-AF65-F5344CB8AC3E}">
        <p14:creationId xmlns:p14="http://schemas.microsoft.com/office/powerpoint/2010/main" val="1179475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323528" y="764704"/>
            <a:ext cx="882047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In den beiden folgenden Grafiken wird der Ist-Zustand dargestellt:</a:t>
            </a:r>
          </a:p>
          <a:p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Aktueller Life-Status:</a:t>
            </a:r>
          </a:p>
          <a:p>
            <a:endParaRPr lang="de-DE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357188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	Nicht aktuell	Es ist keine Information vorhanden, ob Patient lebt oder tot ist</a:t>
            </a:r>
          </a:p>
          <a:p>
            <a:pPr defTabSz="357188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	Aktuell			Information, dass Patient noch lebt (unabhängig vom Tumorstatus)</a:t>
            </a:r>
          </a:p>
          <a:p>
            <a:pPr defTabSz="357188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	Tot				Tod und Sterbetag des Patienten ist bekannt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7"/>
          <p:cNvSpPr>
            <a:spLocks noChangeArrowheads="1"/>
          </p:cNvSpPr>
          <p:nvPr/>
        </p:nvSpPr>
        <p:spPr bwMode="auto">
          <a:xfrm>
            <a:off x="323528" y="2235933"/>
            <a:ext cx="216024" cy="189023"/>
          </a:xfrm>
          <a:prstGeom prst="rect">
            <a:avLst/>
          </a:prstGeom>
          <a:solidFill>
            <a:srgbClr val="92D05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" name="Rectangle 8"/>
          <p:cNvSpPr>
            <a:spLocks noChangeArrowheads="1"/>
          </p:cNvSpPr>
          <p:nvPr/>
        </p:nvSpPr>
        <p:spPr bwMode="auto">
          <a:xfrm>
            <a:off x="323528" y="2523965"/>
            <a:ext cx="216024" cy="189023"/>
          </a:xfrm>
          <a:prstGeom prst="rect">
            <a:avLst/>
          </a:prstGeom>
          <a:solidFill>
            <a:srgbClr val="008380">
              <a:alpha val="74117"/>
            </a:srgb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5" name="Rectangle 10"/>
          <p:cNvSpPr>
            <a:spLocks noChangeArrowheads="1"/>
          </p:cNvSpPr>
          <p:nvPr/>
        </p:nvSpPr>
        <p:spPr bwMode="auto">
          <a:xfrm>
            <a:off x="323528" y="1947901"/>
            <a:ext cx="216024" cy="189023"/>
          </a:xfrm>
          <a:prstGeom prst="rect">
            <a:avLst/>
          </a:prstGeom>
          <a:solidFill>
            <a:schemeClr val="accent6">
              <a:lumMod val="75000"/>
            </a:scheme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6" name="Textfeld 5"/>
          <p:cNvSpPr txBox="1"/>
          <p:nvPr/>
        </p:nvSpPr>
        <p:spPr>
          <a:xfrm>
            <a:off x="323528" y="3073028"/>
            <a:ext cx="871296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Aktuelles Klinisches Follow-</a:t>
            </a:r>
            <a:r>
              <a:rPr lang="de-DE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Up</a:t>
            </a:r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defTabSz="357188"/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357188"/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Nicht aktuell 	Keine aktuelle Information zum klinischen Verlauf /Tumorstatus</a:t>
            </a:r>
            <a:b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					des Patienten vorhanden</a:t>
            </a:r>
          </a:p>
          <a:p>
            <a:pPr defTabSz="357188"/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Aktuell 	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Der aktuelle klinische Verlauf /Tumorstatus des Patienten ist 						vorhanden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357188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	Tot				Tod und Sterbetag des Patienten ist bekannt</a:t>
            </a:r>
          </a:p>
          <a:p>
            <a:pPr defTabSz="357188"/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357188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Ausblick: 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Das KFRG sieht 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eine 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adäquate Finanzierung durch die Krankenkassen vor, so dass die klinischen Verlaufsinformationen zukünftig vollständig 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erhoben werden 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können.</a:t>
            </a:r>
          </a:p>
          <a:p>
            <a:pPr defTabSz="357188"/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323528" y="4252157"/>
            <a:ext cx="216024" cy="189023"/>
          </a:xfrm>
          <a:prstGeom prst="rect">
            <a:avLst/>
          </a:prstGeom>
          <a:solidFill>
            <a:srgbClr val="FFC0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323528" y="4828221"/>
            <a:ext cx="216024" cy="189023"/>
          </a:xfrm>
          <a:prstGeom prst="rect">
            <a:avLst/>
          </a:prstGeom>
          <a:solidFill>
            <a:srgbClr val="008380">
              <a:alpha val="74117"/>
            </a:srgb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9" name="Rectangle 10"/>
          <p:cNvSpPr>
            <a:spLocks noChangeArrowheads="1"/>
          </p:cNvSpPr>
          <p:nvPr/>
        </p:nvSpPr>
        <p:spPr bwMode="auto">
          <a:xfrm>
            <a:off x="323528" y="3721100"/>
            <a:ext cx="216024" cy="189023"/>
          </a:xfrm>
          <a:prstGeom prst="rect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4088405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m 1"/>
          <p:cNvGraphicFramePr/>
          <p:nvPr>
            <p:extLst>
              <p:ext uri="{D42A27DB-BD31-4B8C-83A1-F6EECF244321}">
                <p14:modId xmlns:p14="http://schemas.microsoft.com/office/powerpoint/2010/main" val="316305639"/>
              </p:ext>
            </p:extLst>
          </p:nvPr>
        </p:nvGraphicFramePr>
        <p:xfrm>
          <a:off x="724461" y="1713141"/>
          <a:ext cx="7132320" cy="4673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 Box 7"/>
          <p:cNvSpPr txBox="1">
            <a:spLocks noChangeArrowheads="1"/>
          </p:cNvSpPr>
          <p:nvPr/>
        </p:nvSpPr>
        <p:spPr bwMode="auto">
          <a:xfrm rot="16200000">
            <a:off x="-565817" y="3779550"/>
            <a:ext cx="2206799" cy="2840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8462" tIns="49232" rIns="98462" bIns="49232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 smtClean="0">
                <a:latin typeface="Arial" charset="0"/>
              </a:rPr>
              <a:t>Relative Häufigkeit</a:t>
            </a:r>
            <a:endParaRPr lang="de-DE" altLang="de-DE" sz="1200" dirty="0">
              <a:latin typeface="Arial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3519781" y="6313260"/>
            <a:ext cx="2060331" cy="2840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8462" tIns="49232" rIns="98462" bIns="49232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>
                <a:latin typeface="Arial" charset="0"/>
              </a:rPr>
              <a:t>Diagnosejahr</a:t>
            </a:r>
          </a:p>
        </p:txBody>
      </p:sp>
      <p:sp>
        <p:nvSpPr>
          <p:cNvPr id="29" name="Textfeld 28"/>
          <p:cNvSpPr txBox="1"/>
          <p:nvPr/>
        </p:nvSpPr>
        <p:spPr>
          <a:xfrm>
            <a:off x="1331640" y="1613428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229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Textfeld 29"/>
          <p:cNvSpPr txBox="1"/>
          <p:nvPr/>
        </p:nvSpPr>
        <p:spPr>
          <a:xfrm>
            <a:off x="1763688" y="1613991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240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Textfeld 30"/>
          <p:cNvSpPr txBox="1"/>
          <p:nvPr/>
        </p:nvSpPr>
        <p:spPr>
          <a:xfrm>
            <a:off x="2267744" y="1614554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234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Textfeld 31"/>
          <p:cNvSpPr txBox="1"/>
          <p:nvPr/>
        </p:nvSpPr>
        <p:spPr>
          <a:xfrm>
            <a:off x="2699792" y="1615117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267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Textfeld 33"/>
          <p:cNvSpPr txBox="1"/>
          <p:nvPr/>
        </p:nvSpPr>
        <p:spPr>
          <a:xfrm>
            <a:off x="3131840" y="1616243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246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Textfeld 34"/>
          <p:cNvSpPr txBox="1"/>
          <p:nvPr/>
        </p:nvSpPr>
        <p:spPr>
          <a:xfrm>
            <a:off x="3635896" y="1616806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268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Textfeld 35"/>
          <p:cNvSpPr txBox="1"/>
          <p:nvPr/>
        </p:nvSpPr>
        <p:spPr>
          <a:xfrm>
            <a:off x="4499992" y="1627219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259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Textfeld 36"/>
          <p:cNvSpPr txBox="1"/>
          <p:nvPr/>
        </p:nvSpPr>
        <p:spPr>
          <a:xfrm>
            <a:off x="4932040" y="1617932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265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Textfeld 37"/>
          <p:cNvSpPr txBox="1"/>
          <p:nvPr/>
        </p:nvSpPr>
        <p:spPr>
          <a:xfrm>
            <a:off x="5436096" y="1611176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228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" name="Textfeld 38"/>
          <p:cNvSpPr txBox="1"/>
          <p:nvPr/>
        </p:nvSpPr>
        <p:spPr>
          <a:xfrm>
            <a:off x="5868144" y="1611176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220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Textfeld 32"/>
          <p:cNvSpPr txBox="1"/>
          <p:nvPr/>
        </p:nvSpPr>
        <p:spPr>
          <a:xfrm>
            <a:off x="6300192" y="1617932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243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" name="Textfeld 39"/>
          <p:cNvSpPr txBox="1"/>
          <p:nvPr/>
        </p:nvSpPr>
        <p:spPr>
          <a:xfrm>
            <a:off x="4067944" y="1613992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265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Text Box 4"/>
          <p:cNvSpPr txBox="1">
            <a:spLocks noChangeArrowheads="1"/>
          </p:cNvSpPr>
          <p:nvPr/>
        </p:nvSpPr>
        <p:spPr bwMode="auto">
          <a:xfrm>
            <a:off x="8021633" y="3504948"/>
            <a:ext cx="1122367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de-DE" altLang="de-DE" sz="1200" dirty="0" smtClean="0"/>
              <a:t>Nicht aktuell</a:t>
            </a:r>
            <a:endParaRPr lang="de-DE" altLang="de-DE" sz="1200" dirty="0"/>
          </a:p>
          <a:p>
            <a:pPr>
              <a:spcBef>
                <a:spcPct val="50000"/>
              </a:spcBef>
            </a:pPr>
            <a:r>
              <a:rPr lang="de-DE" altLang="de-DE" sz="1200" dirty="0" smtClean="0"/>
              <a:t>Aktuell</a:t>
            </a:r>
            <a:endParaRPr lang="de-DE" altLang="de-DE" sz="1200" dirty="0"/>
          </a:p>
          <a:p>
            <a:pPr>
              <a:spcBef>
                <a:spcPct val="50000"/>
              </a:spcBef>
            </a:pPr>
            <a:r>
              <a:rPr lang="de-DE" altLang="de-DE" sz="1200" dirty="0" smtClean="0"/>
              <a:t>Tot</a:t>
            </a:r>
            <a:endParaRPr lang="de-DE" altLang="de-DE" sz="1200" dirty="0"/>
          </a:p>
        </p:txBody>
      </p:sp>
      <p:sp>
        <p:nvSpPr>
          <p:cNvPr id="23" name="Rectangle 7"/>
          <p:cNvSpPr>
            <a:spLocks noChangeArrowheads="1"/>
          </p:cNvSpPr>
          <p:nvPr/>
        </p:nvSpPr>
        <p:spPr bwMode="auto">
          <a:xfrm>
            <a:off x="7884368" y="3858890"/>
            <a:ext cx="117015" cy="117015"/>
          </a:xfrm>
          <a:prstGeom prst="rect">
            <a:avLst/>
          </a:prstGeom>
          <a:solidFill>
            <a:srgbClr val="92D05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25" name="Rectangle 8"/>
          <p:cNvSpPr>
            <a:spLocks noChangeArrowheads="1"/>
          </p:cNvSpPr>
          <p:nvPr/>
        </p:nvSpPr>
        <p:spPr bwMode="auto">
          <a:xfrm>
            <a:off x="7884368" y="4146922"/>
            <a:ext cx="117015" cy="117015"/>
          </a:xfrm>
          <a:prstGeom prst="rect">
            <a:avLst/>
          </a:prstGeom>
          <a:solidFill>
            <a:srgbClr val="008380">
              <a:alpha val="74117"/>
            </a:srgb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26" name="Rectangle 10"/>
          <p:cNvSpPr>
            <a:spLocks noChangeArrowheads="1"/>
          </p:cNvSpPr>
          <p:nvPr/>
        </p:nvSpPr>
        <p:spPr bwMode="auto">
          <a:xfrm>
            <a:off x="7884368" y="3583033"/>
            <a:ext cx="117015" cy="117015"/>
          </a:xfrm>
          <a:prstGeom prst="rect">
            <a:avLst/>
          </a:prstGeom>
          <a:solidFill>
            <a:schemeClr val="accent6">
              <a:lumMod val="75000"/>
            </a:scheme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27" name="Text Box 3"/>
          <p:cNvSpPr txBox="1">
            <a:spLocks noChangeArrowheads="1"/>
          </p:cNvSpPr>
          <p:nvPr/>
        </p:nvSpPr>
        <p:spPr bwMode="auto">
          <a:xfrm>
            <a:off x="-33702" y="519644"/>
            <a:ext cx="9177703" cy="6155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lvl="0" algn="ctr"/>
            <a:r>
              <a:rPr lang="de-DE" altLang="de-DE" sz="2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Aktueller Life-Status </a:t>
            </a:r>
            <a:r>
              <a:rPr lang="de-DE" altLang="de-DE" sz="2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de-DE" altLang="de-DE" sz="1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C54</a:t>
            </a:r>
          </a:p>
          <a:p>
            <a:pPr lvl="0" algn="ctr"/>
            <a:r>
              <a:rPr lang="de-DE" altLang="de-DE" sz="1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(Aktuell = das Datum der letzten Information zum Patienten ist &gt; 01.01.2015)</a:t>
            </a:r>
            <a:endParaRPr lang="de-DE" altLang="de-DE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Textfeld 27"/>
          <p:cNvSpPr txBox="1"/>
          <p:nvPr/>
        </p:nvSpPr>
        <p:spPr>
          <a:xfrm>
            <a:off x="3563888" y="1124744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Gesamt=3.396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" name="Textfeld 40"/>
          <p:cNvSpPr txBox="1"/>
          <p:nvPr/>
        </p:nvSpPr>
        <p:spPr>
          <a:xfrm>
            <a:off x="7236296" y="1613992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211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Textfeld 23"/>
          <p:cNvSpPr txBox="1"/>
          <p:nvPr/>
        </p:nvSpPr>
        <p:spPr>
          <a:xfrm>
            <a:off x="6804248" y="1613992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221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179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461</Words>
  <Application>Microsoft Office PowerPoint</Application>
  <PresentationFormat>Bildschirmpräsentation (4:3)</PresentationFormat>
  <Paragraphs>177</Paragraphs>
  <Slides>11</Slides>
  <Notes>8</Notes>
  <HiddenSlides>0</HiddenSlides>
  <MMClips>0</MMClips>
  <ScaleCrop>false</ScaleCrop>
  <HeadingPairs>
    <vt:vector size="6" baseType="variant"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11</vt:i4>
      </vt:variant>
    </vt:vector>
  </HeadingPairs>
  <TitlesOfParts>
    <vt:vector size="13" baseType="lpstr">
      <vt:lpstr>Larissa</vt:lpstr>
      <vt:lpstr>Dokument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Universitätsklinikum Erlangen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Borstorff, Christine</dc:creator>
  <cp:lastModifiedBy>Borstorff, Christine</cp:lastModifiedBy>
  <cp:revision>179</cp:revision>
  <cp:lastPrinted>2017-02-09T10:10:44Z</cp:lastPrinted>
  <dcterms:created xsi:type="dcterms:W3CDTF">2014-04-28T10:09:44Z</dcterms:created>
  <dcterms:modified xsi:type="dcterms:W3CDTF">2017-02-09T10:50:01Z</dcterms:modified>
</cp:coreProperties>
</file>