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5" r:id="rId2"/>
    <p:sldId id="287" r:id="rId3"/>
    <p:sldId id="302" r:id="rId4"/>
    <p:sldId id="289" r:id="rId5"/>
    <p:sldId id="300" r:id="rId6"/>
    <p:sldId id="301" r:id="rId7"/>
    <p:sldId id="297" r:id="rId8"/>
    <p:sldId id="298" r:id="rId9"/>
    <p:sldId id="277" r:id="rId10"/>
    <p:sldId id="280" r:id="rId11"/>
    <p:sldId id="296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139</c:v>
                </c:pt>
                <c:pt idx="1">
                  <c:v>156</c:v>
                </c:pt>
                <c:pt idx="2">
                  <c:v>188</c:v>
                </c:pt>
                <c:pt idx="3">
                  <c:v>198</c:v>
                </c:pt>
                <c:pt idx="4">
                  <c:v>235</c:v>
                </c:pt>
                <c:pt idx="5">
                  <c:v>241</c:v>
                </c:pt>
                <c:pt idx="6">
                  <c:v>236</c:v>
                </c:pt>
                <c:pt idx="7">
                  <c:v>281</c:v>
                </c:pt>
                <c:pt idx="8">
                  <c:v>304</c:v>
                </c:pt>
                <c:pt idx="9">
                  <c:v>371</c:v>
                </c:pt>
                <c:pt idx="10">
                  <c:v>316</c:v>
                </c:pt>
                <c:pt idx="11">
                  <c:v>404</c:v>
                </c:pt>
                <c:pt idx="12">
                  <c:v>386</c:v>
                </c:pt>
                <c:pt idx="13">
                  <c:v>376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144</c:v>
                </c:pt>
                <c:pt idx="1">
                  <c:v>94</c:v>
                </c:pt>
                <c:pt idx="2">
                  <c:v>94</c:v>
                </c:pt>
                <c:pt idx="3">
                  <c:v>111</c:v>
                </c:pt>
                <c:pt idx="4">
                  <c:v>99</c:v>
                </c:pt>
                <c:pt idx="5">
                  <c:v>100</c:v>
                </c:pt>
                <c:pt idx="6">
                  <c:v>109</c:v>
                </c:pt>
                <c:pt idx="7">
                  <c:v>114</c:v>
                </c:pt>
                <c:pt idx="8">
                  <c:v>91</c:v>
                </c:pt>
                <c:pt idx="9">
                  <c:v>96</c:v>
                </c:pt>
                <c:pt idx="10">
                  <c:v>88</c:v>
                </c:pt>
                <c:pt idx="11">
                  <c:v>71</c:v>
                </c:pt>
                <c:pt idx="12">
                  <c:v>103</c:v>
                </c:pt>
                <c:pt idx="13">
                  <c:v>113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Tabelle1!$A$2:$A$15</c:f>
              <c:strCach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strCache>
            </c:str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283</c:v>
                </c:pt>
                <c:pt idx="1">
                  <c:v>250</c:v>
                </c:pt>
                <c:pt idx="2">
                  <c:v>282</c:v>
                </c:pt>
                <c:pt idx="3">
                  <c:v>309</c:v>
                </c:pt>
                <c:pt idx="4">
                  <c:v>334</c:v>
                </c:pt>
                <c:pt idx="5">
                  <c:v>341</c:v>
                </c:pt>
                <c:pt idx="6">
                  <c:v>345</c:v>
                </c:pt>
                <c:pt idx="7">
                  <c:v>395</c:v>
                </c:pt>
                <c:pt idx="8">
                  <c:v>395</c:v>
                </c:pt>
                <c:pt idx="9">
                  <c:v>467</c:v>
                </c:pt>
                <c:pt idx="10">
                  <c:v>404</c:v>
                </c:pt>
                <c:pt idx="11">
                  <c:v>475</c:v>
                </c:pt>
                <c:pt idx="12">
                  <c:v>489</c:v>
                </c:pt>
                <c:pt idx="13">
                  <c:v>489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93600384"/>
        <c:axId val="93639040"/>
        <c:axId val="0"/>
      </c:bar3DChart>
      <c:catAx>
        <c:axId val="93600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93639040"/>
        <c:crosses val="autoZero"/>
        <c:auto val="1"/>
        <c:lblAlgn val="ctr"/>
        <c:lblOffset val="100"/>
        <c:noMultiLvlLbl val="0"/>
      </c:catAx>
      <c:valAx>
        <c:axId val="93639040"/>
        <c:scaling>
          <c:orientation val="minMax"/>
          <c:max val="5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93600384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Präinvasiv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Tabelle1!$B$2:$B$17</c:f>
              <c:numCache>
                <c:formatCode>General</c:formatCode>
                <c:ptCount val="16"/>
                <c:pt idx="0">
                  <c:v>17</c:v>
                </c:pt>
                <c:pt idx="1">
                  <c:v>242</c:v>
                </c:pt>
                <c:pt idx="2">
                  <c:v>734</c:v>
                </c:pt>
                <c:pt idx="3">
                  <c:v>866</c:v>
                </c:pt>
                <c:pt idx="4">
                  <c:v>720</c:v>
                </c:pt>
                <c:pt idx="5">
                  <c:v>540</c:v>
                </c:pt>
                <c:pt idx="6">
                  <c:v>345</c:v>
                </c:pt>
                <c:pt idx="7">
                  <c:v>162</c:v>
                </c:pt>
                <c:pt idx="8">
                  <c:v>63</c:v>
                </c:pt>
                <c:pt idx="9">
                  <c:v>52</c:v>
                </c:pt>
                <c:pt idx="10">
                  <c:v>31</c:v>
                </c:pt>
                <c:pt idx="11">
                  <c:v>30</c:v>
                </c:pt>
                <c:pt idx="12">
                  <c:v>16</c:v>
                </c:pt>
                <c:pt idx="13">
                  <c:v>7</c:v>
                </c:pt>
                <c:pt idx="14">
                  <c:v>4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Invasiv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Tabelle1!$C$2:$C$17</c:f>
              <c:numCache>
                <c:formatCode>General</c:formatCode>
                <c:ptCount val="16"/>
                <c:pt idx="0">
                  <c:v>5</c:v>
                </c:pt>
                <c:pt idx="1">
                  <c:v>16</c:v>
                </c:pt>
                <c:pt idx="2">
                  <c:v>40</c:v>
                </c:pt>
                <c:pt idx="3">
                  <c:v>97</c:v>
                </c:pt>
                <c:pt idx="4">
                  <c:v>148</c:v>
                </c:pt>
                <c:pt idx="5">
                  <c:v>211</c:v>
                </c:pt>
                <c:pt idx="6">
                  <c:v>189</c:v>
                </c:pt>
                <c:pt idx="7">
                  <c:v>135</c:v>
                </c:pt>
                <c:pt idx="8">
                  <c:v>126</c:v>
                </c:pt>
                <c:pt idx="9">
                  <c:v>115</c:v>
                </c:pt>
                <c:pt idx="10">
                  <c:v>87</c:v>
                </c:pt>
                <c:pt idx="11">
                  <c:v>92</c:v>
                </c:pt>
                <c:pt idx="12">
                  <c:v>63</c:v>
                </c:pt>
                <c:pt idx="13">
                  <c:v>62</c:v>
                </c:pt>
                <c:pt idx="14">
                  <c:v>28</c:v>
                </c:pt>
                <c:pt idx="15">
                  <c:v>13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Gesamt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Tabelle1!$A$2:$A$17</c:f>
              <c:strCache>
                <c:ptCount val="16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65-69</c:v>
                </c:pt>
                <c:pt idx="11">
                  <c:v>70-74</c:v>
                </c:pt>
                <c:pt idx="12">
                  <c:v>75-79</c:v>
                </c:pt>
                <c:pt idx="13">
                  <c:v>80-84</c:v>
                </c:pt>
                <c:pt idx="14">
                  <c:v>85-89</c:v>
                </c:pt>
                <c:pt idx="15">
                  <c:v>&gt;=90</c:v>
                </c:pt>
              </c:strCache>
            </c:strRef>
          </c:cat>
          <c:val>
            <c:numRef>
              <c:f>Tabelle1!$D$2:$D$17</c:f>
              <c:numCache>
                <c:formatCode>General</c:formatCode>
                <c:ptCount val="16"/>
                <c:pt idx="0">
                  <c:v>22</c:v>
                </c:pt>
                <c:pt idx="1">
                  <c:v>258</c:v>
                </c:pt>
                <c:pt idx="2">
                  <c:v>774</c:v>
                </c:pt>
                <c:pt idx="3">
                  <c:v>963</c:v>
                </c:pt>
                <c:pt idx="4">
                  <c:v>868</c:v>
                </c:pt>
                <c:pt idx="5">
                  <c:v>751</c:v>
                </c:pt>
                <c:pt idx="6">
                  <c:v>534</c:v>
                </c:pt>
                <c:pt idx="7">
                  <c:v>297</c:v>
                </c:pt>
                <c:pt idx="8">
                  <c:v>189</c:v>
                </c:pt>
                <c:pt idx="9">
                  <c:v>167</c:v>
                </c:pt>
                <c:pt idx="10">
                  <c:v>118</c:v>
                </c:pt>
                <c:pt idx="11">
                  <c:v>122</c:v>
                </c:pt>
                <c:pt idx="12">
                  <c:v>79</c:v>
                </c:pt>
                <c:pt idx="13">
                  <c:v>69</c:v>
                </c:pt>
                <c:pt idx="14">
                  <c:v>32</c:v>
                </c:pt>
                <c:pt idx="15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shape val="box"/>
        <c:axId val="117087616"/>
        <c:axId val="117619712"/>
        <c:axId val="0"/>
      </c:bar3DChart>
      <c:catAx>
        <c:axId val="11708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7619712"/>
        <c:crosses val="autoZero"/>
        <c:auto val="1"/>
        <c:lblAlgn val="ctr"/>
        <c:lblOffset val="100"/>
        <c:noMultiLvlLbl val="0"/>
      </c:catAx>
      <c:valAx>
        <c:axId val="117619712"/>
        <c:scaling>
          <c:orientation val="minMax"/>
          <c:max val="12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7087616"/>
        <c:crosses val="autoZero"/>
        <c:crossBetween val="between"/>
        <c:majorUnit val="200"/>
        <c:minorUnit val="2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D06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3639</c:v>
                </c:pt>
                <c:pt idx="1">
                  <c:v>192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C53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869</c:v>
                </c:pt>
                <c:pt idx="1">
                  <c:v>558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6862080"/>
        <c:axId val="126863616"/>
      </c:barChart>
      <c:catAx>
        <c:axId val="1268620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6863616"/>
        <c:crosses val="autoZero"/>
        <c:auto val="1"/>
        <c:lblAlgn val="ctr"/>
        <c:lblOffset val="100"/>
        <c:noMultiLvlLbl val="0"/>
      </c:catAx>
      <c:valAx>
        <c:axId val="126863616"/>
        <c:scaling>
          <c:orientation val="minMax"/>
          <c:max val="6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6862080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61</c:v>
                </c:pt>
                <c:pt idx="1">
                  <c:v>50</c:v>
                </c:pt>
                <c:pt idx="2">
                  <c:v>53</c:v>
                </c:pt>
                <c:pt idx="3">
                  <c:v>48</c:v>
                </c:pt>
                <c:pt idx="4">
                  <c:v>42</c:v>
                </c:pt>
                <c:pt idx="5">
                  <c:v>42</c:v>
                </c:pt>
                <c:pt idx="6">
                  <c:v>33</c:v>
                </c:pt>
                <c:pt idx="7">
                  <c:v>47</c:v>
                </c:pt>
                <c:pt idx="8">
                  <c:v>36</c:v>
                </c:pt>
                <c:pt idx="9">
                  <c:v>34</c:v>
                </c:pt>
                <c:pt idx="10">
                  <c:v>22</c:v>
                </c:pt>
                <c:pt idx="11">
                  <c:v>16</c:v>
                </c:pt>
                <c:pt idx="12">
                  <c:v>16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24</c:v>
                </c:pt>
                <c:pt idx="1">
                  <c:v>22</c:v>
                </c:pt>
                <c:pt idx="2">
                  <c:v>18</c:v>
                </c:pt>
                <c:pt idx="3">
                  <c:v>24</c:v>
                </c:pt>
                <c:pt idx="4">
                  <c:v>33</c:v>
                </c:pt>
                <c:pt idx="5">
                  <c:v>31</c:v>
                </c:pt>
                <c:pt idx="6">
                  <c:v>43</c:v>
                </c:pt>
                <c:pt idx="7">
                  <c:v>32</c:v>
                </c:pt>
                <c:pt idx="8">
                  <c:v>46</c:v>
                </c:pt>
                <c:pt idx="9">
                  <c:v>49</c:v>
                </c:pt>
                <c:pt idx="10">
                  <c:v>49</c:v>
                </c:pt>
                <c:pt idx="11">
                  <c:v>78</c:v>
                </c:pt>
                <c:pt idx="12">
                  <c:v>118</c:v>
                </c:pt>
                <c:pt idx="13">
                  <c:v>486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198</c:v>
                </c:pt>
                <c:pt idx="1">
                  <c:v>178</c:v>
                </c:pt>
                <c:pt idx="2">
                  <c:v>211</c:v>
                </c:pt>
                <c:pt idx="3">
                  <c:v>237</c:v>
                </c:pt>
                <c:pt idx="4">
                  <c:v>259</c:v>
                </c:pt>
                <c:pt idx="5">
                  <c:v>268</c:v>
                </c:pt>
                <c:pt idx="6">
                  <c:v>269</c:v>
                </c:pt>
                <c:pt idx="7">
                  <c:v>316</c:v>
                </c:pt>
                <c:pt idx="8">
                  <c:v>313</c:v>
                </c:pt>
                <c:pt idx="9">
                  <c:v>384</c:v>
                </c:pt>
                <c:pt idx="10">
                  <c:v>333</c:v>
                </c:pt>
                <c:pt idx="11">
                  <c:v>381</c:v>
                </c:pt>
                <c:pt idx="12">
                  <c:v>355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9613696"/>
        <c:axId val="99714560"/>
      </c:barChart>
      <c:catAx>
        <c:axId val="9961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9714560"/>
        <c:crosses val="autoZero"/>
        <c:auto val="1"/>
        <c:lblAlgn val="ctr"/>
        <c:lblOffset val="100"/>
        <c:noMultiLvlLbl val="0"/>
      </c:catAx>
      <c:valAx>
        <c:axId val="9971456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9961369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61</c:v>
                </c:pt>
                <c:pt idx="1">
                  <c:v>50</c:v>
                </c:pt>
                <c:pt idx="2">
                  <c:v>53</c:v>
                </c:pt>
                <c:pt idx="3">
                  <c:v>48</c:v>
                </c:pt>
                <c:pt idx="4">
                  <c:v>42</c:v>
                </c:pt>
                <c:pt idx="5">
                  <c:v>42</c:v>
                </c:pt>
                <c:pt idx="6">
                  <c:v>33</c:v>
                </c:pt>
                <c:pt idx="7">
                  <c:v>47</c:v>
                </c:pt>
                <c:pt idx="8">
                  <c:v>36</c:v>
                </c:pt>
                <c:pt idx="9">
                  <c:v>34</c:v>
                </c:pt>
                <c:pt idx="10">
                  <c:v>22</c:v>
                </c:pt>
                <c:pt idx="11">
                  <c:v>16</c:v>
                </c:pt>
                <c:pt idx="12">
                  <c:v>16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2</c:v>
                </c:pt>
                <c:pt idx="6">
                  <c:v>11</c:v>
                </c:pt>
                <c:pt idx="7">
                  <c:v>7</c:v>
                </c:pt>
                <c:pt idx="8">
                  <c:v>16</c:v>
                </c:pt>
                <c:pt idx="9">
                  <c:v>13</c:v>
                </c:pt>
                <c:pt idx="10">
                  <c:v>14</c:v>
                </c:pt>
                <c:pt idx="11">
                  <c:v>28</c:v>
                </c:pt>
                <c:pt idx="12">
                  <c:v>69</c:v>
                </c:pt>
                <c:pt idx="13">
                  <c:v>486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218</c:v>
                </c:pt>
                <c:pt idx="1">
                  <c:v>198</c:v>
                </c:pt>
                <c:pt idx="2">
                  <c:v>226</c:v>
                </c:pt>
                <c:pt idx="3">
                  <c:v>258</c:v>
                </c:pt>
                <c:pt idx="4">
                  <c:v>287</c:v>
                </c:pt>
                <c:pt idx="5">
                  <c:v>297</c:v>
                </c:pt>
                <c:pt idx="6">
                  <c:v>301</c:v>
                </c:pt>
                <c:pt idx="7">
                  <c:v>341</c:v>
                </c:pt>
                <c:pt idx="8">
                  <c:v>343</c:v>
                </c:pt>
                <c:pt idx="9">
                  <c:v>420</c:v>
                </c:pt>
                <c:pt idx="10">
                  <c:v>368</c:v>
                </c:pt>
                <c:pt idx="11">
                  <c:v>431</c:v>
                </c:pt>
                <c:pt idx="12">
                  <c:v>404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3175168"/>
        <c:axId val="132538368"/>
      </c:barChart>
      <c:catAx>
        <c:axId val="13317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2538368"/>
        <c:crosses val="autoZero"/>
        <c:auto val="1"/>
        <c:lblAlgn val="ctr"/>
        <c:lblOffset val="100"/>
        <c:noMultiLvlLbl val="0"/>
      </c:catAx>
      <c:valAx>
        <c:axId val="13253836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33175168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29221-8533-4CD9-A122-A56516ACC119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74B5F-BBA0-4F7A-AC75-AB378B340826}" type="datetime1">
              <a:rPr lang="de-DE" smtClean="0"/>
              <a:t>07.02.2017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AD387FC-90D2-4D94-8A43-C9E4D99FCC2B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8897CC4-7EB8-4E34-A8BC-356FDB1D60CA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AB097ED-EF22-4499-BB08-B3AAC7ECDA19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B4718A-26F2-4402-92F7-46D3BCBEC283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13D19D8-5B8F-4F7B-B441-D83AC9CA3D77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97C3778-2954-4F97-B570-85A668B03059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0347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862C30F-70C6-4424-AFB3-BB96AEDADCB4}" type="datetime1">
              <a:rPr lang="de-DE" smtClean="0"/>
              <a:t>07.02.2017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7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2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Gebärmutterhals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7" name="Textfeld 16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Gebärmutterhals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C53, D06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25546404"/>
              </p:ext>
            </p:extLst>
          </p:nvPr>
        </p:nvGraphicFramePr>
        <p:xfrm>
          <a:off x="751462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816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6782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7884368" y="386498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7884368" y="415302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C53, D06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Gesamt=5.258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403648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358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68042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5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7.407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2.347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5.344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2.063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Gebärmutterhals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C53, D06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9.754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93905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Datenbestand Klinisches Krebsregister: Gebärmutterhals</a:t>
            </a:r>
            <a:endParaRPr lang="de-DE" altLang="de-DE" sz="2000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5.258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Gebärmutterhals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0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577557"/>
              </p:ext>
            </p:extLst>
          </p:nvPr>
        </p:nvGraphicFramePr>
        <p:xfrm>
          <a:off x="179388" y="1188464"/>
          <a:ext cx="3773487" cy="2168528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</a:t>
                      </a:r>
                      <a:endParaRPr kumimoji="0" lang="de-DE" alt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D06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Gesamt</a:t>
                      </a: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C53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Textfeld 1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504" y="1188000"/>
            <a:ext cx="5112000" cy="532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5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489673016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Gesamt=5.258</a:t>
            </a:r>
            <a:endParaRPr lang="de-DE" altLang="de-DE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345134" y="6320353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1798711" y="1511497"/>
            <a:ext cx="24955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3.831 (Cis/CIN III) </a:t>
            </a:r>
          </a:p>
          <a:p>
            <a:pPr defTabSz="1203325"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1.427</a:t>
            </a:r>
          </a:p>
          <a:p>
            <a:pPr>
              <a:tabLst>
                <a:tab pos="1341438" algn="l"/>
                <a:tab pos="1700213" algn="l"/>
                <a:tab pos="21574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Gesamt		n=	5.258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547664" y="1484784"/>
            <a:ext cx="2746604" cy="88442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19672" y="1602089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619672" y="1962129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619672" y="2133146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12" name="Textfeld 11"/>
          <p:cNvSpPr txBox="1"/>
          <p:nvPr/>
        </p:nvSpPr>
        <p:spPr>
          <a:xfrm>
            <a:off x="1259632" y="439152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03648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231393" y="4535542"/>
            <a:ext cx="4602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139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763688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907704" y="35010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691680" y="436510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2267744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2411760" y="321297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23728" y="4077072"/>
            <a:ext cx="5592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188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771800" y="47971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843808" y="299695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644552" y="400506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198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275856" y="48955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347864" y="273534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148608" y="364502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3707904" y="48955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851920" y="266333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687303" y="3599438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241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4716016" y="475156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788024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588768" y="323939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281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5148064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5292080" y="220486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76056" y="302337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652120" y="489558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796136" y="15567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467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580112" y="2420888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156176" y="49675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020272" y="230329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386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084168" y="2924944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660232" y="515719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71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740352" y="13407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489*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164288" y="4869160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139952" y="3645024"/>
            <a:ext cx="4526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355976" y="263691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4211960" y="482357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876256" y="6381328"/>
            <a:ext cx="24686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7452320" y="2375302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376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6228184" y="21328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6732240" y="1484784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475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516216" y="2132856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7236296" y="134076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613104" y="4797152"/>
            <a:ext cx="487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Gesamt=5.258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m 29"/>
          <p:cNvGraphicFramePr/>
          <p:nvPr>
            <p:extLst>
              <p:ext uri="{D42A27DB-BD31-4B8C-83A1-F6EECF244321}">
                <p14:modId xmlns:p14="http://schemas.microsoft.com/office/powerpoint/2010/main" val="2898771249"/>
              </p:ext>
            </p:extLst>
          </p:nvPr>
        </p:nvGraphicFramePr>
        <p:xfrm>
          <a:off x="832579" y="1370962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3345134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 rot="16200000">
            <a:off x="-514160" y="3598292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798711" y="1538208"/>
            <a:ext cx="58696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3.831,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35 Jahre,	Mittelwert =	36,7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Invasive Tumoren </a:t>
            </a:r>
            <a:r>
              <a:rPr lang="de-DE" altLang="de-DE" sz="1200" dirty="0" smtClean="0">
                <a:latin typeface="Arial" charset="0"/>
              </a:rPr>
              <a:t>		n=	1.427,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50 Jahre,	Mittelwert =	52,7 Jahre</a:t>
            </a:r>
            <a:endParaRPr lang="de-DE" altLang="de-DE" sz="1200" dirty="0">
              <a:latin typeface="Arial" charset="0"/>
            </a:endParaRPr>
          </a:p>
          <a:p>
            <a:pPr>
              <a:tabLst>
                <a:tab pos="1341438" algn="l"/>
                <a:tab pos="1700213" algn="l"/>
                <a:tab pos="2246313" algn="r"/>
                <a:tab pos="2425700" algn="l"/>
                <a:tab pos="3946525" algn="l"/>
                <a:tab pos="4751388" algn="l"/>
              </a:tabLst>
            </a:pPr>
            <a:r>
              <a:rPr lang="de-DE" altLang="de-DE" sz="1200" dirty="0">
                <a:latin typeface="Arial" charset="0"/>
              </a:rPr>
              <a:t>Gesamt		</a:t>
            </a:r>
            <a:r>
              <a:rPr lang="de-DE" altLang="de-DE" sz="1200" dirty="0" smtClean="0">
                <a:latin typeface="Arial" charset="0"/>
              </a:rPr>
              <a:t>n=	5.258,</a:t>
            </a:r>
            <a:r>
              <a:rPr lang="de-DE" altLang="de-DE" sz="1200" dirty="0">
                <a:latin typeface="Arial" charset="0"/>
              </a:rPr>
              <a:t>	</a:t>
            </a:r>
            <a:r>
              <a:rPr lang="de-DE" altLang="de-DE" sz="1200" dirty="0" smtClean="0">
                <a:latin typeface="Arial" charset="0"/>
              </a:rPr>
              <a:t>Median </a:t>
            </a:r>
            <a:r>
              <a:rPr lang="de-DE" altLang="de-DE" sz="1200" dirty="0">
                <a:latin typeface="Arial" charset="0"/>
              </a:rPr>
              <a:t>= </a:t>
            </a:r>
            <a:r>
              <a:rPr lang="de-DE" altLang="de-DE" sz="1200" dirty="0" smtClean="0">
                <a:latin typeface="Arial" charset="0"/>
              </a:rPr>
              <a:t>38 Jahre,	Mittelwert =	41,0 Jahre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547664" y="1505109"/>
            <a:ext cx="5976664" cy="69975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1619672" y="1628800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1619672" y="1799817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619672" y="1988840"/>
            <a:ext cx="117015" cy="1170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503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647688883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55-jährigen Patientinnen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C53, D06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Gesamt=5.258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398531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  <a:r>
              <a:rPr lang="de-DE" altLang="de-DE" sz="1400" dirty="0" smtClean="0"/>
              <a:t>%</a:t>
            </a:r>
            <a:endParaRPr lang="de-DE" altLang="de-DE" sz="1400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64088" y="443711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750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5295" y="23488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4.508</a:t>
            </a:r>
            <a:endParaRPr lang="de-DE" altLang="de-DE" sz="1600" b="1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292080" y="4797152"/>
            <a:ext cx="1089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74%</a:t>
            </a:r>
            <a:endParaRPr lang="de-DE" altLang="de-DE" sz="14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915816" y="283319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19%</a:t>
            </a:r>
            <a:endParaRPr lang="de-DE" altLang="de-DE" sz="1400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6011639" y="494116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26%</a:t>
            </a:r>
            <a:endParaRPr lang="de-DE" altLang="de-DE" sz="1600" dirty="0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426541" y="2062590"/>
            <a:ext cx="25572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41438" algn="l"/>
                <a:tab pos="1887538" algn="l"/>
                <a:tab pos="259873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>
                <a:latin typeface="Arial" charset="0"/>
              </a:rPr>
              <a:t>Präinvasive </a:t>
            </a:r>
            <a:r>
              <a:rPr lang="de-DE" altLang="de-DE" sz="1200" dirty="0" smtClean="0">
                <a:latin typeface="Arial" charset="0"/>
              </a:rPr>
              <a:t>Tumoren	n=	3.831</a:t>
            </a:r>
          </a:p>
          <a:p>
            <a:pPr defTabSz="1203325">
              <a:tabLst>
                <a:tab pos="1341438" algn="l"/>
                <a:tab pos="1700213" algn="l"/>
                <a:tab pos="2335213" algn="r"/>
                <a:tab pos="4035425" algn="l"/>
              </a:tabLst>
            </a:pPr>
            <a:r>
              <a:rPr lang="de-DE" altLang="de-DE" sz="1200" dirty="0" smtClean="0">
                <a:latin typeface="Arial" charset="0"/>
              </a:rPr>
              <a:t>Invasive Tumoren 		n=	1.427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211960" y="2049815"/>
            <a:ext cx="2808312" cy="51508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4283968" y="2108175"/>
            <a:ext cx="117015" cy="1170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4283968" y="2324199"/>
            <a:ext cx="117015" cy="117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53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9177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720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832814509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282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203848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0040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6804248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7220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475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C53, D06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Gesamt=5.258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7236296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Bildschirmpräsentation (4:3)</PresentationFormat>
  <Paragraphs>210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259</cp:revision>
  <cp:lastPrinted>2017-02-07T08:55:26Z</cp:lastPrinted>
  <dcterms:created xsi:type="dcterms:W3CDTF">2014-04-28T10:09:44Z</dcterms:created>
  <dcterms:modified xsi:type="dcterms:W3CDTF">2017-02-07T10:29:20Z</dcterms:modified>
</cp:coreProperties>
</file>