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303" r:id="rId2"/>
    <p:sldId id="287" r:id="rId3"/>
    <p:sldId id="321" r:id="rId4"/>
    <p:sldId id="289" r:id="rId5"/>
    <p:sldId id="294" r:id="rId6"/>
    <p:sldId id="296" r:id="rId7"/>
    <p:sldId id="309" r:id="rId8"/>
    <p:sldId id="310" r:id="rId9"/>
    <p:sldId id="306" r:id="rId10"/>
    <p:sldId id="308" r:id="rId11"/>
    <p:sldId id="301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9966"/>
    <a:srgbClr val="008378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789" y="-86"/>
      </p:cViewPr>
      <p:guideLst>
        <p:guide orient="horz" pos="3126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Tabelle1!$A$2:$A$15</c:f>
              <c:strCach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strCache>
            </c:str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70</c:v>
                </c:pt>
                <c:pt idx="1">
                  <c:v>83</c:v>
                </c:pt>
                <c:pt idx="2">
                  <c:v>73</c:v>
                </c:pt>
                <c:pt idx="3">
                  <c:v>122</c:v>
                </c:pt>
                <c:pt idx="4">
                  <c:v>142</c:v>
                </c:pt>
                <c:pt idx="5">
                  <c:v>136</c:v>
                </c:pt>
                <c:pt idx="6">
                  <c:v>157</c:v>
                </c:pt>
                <c:pt idx="7">
                  <c:v>135</c:v>
                </c:pt>
                <c:pt idx="8">
                  <c:v>133</c:v>
                </c:pt>
                <c:pt idx="9">
                  <c:v>122</c:v>
                </c:pt>
                <c:pt idx="10">
                  <c:v>125</c:v>
                </c:pt>
                <c:pt idx="11">
                  <c:v>129</c:v>
                </c:pt>
                <c:pt idx="12">
                  <c:v>118</c:v>
                </c:pt>
                <c:pt idx="13">
                  <c:v>110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Tabelle1!$A$2:$A$15</c:f>
              <c:strCach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strCache>
            </c:str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1085</c:v>
                </c:pt>
                <c:pt idx="1">
                  <c:v>1213</c:v>
                </c:pt>
                <c:pt idx="2">
                  <c:v>1199</c:v>
                </c:pt>
                <c:pt idx="3">
                  <c:v>1297</c:v>
                </c:pt>
                <c:pt idx="4">
                  <c:v>1426</c:v>
                </c:pt>
                <c:pt idx="5">
                  <c:v>1373</c:v>
                </c:pt>
                <c:pt idx="6">
                  <c:v>1422</c:v>
                </c:pt>
                <c:pt idx="7">
                  <c:v>1452</c:v>
                </c:pt>
                <c:pt idx="8">
                  <c:v>1367</c:v>
                </c:pt>
                <c:pt idx="9">
                  <c:v>1393</c:v>
                </c:pt>
                <c:pt idx="10">
                  <c:v>1371</c:v>
                </c:pt>
                <c:pt idx="11">
                  <c:v>1296</c:v>
                </c:pt>
                <c:pt idx="12">
                  <c:v>1403</c:v>
                </c:pt>
                <c:pt idx="13">
                  <c:v>1302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Tabelle1!$A$2:$A$15</c:f>
              <c:strCach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strCache>
            </c:str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1155</c:v>
                </c:pt>
                <c:pt idx="1">
                  <c:v>1296</c:v>
                </c:pt>
                <c:pt idx="2">
                  <c:v>1272</c:v>
                </c:pt>
                <c:pt idx="3">
                  <c:v>1419</c:v>
                </c:pt>
                <c:pt idx="4">
                  <c:v>1568</c:v>
                </c:pt>
                <c:pt idx="5">
                  <c:v>1509</c:v>
                </c:pt>
                <c:pt idx="6">
                  <c:v>1579</c:v>
                </c:pt>
                <c:pt idx="7">
                  <c:v>1587</c:v>
                </c:pt>
                <c:pt idx="8">
                  <c:v>1500</c:v>
                </c:pt>
                <c:pt idx="9">
                  <c:v>1515</c:v>
                </c:pt>
                <c:pt idx="10">
                  <c:v>1496</c:v>
                </c:pt>
                <c:pt idx="11">
                  <c:v>1425</c:v>
                </c:pt>
                <c:pt idx="12">
                  <c:v>1521</c:v>
                </c:pt>
                <c:pt idx="13">
                  <c:v>1412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125038976"/>
        <c:axId val="125040512"/>
        <c:axId val="0"/>
      </c:bar3DChart>
      <c:catAx>
        <c:axId val="1250389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5040512"/>
        <c:crosses val="autoZero"/>
        <c:auto val="1"/>
        <c:lblAlgn val="ctr"/>
        <c:lblOffset val="100"/>
        <c:noMultiLvlLbl val="0"/>
      </c:catAx>
      <c:valAx>
        <c:axId val="125040512"/>
        <c:scaling>
          <c:orientation val="minMax"/>
          <c:max val="2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5038976"/>
        <c:crosses val="autoZero"/>
        <c:crossBetween val="between"/>
        <c:majorUnit val="200"/>
        <c:minorUnit val="2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Tabelle1!$A$2:$A$18</c:f>
              <c:strCache>
                <c:ptCount val="17"/>
                <c:pt idx="0">
                  <c:v>10-14</c:v>
                </c:pt>
                <c:pt idx="1">
                  <c:v>15-19</c:v>
                </c:pt>
                <c:pt idx="2">
                  <c:v>20-24</c:v>
                </c:pt>
                <c:pt idx="3">
                  <c:v>25-29</c:v>
                </c:pt>
                <c:pt idx="4">
                  <c:v>20-34</c:v>
                </c:pt>
                <c:pt idx="5">
                  <c:v>35-39</c:v>
                </c:pt>
                <c:pt idx="6">
                  <c:v>40-44</c:v>
                </c:pt>
                <c:pt idx="7">
                  <c:v>45-49</c:v>
                </c:pt>
                <c:pt idx="8">
                  <c:v>50-54</c:v>
                </c:pt>
                <c:pt idx="9">
                  <c:v>55-59</c:v>
                </c:pt>
                <c:pt idx="10">
                  <c:v>60-64</c:v>
                </c:pt>
                <c:pt idx="11">
                  <c:v>65-69</c:v>
                </c:pt>
                <c:pt idx="12">
                  <c:v>70-74</c:v>
                </c:pt>
                <c:pt idx="13">
                  <c:v>75-79</c:v>
                </c:pt>
                <c:pt idx="14">
                  <c:v>80-84</c:v>
                </c:pt>
                <c:pt idx="15">
                  <c:v>85-89</c:v>
                </c:pt>
                <c:pt idx="16">
                  <c:v>&gt;=90</c:v>
                </c:pt>
              </c:strCache>
            </c:strRef>
          </c:cat>
          <c:val>
            <c:numRef>
              <c:f>Tabelle1!$B$2:$B$18</c:f>
              <c:numCache>
                <c:formatCode>General</c:formatCode>
                <c:ptCount val="17"/>
                <c:pt idx="2">
                  <c:v>2</c:v>
                </c:pt>
                <c:pt idx="3">
                  <c:v>4</c:v>
                </c:pt>
                <c:pt idx="4">
                  <c:v>7</c:v>
                </c:pt>
                <c:pt idx="5">
                  <c:v>37</c:v>
                </c:pt>
                <c:pt idx="6">
                  <c:v>91</c:v>
                </c:pt>
                <c:pt idx="7">
                  <c:v>147</c:v>
                </c:pt>
                <c:pt idx="8">
                  <c:v>309</c:v>
                </c:pt>
                <c:pt idx="9">
                  <c:v>238</c:v>
                </c:pt>
                <c:pt idx="10">
                  <c:v>236</c:v>
                </c:pt>
                <c:pt idx="11">
                  <c:v>274</c:v>
                </c:pt>
                <c:pt idx="12">
                  <c:v>135</c:v>
                </c:pt>
                <c:pt idx="13">
                  <c:v>104</c:v>
                </c:pt>
                <c:pt idx="14">
                  <c:v>47</c:v>
                </c:pt>
                <c:pt idx="15">
                  <c:v>21</c:v>
                </c:pt>
                <c:pt idx="16">
                  <c:v>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Tabelle1!$A$2:$A$18</c:f>
              <c:strCache>
                <c:ptCount val="17"/>
                <c:pt idx="0">
                  <c:v>10-14</c:v>
                </c:pt>
                <c:pt idx="1">
                  <c:v>15-19</c:v>
                </c:pt>
                <c:pt idx="2">
                  <c:v>20-24</c:v>
                </c:pt>
                <c:pt idx="3">
                  <c:v>25-29</c:v>
                </c:pt>
                <c:pt idx="4">
                  <c:v>20-34</c:v>
                </c:pt>
                <c:pt idx="5">
                  <c:v>35-39</c:v>
                </c:pt>
                <c:pt idx="6">
                  <c:v>40-44</c:v>
                </c:pt>
                <c:pt idx="7">
                  <c:v>45-49</c:v>
                </c:pt>
                <c:pt idx="8">
                  <c:v>50-54</c:v>
                </c:pt>
                <c:pt idx="9">
                  <c:v>55-59</c:v>
                </c:pt>
                <c:pt idx="10">
                  <c:v>60-64</c:v>
                </c:pt>
                <c:pt idx="11">
                  <c:v>65-69</c:v>
                </c:pt>
                <c:pt idx="12">
                  <c:v>70-74</c:v>
                </c:pt>
                <c:pt idx="13">
                  <c:v>75-79</c:v>
                </c:pt>
                <c:pt idx="14">
                  <c:v>80-84</c:v>
                </c:pt>
                <c:pt idx="15">
                  <c:v>85-89</c:v>
                </c:pt>
                <c:pt idx="16">
                  <c:v>&gt;=90</c:v>
                </c:pt>
              </c:strCache>
            </c:strRef>
          </c:cat>
          <c:val>
            <c:numRef>
              <c:f>Tabelle1!$C$2:$C$18</c:f>
              <c:numCache>
                <c:formatCode>General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9</c:v>
                </c:pt>
                <c:pt idx="3">
                  <c:v>71</c:v>
                </c:pt>
                <c:pt idx="4">
                  <c:v>231</c:v>
                </c:pt>
                <c:pt idx="5">
                  <c:v>512</c:v>
                </c:pt>
                <c:pt idx="6">
                  <c:v>1142</c:v>
                </c:pt>
                <c:pt idx="7">
                  <c:v>1636</c:v>
                </c:pt>
                <c:pt idx="8">
                  <c:v>2000</c:v>
                </c:pt>
                <c:pt idx="9">
                  <c:v>1961</c:v>
                </c:pt>
                <c:pt idx="10">
                  <c:v>2271</c:v>
                </c:pt>
                <c:pt idx="11">
                  <c:v>2610</c:v>
                </c:pt>
                <c:pt idx="12">
                  <c:v>2047</c:v>
                </c:pt>
                <c:pt idx="13">
                  <c:v>1824</c:v>
                </c:pt>
                <c:pt idx="14">
                  <c:v>1354</c:v>
                </c:pt>
                <c:pt idx="15">
                  <c:v>693</c:v>
                </c:pt>
                <c:pt idx="16">
                  <c:v>236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Tabelle1!$A$2:$A$18</c:f>
              <c:strCache>
                <c:ptCount val="17"/>
                <c:pt idx="0">
                  <c:v>10-14</c:v>
                </c:pt>
                <c:pt idx="1">
                  <c:v>15-19</c:v>
                </c:pt>
                <c:pt idx="2">
                  <c:v>20-24</c:v>
                </c:pt>
                <c:pt idx="3">
                  <c:v>25-29</c:v>
                </c:pt>
                <c:pt idx="4">
                  <c:v>20-34</c:v>
                </c:pt>
                <c:pt idx="5">
                  <c:v>35-39</c:v>
                </c:pt>
                <c:pt idx="6">
                  <c:v>40-44</c:v>
                </c:pt>
                <c:pt idx="7">
                  <c:v>45-49</c:v>
                </c:pt>
                <c:pt idx="8">
                  <c:v>50-54</c:v>
                </c:pt>
                <c:pt idx="9">
                  <c:v>55-59</c:v>
                </c:pt>
                <c:pt idx="10">
                  <c:v>60-64</c:v>
                </c:pt>
                <c:pt idx="11">
                  <c:v>65-69</c:v>
                </c:pt>
                <c:pt idx="12">
                  <c:v>70-74</c:v>
                </c:pt>
                <c:pt idx="13">
                  <c:v>75-79</c:v>
                </c:pt>
                <c:pt idx="14">
                  <c:v>80-84</c:v>
                </c:pt>
                <c:pt idx="15">
                  <c:v>85-89</c:v>
                </c:pt>
                <c:pt idx="16">
                  <c:v>&gt;=90</c:v>
                </c:pt>
              </c:strCache>
            </c:strRef>
          </c:cat>
          <c:val>
            <c:numRef>
              <c:f>Tabelle1!$D$2:$D$18</c:f>
              <c:numCache>
                <c:formatCode>General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11</c:v>
                </c:pt>
                <c:pt idx="3">
                  <c:v>75</c:v>
                </c:pt>
                <c:pt idx="4">
                  <c:v>238</c:v>
                </c:pt>
                <c:pt idx="5">
                  <c:v>549</c:v>
                </c:pt>
                <c:pt idx="6">
                  <c:v>1233</c:v>
                </c:pt>
                <c:pt idx="7">
                  <c:v>1783</c:v>
                </c:pt>
                <c:pt idx="8">
                  <c:v>2309</c:v>
                </c:pt>
                <c:pt idx="9">
                  <c:v>2199</c:v>
                </c:pt>
                <c:pt idx="10">
                  <c:v>2507</c:v>
                </c:pt>
                <c:pt idx="11">
                  <c:v>2884</c:v>
                </c:pt>
                <c:pt idx="12">
                  <c:v>2182</c:v>
                </c:pt>
                <c:pt idx="13">
                  <c:v>1928</c:v>
                </c:pt>
                <c:pt idx="14">
                  <c:v>1401</c:v>
                </c:pt>
                <c:pt idx="15">
                  <c:v>714</c:v>
                </c:pt>
                <c:pt idx="16">
                  <c:v>239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125263872"/>
        <c:axId val="125265408"/>
        <c:axId val="0"/>
      </c:bar3DChart>
      <c:catAx>
        <c:axId val="1252638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5265408"/>
        <c:crosses val="autoZero"/>
        <c:auto val="1"/>
        <c:lblAlgn val="ctr"/>
        <c:lblOffset val="100"/>
        <c:noMultiLvlLbl val="0"/>
      </c:catAx>
      <c:valAx>
        <c:axId val="125265408"/>
        <c:scaling>
          <c:orientation val="minMax"/>
          <c:max val="3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5263872"/>
        <c:crosses val="autoZero"/>
        <c:crossBetween val="between"/>
        <c:majorUnit val="500"/>
        <c:minorUnit val="5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D05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Tabelle1!$A$2:$A$4</c:f>
              <c:strCache>
                <c:ptCount val="3"/>
                <c:pt idx="0">
                  <c:v>&lt;50 Jahre</c:v>
                </c:pt>
                <c:pt idx="1">
                  <c:v>50-69 Jahre</c:v>
                </c:pt>
                <c:pt idx="2">
                  <c:v>&gt;69 Jahre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288</c:v>
                </c:pt>
                <c:pt idx="1">
                  <c:v>1057</c:v>
                </c:pt>
                <c:pt idx="2">
                  <c:v>310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C50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Tabelle1!$A$2:$A$4</c:f>
              <c:strCache>
                <c:ptCount val="3"/>
                <c:pt idx="0">
                  <c:v>&lt;50 Jahre</c:v>
                </c:pt>
                <c:pt idx="1">
                  <c:v>50-69 Jahre</c:v>
                </c:pt>
                <c:pt idx="2">
                  <c:v>&gt;69 Jahre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3603</c:v>
                </c:pt>
                <c:pt idx="1">
                  <c:v>8842</c:v>
                </c:pt>
                <c:pt idx="2">
                  <c:v>6154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25332480"/>
        <c:axId val="125358848"/>
      </c:barChart>
      <c:catAx>
        <c:axId val="125332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5358848"/>
        <c:crosses val="autoZero"/>
        <c:auto val="1"/>
        <c:lblAlgn val="ctr"/>
        <c:lblOffset val="100"/>
        <c:noMultiLvlLbl val="0"/>
      </c:catAx>
      <c:valAx>
        <c:axId val="125358848"/>
        <c:scaling>
          <c:orientation val="minMax"/>
          <c:max val="10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5332480"/>
        <c:crosses val="autoZero"/>
        <c:crossBetween val="between"/>
        <c:majorUnit val="2000"/>
        <c:minorUnit val="2000"/>
      </c:valAx>
      <c:spPr>
        <a:ln>
          <a:solidFill>
            <a:schemeClr val="bg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530</c:v>
                </c:pt>
                <c:pt idx="1">
                  <c:v>557</c:v>
                </c:pt>
                <c:pt idx="2">
                  <c:v>506</c:v>
                </c:pt>
                <c:pt idx="3">
                  <c:v>514</c:v>
                </c:pt>
                <c:pt idx="4">
                  <c:v>484</c:v>
                </c:pt>
                <c:pt idx="5">
                  <c:v>472</c:v>
                </c:pt>
                <c:pt idx="6">
                  <c:v>383</c:v>
                </c:pt>
                <c:pt idx="7">
                  <c:v>379</c:v>
                </c:pt>
                <c:pt idx="8">
                  <c:v>330</c:v>
                </c:pt>
                <c:pt idx="9">
                  <c:v>276</c:v>
                </c:pt>
                <c:pt idx="10">
                  <c:v>203</c:v>
                </c:pt>
                <c:pt idx="11">
                  <c:v>164</c:v>
                </c:pt>
                <c:pt idx="12">
                  <c:v>82</c:v>
                </c:pt>
                <c:pt idx="13">
                  <c:v>30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151</c:v>
                </c:pt>
                <c:pt idx="1">
                  <c:v>197</c:v>
                </c:pt>
                <c:pt idx="2">
                  <c:v>205</c:v>
                </c:pt>
                <c:pt idx="3">
                  <c:v>235</c:v>
                </c:pt>
                <c:pt idx="4">
                  <c:v>286</c:v>
                </c:pt>
                <c:pt idx="5">
                  <c:v>347</c:v>
                </c:pt>
                <c:pt idx="6">
                  <c:v>445</c:v>
                </c:pt>
                <c:pt idx="7">
                  <c:v>448</c:v>
                </c:pt>
                <c:pt idx="8">
                  <c:v>476</c:v>
                </c:pt>
                <c:pt idx="9">
                  <c:v>534</c:v>
                </c:pt>
                <c:pt idx="10">
                  <c:v>657</c:v>
                </c:pt>
                <c:pt idx="11">
                  <c:v>631</c:v>
                </c:pt>
                <c:pt idx="12">
                  <c:v>849</c:v>
                </c:pt>
                <c:pt idx="13">
                  <c:v>1382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474</c:v>
                </c:pt>
                <c:pt idx="1">
                  <c:v>542</c:v>
                </c:pt>
                <c:pt idx="2">
                  <c:v>561</c:v>
                </c:pt>
                <c:pt idx="3">
                  <c:v>670</c:v>
                </c:pt>
                <c:pt idx="4">
                  <c:v>798</c:v>
                </c:pt>
                <c:pt idx="5">
                  <c:v>690</c:v>
                </c:pt>
                <c:pt idx="6">
                  <c:v>751</c:v>
                </c:pt>
                <c:pt idx="7">
                  <c:v>760</c:v>
                </c:pt>
                <c:pt idx="8">
                  <c:v>694</c:v>
                </c:pt>
                <c:pt idx="9">
                  <c:v>705</c:v>
                </c:pt>
                <c:pt idx="10">
                  <c:v>636</c:v>
                </c:pt>
                <c:pt idx="11">
                  <c:v>630</c:v>
                </c:pt>
                <c:pt idx="12">
                  <c:v>590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5874176"/>
        <c:axId val="125875712"/>
      </c:barChart>
      <c:catAx>
        <c:axId val="125874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5875712"/>
        <c:crosses val="autoZero"/>
        <c:auto val="1"/>
        <c:lblAlgn val="ctr"/>
        <c:lblOffset val="100"/>
        <c:noMultiLvlLbl val="0"/>
      </c:catAx>
      <c:valAx>
        <c:axId val="12587571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587417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530</c:v>
                </c:pt>
                <c:pt idx="1">
                  <c:v>557</c:v>
                </c:pt>
                <c:pt idx="2">
                  <c:v>506</c:v>
                </c:pt>
                <c:pt idx="3">
                  <c:v>514</c:v>
                </c:pt>
                <c:pt idx="4">
                  <c:v>484</c:v>
                </c:pt>
                <c:pt idx="5">
                  <c:v>472</c:v>
                </c:pt>
                <c:pt idx="6">
                  <c:v>383</c:v>
                </c:pt>
                <c:pt idx="7">
                  <c:v>379</c:v>
                </c:pt>
                <c:pt idx="8">
                  <c:v>330</c:v>
                </c:pt>
                <c:pt idx="9">
                  <c:v>276</c:v>
                </c:pt>
                <c:pt idx="10">
                  <c:v>203</c:v>
                </c:pt>
                <c:pt idx="11">
                  <c:v>164</c:v>
                </c:pt>
                <c:pt idx="12">
                  <c:v>82</c:v>
                </c:pt>
                <c:pt idx="13">
                  <c:v>30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46</c:v>
                </c:pt>
                <c:pt idx="1">
                  <c:v>66</c:v>
                </c:pt>
                <c:pt idx="2">
                  <c:v>105</c:v>
                </c:pt>
                <c:pt idx="3">
                  <c:v>145</c:v>
                </c:pt>
                <c:pt idx="4">
                  <c:v>188</c:v>
                </c:pt>
                <c:pt idx="5">
                  <c:v>238</c:v>
                </c:pt>
                <c:pt idx="6">
                  <c:v>309</c:v>
                </c:pt>
                <c:pt idx="7">
                  <c:v>319</c:v>
                </c:pt>
                <c:pt idx="8">
                  <c:v>342</c:v>
                </c:pt>
                <c:pt idx="9">
                  <c:v>377</c:v>
                </c:pt>
                <c:pt idx="10">
                  <c:v>476</c:v>
                </c:pt>
                <c:pt idx="11">
                  <c:v>465</c:v>
                </c:pt>
                <c:pt idx="12">
                  <c:v>749</c:v>
                </c:pt>
                <c:pt idx="13">
                  <c:v>1382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579</c:v>
                </c:pt>
                <c:pt idx="1">
                  <c:v>673</c:v>
                </c:pt>
                <c:pt idx="2">
                  <c:v>661</c:v>
                </c:pt>
                <c:pt idx="3">
                  <c:v>760</c:v>
                </c:pt>
                <c:pt idx="4">
                  <c:v>896</c:v>
                </c:pt>
                <c:pt idx="5">
                  <c:v>799</c:v>
                </c:pt>
                <c:pt idx="6">
                  <c:v>887</c:v>
                </c:pt>
                <c:pt idx="7">
                  <c:v>889</c:v>
                </c:pt>
                <c:pt idx="8">
                  <c:v>828</c:v>
                </c:pt>
                <c:pt idx="9">
                  <c:v>862</c:v>
                </c:pt>
                <c:pt idx="10">
                  <c:v>817</c:v>
                </c:pt>
                <c:pt idx="11">
                  <c:v>796</c:v>
                </c:pt>
                <c:pt idx="12">
                  <c:v>690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6542080"/>
        <c:axId val="144162816"/>
      </c:barChart>
      <c:catAx>
        <c:axId val="136542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44162816"/>
        <c:crosses val="autoZero"/>
        <c:auto val="1"/>
        <c:lblAlgn val="ctr"/>
        <c:lblOffset val="100"/>
        <c:noMultiLvlLbl val="0"/>
      </c:catAx>
      <c:valAx>
        <c:axId val="14416281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36542080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CDF98-948D-4412-BA5C-BB9FE5EC18CF}" type="datetime1">
              <a:rPr lang="de-DE" smtClean="0"/>
              <a:t>02.02.2017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7524A-3A6C-41BE-841D-E798BC4F7E41}" type="datetime1">
              <a:rPr lang="de-DE" smtClean="0"/>
              <a:t>02.02.2017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8FB43A4-9629-434E-98CD-7F81C3956CA1}" type="datetime1">
              <a:rPr lang="de-DE" smtClean="0"/>
              <a:t>02.02.2017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5F57789-E3C1-452F-A579-884595C95E80}" type="datetime1">
              <a:rPr lang="de-DE" smtClean="0"/>
              <a:t>02.02.2017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E956A2C-DAF2-496E-A051-5691F68A9EC3}" type="datetime1">
              <a:rPr lang="de-DE" smtClean="0"/>
              <a:t>02.02.2017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2722A5-0E90-4A97-AFD3-416D2360B1E7}" type="datetime1">
              <a:rPr lang="de-DE" smtClean="0"/>
              <a:t>02.02.2017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DBAF870-0417-4CA3-A21C-12E4EA54E519}" type="datetime1">
              <a:rPr lang="de-DE" smtClean="0"/>
              <a:t>02.02.2017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4494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66D05D3-6F32-4A2D-B9DF-EC66D54530EE}" type="datetime1">
              <a:rPr lang="de-DE" smtClean="0"/>
              <a:t>02.02.2017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A898784-CA78-420F-8761-44843D5B6221}" type="datetime1">
              <a:rPr lang="de-DE" smtClean="0"/>
              <a:t>02.02.2017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649D684-4977-444E-A6C8-EC7EC1C8D6EC}" type="datetime1">
              <a:rPr lang="de-DE" smtClean="0"/>
              <a:t>02.02.2017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352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02.02.2017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02.02.2017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1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2002-2015: Brustdrüse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3" name="Textfeld 12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Brustdrüse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C50, D05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2002-2015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5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546803729"/>
              </p:ext>
            </p:extLst>
          </p:nvPr>
        </p:nvGraphicFramePr>
        <p:xfrm>
          <a:off x="752048" y="170920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38230" y="377561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47368" y="630932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C50,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D05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Gesamt=20.254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4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0" name="Textfeld 29"/>
          <p:cNvSpPr txBox="1"/>
          <p:nvPr/>
        </p:nvSpPr>
        <p:spPr>
          <a:xfrm>
            <a:off x="1331640" y="160801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1155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1835696" y="160857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1296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267744" y="160914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2699792" y="160970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131840" y="161083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563888" y="161139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499992" y="16119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1587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004048" y="161251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1500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6372200" y="160576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804248" y="160576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236296" y="161251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1412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4067944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1579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5436096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5868144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1496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53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02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2002-2015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27.079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12.098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21.867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5.212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Brustdrüse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C50, D05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39.177 </a:t>
            </a:r>
            <a:r>
              <a:rPr lang="de-DE" altLang="de-DE" sz="1200" b="1" dirty="0" smtClean="0">
                <a:latin typeface="Arial" charset="0"/>
              </a:rPr>
              <a:t>(ED 1978 bis 2015)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50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Brustdrüse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20.254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1.613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2015: Brustdrüse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610310"/>
              </p:ext>
            </p:extLst>
          </p:nvPr>
        </p:nvGraphicFramePr>
        <p:xfrm>
          <a:off x="179388" y="1188464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1.302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D05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1.412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1.302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1.450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20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1.726.940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847.274,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879.666)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504" y="1188000"/>
            <a:ext cx="5112000" cy="532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94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337643121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C50, D05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Gesamt=20.254</a:t>
            </a:r>
            <a:endParaRPr lang="de-DE" altLang="de-DE" sz="2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417142" y="6320353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798711" y="1394192"/>
            <a:ext cx="27012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3352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1.655</a:t>
            </a:r>
          </a:p>
          <a:p>
            <a:pPr defTabSz="1203325">
              <a:tabLst>
                <a:tab pos="1341438" algn="l"/>
                <a:tab pos="1700213" algn="l"/>
                <a:tab pos="23352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	18.599</a:t>
            </a:r>
          </a:p>
          <a:p>
            <a:pPr>
              <a:tabLst>
                <a:tab pos="1341438" algn="l"/>
                <a:tab pos="1700213" algn="l"/>
                <a:tab pos="23352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Gesamt</a:t>
            </a:r>
            <a:r>
              <a:rPr lang="de-DE" altLang="de-DE" sz="1200" dirty="0">
                <a:latin typeface="Arial" charset="0"/>
              </a:rPr>
              <a:t>		</a:t>
            </a:r>
            <a:r>
              <a:rPr lang="de-DE" altLang="de-DE" sz="1200" dirty="0" smtClean="0">
                <a:latin typeface="Arial" charset="0"/>
              </a:rPr>
              <a:t>n=	20.254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547664" y="1340768"/>
            <a:ext cx="2808312" cy="69975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619672" y="1439777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619672" y="1655801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619672" y="1844824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1" name="Textfeld 10"/>
          <p:cNvSpPr txBox="1"/>
          <p:nvPr/>
        </p:nvSpPr>
        <p:spPr>
          <a:xfrm>
            <a:off x="6876256" y="6381328"/>
            <a:ext cx="24686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abgeschlossen.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331640" y="338341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1085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475656" y="316739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1155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331640" y="5615662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835696" y="306896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1213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979712" y="285293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1296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763688" y="5600273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267744" y="309538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1199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411760" y="292494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1272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267744" y="5615662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843808" y="287935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1297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2915816" y="259132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1419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699792" y="551723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275856" y="256490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1426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419872" y="223128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1568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148608" y="5456257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707904" y="2697887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1373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851920" y="234888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1509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687303" y="5471646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4644008" y="251931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1452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4860032" y="220486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1587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588768" y="5456257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148064" y="270892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1367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5796136" y="237530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1515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076056" y="5471646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580112" y="266333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1393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6300192" y="237530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1496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580112" y="551723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084168" y="266333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1371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7236296" y="234888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1521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6012160" y="551723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6588224" y="287935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1296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7740352" y="259132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1412*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965032" y="5543654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139952" y="5445224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4355976" y="223128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1579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4139952" y="256490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1422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516216" y="551723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524328" y="285293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1302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5292080" y="237530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1500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469088" y="551723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7020272" y="263691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1403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6660232" y="259132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1425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35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C50, D05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Gesamt=20.254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Diagramm 29"/>
          <p:cNvGraphicFramePr/>
          <p:nvPr>
            <p:extLst>
              <p:ext uri="{D42A27DB-BD31-4B8C-83A1-F6EECF244321}">
                <p14:modId xmlns:p14="http://schemas.microsoft.com/office/powerpoint/2010/main" val="2742320773"/>
              </p:ext>
            </p:extLst>
          </p:nvPr>
        </p:nvGraphicFramePr>
        <p:xfrm>
          <a:off x="832579" y="1412774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3203848" y="6392361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 rot="16200000">
            <a:off x="-514160" y="3682464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798711" y="1301859"/>
            <a:ext cx="58696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335213" algn="r"/>
                <a:tab pos="2514600" algn="l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1.655,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59 Jahre,	Mittelwert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59,6 </a:t>
            </a:r>
            <a:r>
              <a:rPr lang="de-DE" altLang="de-DE" sz="1200" dirty="0">
                <a:latin typeface="Arial" charset="0"/>
              </a:rPr>
              <a:t>Jahre</a:t>
            </a:r>
          </a:p>
          <a:p>
            <a:pPr>
              <a:tabLst>
                <a:tab pos="1341438" algn="l"/>
                <a:tab pos="1700213" algn="l"/>
                <a:tab pos="2335213" algn="r"/>
                <a:tab pos="2514600" algn="l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Invasive Tumoren </a:t>
            </a:r>
            <a:r>
              <a:rPr lang="de-DE" altLang="de-DE" sz="1200" dirty="0" smtClean="0">
                <a:latin typeface="Arial" charset="0"/>
              </a:rPr>
              <a:t>		n=18.599,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63 Jahre,	Mittelwert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62,7 </a:t>
            </a:r>
            <a:r>
              <a:rPr lang="de-DE" altLang="de-DE" sz="1200" dirty="0">
                <a:latin typeface="Arial" charset="0"/>
              </a:rPr>
              <a:t>Jahre</a:t>
            </a:r>
          </a:p>
          <a:p>
            <a:pPr>
              <a:tabLst>
                <a:tab pos="1341438" algn="l"/>
                <a:tab pos="1700213" algn="l"/>
                <a:tab pos="2335213" algn="r"/>
                <a:tab pos="2514600" algn="l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Gesamt		</a:t>
            </a:r>
            <a:r>
              <a:rPr lang="de-DE" altLang="de-DE" sz="1200" dirty="0" smtClean="0">
                <a:latin typeface="Arial" charset="0"/>
              </a:rPr>
              <a:t>n=20.254,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63 Jahre,	Mittelwert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62,4 </a:t>
            </a:r>
            <a:r>
              <a:rPr lang="de-DE" altLang="de-DE" sz="1200" dirty="0">
                <a:latin typeface="Arial" charset="0"/>
              </a:rPr>
              <a:t>Jahre</a:t>
            </a:r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1547664" y="1268760"/>
            <a:ext cx="6048672" cy="69975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1619672" y="1392451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1619672" y="1563468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619672" y="1752491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0816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269492280"/>
              </p:ext>
            </p:extLst>
          </p:nvPr>
        </p:nvGraphicFramePr>
        <p:xfrm>
          <a:off x="1381955" y="1742755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Altersgruppen &lt;50, 50-69, &gt;69 Jahre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C50, D05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Gesamt=20.254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612616" y="4797152"/>
            <a:ext cx="7352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93</a:t>
            </a:r>
            <a:r>
              <a:rPr lang="de-DE" altLang="de-DE" sz="1400" dirty="0" smtClean="0"/>
              <a:t>%</a:t>
            </a:r>
            <a:endParaRPr lang="de-DE" altLang="de-DE" sz="14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796136" y="3193231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6.464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6165304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854348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483768" y="4057327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3.891</a:t>
            </a:r>
            <a:endParaRPr lang="de-DE" altLang="de-DE" sz="1600" b="1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911751" y="4437112"/>
            <a:ext cx="82048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95%</a:t>
            </a:r>
            <a:endParaRPr lang="de-DE" altLang="de-DE" sz="14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699792" y="5384249"/>
            <a:ext cx="5760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7%</a:t>
            </a:r>
            <a:endParaRPr lang="de-DE" altLang="de-DE" sz="1600" dirty="0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868144" y="5384249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5%</a:t>
            </a:r>
            <a:endParaRPr lang="de-DE" altLang="de-DE" sz="1600" dirty="0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5362645" y="1466200"/>
            <a:ext cx="25572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3352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1.655</a:t>
            </a:r>
          </a:p>
          <a:p>
            <a:pPr defTabSz="1203325">
              <a:tabLst>
                <a:tab pos="1341438" algn="l"/>
                <a:tab pos="1700213" algn="l"/>
                <a:tab pos="23352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	18.599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148064" y="1412776"/>
            <a:ext cx="2808312" cy="51508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5220072" y="1511785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5220072" y="1727809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4139431" y="2060848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9.899</a:t>
            </a:r>
            <a:endParaRPr lang="de-DE" altLang="de-DE" sz="1600" b="1" dirty="0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4268800" y="3645024"/>
            <a:ext cx="7352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89</a:t>
            </a:r>
            <a:r>
              <a:rPr lang="de-DE" altLang="de-DE" sz="1400" dirty="0" smtClean="0"/>
              <a:t>%</a:t>
            </a:r>
            <a:endParaRPr lang="de-DE" altLang="de-DE" sz="1400" dirty="0"/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4268800" y="5301208"/>
            <a:ext cx="7352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de-DE" altLang="de-DE" sz="1400" dirty="0" smtClean="0"/>
              <a:t>%</a:t>
            </a:r>
            <a:endParaRPr lang="de-DE" altLang="de-DE" sz="1400" dirty="0"/>
          </a:p>
        </p:txBody>
      </p:sp>
      <p:sp>
        <p:nvSpPr>
          <p:cNvPr id="2" name="Textfeld 1"/>
          <p:cNvSpPr txBox="1"/>
          <p:nvPr/>
        </p:nvSpPr>
        <p:spPr>
          <a:xfrm>
            <a:off x="3131840" y="5888305"/>
            <a:ext cx="2902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Option: Mammographie-Screening</a:t>
            </a:r>
            <a:endParaRPr lang="de-DE" sz="12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06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das Frühjahr 2017 vorgesehen. </a:t>
            </a:r>
          </a:p>
        </p:txBody>
      </p:sp>
    </p:spTree>
    <p:extLst>
      <p:ext uri="{BB962C8B-B14F-4D97-AF65-F5344CB8AC3E}">
        <p14:creationId xmlns:p14="http://schemas.microsoft.com/office/powerpoint/2010/main" val="335074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9393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479308806"/>
              </p:ext>
            </p:extLst>
          </p:nvPr>
        </p:nvGraphicFramePr>
        <p:xfrm>
          <a:off x="724461" y="1707728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8021633" y="3499535"/>
            <a:ext cx="216699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7884368" y="3853477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7884368" y="4141509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7884368" y="3577620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4137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C50,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D05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331640" y="160801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1155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763688" y="160857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1296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267744" y="160914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99792" y="160970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131840" y="161083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563888" y="161139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499992" y="16119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1587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932040" y="161251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1500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300192" y="160576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804248" y="160576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61251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1412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067944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1579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436096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Gesamt=20.254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5868144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1496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07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519</Words>
  <Application>Microsoft Office PowerPoint</Application>
  <PresentationFormat>Bildschirmpräsentation (4:3)</PresentationFormat>
  <Paragraphs>216</Paragraphs>
  <Slides>11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322</cp:revision>
  <cp:lastPrinted>2016-10-27T07:27:02Z</cp:lastPrinted>
  <dcterms:created xsi:type="dcterms:W3CDTF">2014-04-28T10:09:44Z</dcterms:created>
  <dcterms:modified xsi:type="dcterms:W3CDTF">2017-02-02T09:15:05Z</dcterms:modified>
</cp:coreProperties>
</file>