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91" r:id="rId2"/>
    <p:sldId id="287" r:id="rId3"/>
    <p:sldId id="297" r:id="rId4"/>
    <p:sldId id="296" r:id="rId5"/>
    <p:sldId id="289" r:id="rId6"/>
    <p:sldId id="285" r:id="rId7"/>
    <p:sldId id="290" r:id="rId8"/>
    <p:sldId id="293" r:id="rId9"/>
    <p:sldId id="294" r:id="rId10"/>
    <p:sldId id="277" r:id="rId11"/>
    <p:sldId id="280" r:id="rId12"/>
    <p:sldId id="292" r:id="rId13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  <a:srgbClr val="339966"/>
    <a:srgbClr val="008378"/>
    <a:srgbClr val="0033CC"/>
    <a:srgbClr val="008380"/>
    <a:srgbClr val="00836C"/>
    <a:srgbClr val="00CC6E"/>
    <a:srgbClr val="00CC66"/>
    <a:srgbClr val="0083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präinvasiv</c:v>
                </c:pt>
              </c:strCache>
            </c:strRef>
          </c:tx>
          <c:spPr>
            <a:solidFill>
              <a:srgbClr val="CCECFF"/>
            </a:solidFill>
            <a:ln>
              <a:solidFill>
                <a:schemeClr val="tx2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33</c:v>
                </c:pt>
                <c:pt idx="1">
                  <c:v>43</c:v>
                </c:pt>
                <c:pt idx="2">
                  <c:v>60</c:v>
                </c:pt>
                <c:pt idx="3">
                  <c:v>89</c:v>
                </c:pt>
                <c:pt idx="4">
                  <c:v>105</c:v>
                </c:pt>
                <c:pt idx="5">
                  <c:v>100</c:v>
                </c:pt>
                <c:pt idx="6">
                  <c:v>109</c:v>
                </c:pt>
                <c:pt idx="7">
                  <c:v>134</c:v>
                </c:pt>
                <c:pt idx="8">
                  <c:v>142</c:v>
                </c:pt>
                <c:pt idx="9">
                  <c:v>140</c:v>
                </c:pt>
                <c:pt idx="10">
                  <c:v>166</c:v>
                </c:pt>
                <c:pt idx="11">
                  <c:v>168</c:v>
                </c:pt>
                <c:pt idx="12">
                  <c:v>151</c:v>
                </c:pt>
                <c:pt idx="13">
                  <c:v>113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invasiv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238</c:v>
                </c:pt>
                <c:pt idx="1">
                  <c:v>315</c:v>
                </c:pt>
                <c:pt idx="2">
                  <c:v>292</c:v>
                </c:pt>
                <c:pt idx="3">
                  <c:v>320</c:v>
                </c:pt>
                <c:pt idx="4">
                  <c:v>333</c:v>
                </c:pt>
                <c:pt idx="5">
                  <c:v>336</c:v>
                </c:pt>
                <c:pt idx="6">
                  <c:v>456</c:v>
                </c:pt>
                <c:pt idx="7">
                  <c:v>522</c:v>
                </c:pt>
                <c:pt idx="8">
                  <c:v>577</c:v>
                </c:pt>
                <c:pt idx="9">
                  <c:v>551</c:v>
                </c:pt>
                <c:pt idx="10">
                  <c:v>604</c:v>
                </c:pt>
                <c:pt idx="11">
                  <c:v>539</c:v>
                </c:pt>
                <c:pt idx="12">
                  <c:v>574</c:v>
                </c:pt>
                <c:pt idx="13">
                  <c:v>530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869312"/>
        <c:axId val="43871232"/>
      </c:barChart>
      <c:catAx>
        <c:axId val="4386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3871232"/>
        <c:crosses val="autoZero"/>
        <c:auto val="1"/>
        <c:lblAlgn val="ctr"/>
        <c:lblOffset val="100"/>
        <c:noMultiLvlLbl val="0"/>
      </c:catAx>
      <c:valAx>
        <c:axId val="43871232"/>
        <c:scaling>
          <c:orientation val="minMax"/>
          <c:max val="8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3869312"/>
        <c:crosses val="autoZero"/>
        <c:crossBetween val="between"/>
        <c:majorUnit val="100"/>
        <c:minorUnit val="10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2">
                  <c:v>4</c:v>
                </c:pt>
                <c:pt idx="3">
                  <c:v>10</c:v>
                </c:pt>
                <c:pt idx="4">
                  <c:v>24</c:v>
                </c:pt>
                <c:pt idx="5">
                  <c:v>50</c:v>
                </c:pt>
                <c:pt idx="6">
                  <c:v>63</c:v>
                </c:pt>
                <c:pt idx="7">
                  <c:v>125</c:v>
                </c:pt>
                <c:pt idx="8">
                  <c:v>199</c:v>
                </c:pt>
                <c:pt idx="9">
                  <c:v>278</c:v>
                </c:pt>
                <c:pt idx="10">
                  <c:v>278</c:v>
                </c:pt>
                <c:pt idx="11">
                  <c:v>308</c:v>
                </c:pt>
                <c:pt idx="12">
                  <c:v>444</c:v>
                </c:pt>
                <c:pt idx="13">
                  <c:v>627</c:v>
                </c:pt>
                <c:pt idx="14">
                  <c:v>662</c:v>
                </c:pt>
                <c:pt idx="15">
                  <c:v>500</c:v>
                </c:pt>
                <c:pt idx="16">
                  <c:v>274</c:v>
                </c:pt>
                <c:pt idx="17">
                  <c:v>121</c:v>
                </c:pt>
                <c:pt idx="18">
                  <c:v>33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2">
                  <c:v>6</c:v>
                </c:pt>
                <c:pt idx="3">
                  <c:v>14</c:v>
                </c:pt>
                <c:pt idx="4">
                  <c:v>50</c:v>
                </c:pt>
                <c:pt idx="5">
                  <c:v>112</c:v>
                </c:pt>
                <c:pt idx="6">
                  <c:v>105</c:v>
                </c:pt>
                <c:pt idx="7">
                  <c:v>186</c:v>
                </c:pt>
                <c:pt idx="8">
                  <c:v>317</c:v>
                </c:pt>
                <c:pt idx="9">
                  <c:v>335</c:v>
                </c:pt>
                <c:pt idx="10">
                  <c:v>327</c:v>
                </c:pt>
                <c:pt idx="11">
                  <c:v>328</c:v>
                </c:pt>
                <c:pt idx="12">
                  <c:v>335</c:v>
                </c:pt>
                <c:pt idx="13">
                  <c:v>402</c:v>
                </c:pt>
                <c:pt idx="14">
                  <c:v>430</c:v>
                </c:pt>
                <c:pt idx="15">
                  <c:v>336</c:v>
                </c:pt>
                <c:pt idx="16">
                  <c:v>243</c:v>
                </c:pt>
                <c:pt idx="17">
                  <c:v>143</c:v>
                </c:pt>
                <c:pt idx="18">
                  <c:v>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8956928"/>
        <c:axId val="48963584"/>
        <c:axId val="0"/>
      </c:bar3DChart>
      <c:catAx>
        <c:axId val="489569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8963584"/>
        <c:crosses val="autoZero"/>
        <c:auto val="1"/>
        <c:lblAlgn val="ctr"/>
        <c:lblOffset val="100"/>
        <c:noMultiLvlLbl val="0"/>
      </c:catAx>
      <c:valAx>
        <c:axId val="48963584"/>
        <c:scaling>
          <c:orientation val="minMax"/>
          <c:max val="8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8956928"/>
        <c:crosses val="autoZero"/>
        <c:crossBetween val="between"/>
        <c:majorUnit val="100"/>
        <c:minorUnit val="1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4107</c:v>
                </c:pt>
                <c:pt idx="1">
                  <c:v>3633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67468288"/>
        <c:axId val="67487232"/>
      </c:barChart>
      <c:catAx>
        <c:axId val="67468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67487232"/>
        <c:crosses val="autoZero"/>
        <c:auto val="1"/>
        <c:lblAlgn val="ctr"/>
        <c:lblOffset val="100"/>
        <c:noMultiLvlLbl val="0"/>
      </c:catAx>
      <c:valAx>
        <c:axId val="67487232"/>
        <c:scaling>
          <c:orientation val="minMax"/>
          <c:max val="6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67468288"/>
        <c:crosses val="autoZero"/>
        <c:crossBetween val="between"/>
        <c:majorUnit val="1000"/>
        <c:minorUnit val="10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8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cat>
            <c:strRef>
              <c:f>Tabelle1!$A$2:$A$7</c:f>
              <c:strCache>
                <c:ptCount val="6"/>
                <c:pt idx="0">
                  <c:v>SSM</c:v>
                </c:pt>
                <c:pt idx="1">
                  <c:v>LMM</c:v>
                </c:pt>
                <c:pt idx="2">
                  <c:v>NM</c:v>
                </c:pt>
                <c:pt idx="3">
                  <c:v>ALM</c:v>
                </c:pt>
                <c:pt idx="4">
                  <c:v>Sonstiges MM</c:v>
                </c:pt>
                <c:pt idx="5">
                  <c:v>MM k.A.</c:v>
                </c:pt>
              </c:strCache>
            </c:str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3565</c:v>
                </c:pt>
                <c:pt idx="1">
                  <c:v>1346</c:v>
                </c:pt>
                <c:pt idx="2">
                  <c:v>598</c:v>
                </c:pt>
                <c:pt idx="3">
                  <c:v>149</c:v>
                </c:pt>
                <c:pt idx="4">
                  <c:v>138</c:v>
                </c:pt>
                <c:pt idx="5">
                  <c:v>1944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87</c:v>
                </c:pt>
                <c:pt idx="1">
                  <c:v>126</c:v>
                </c:pt>
                <c:pt idx="2">
                  <c:v>110</c:v>
                </c:pt>
                <c:pt idx="3">
                  <c:v>115</c:v>
                </c:pt>
                <c:pt idx="4">
                  <c:v>116</c:v>
                </c:pt>
                <c:pt idx="5">
                  <c:v>98</c:v>
                </c:pt>
                <c:pt idx="6">
                  <c:v>123</c:v>
                </c:pt>
                <c:pt idx="7">
                  <c:v>140</c:v>
                </c:pt>
                <c:pt idx="8">
                  <c:v>107</c:v>
                </c:pt>
                <c:pt idx="9">
                  <c:v>74</c:v>
                </c:pt>
                <c:pt idx="10">
                  <c:v>86</c:v>
                </c:pt>
                <c:pt idx="11">
                  <c:v>50</c:v>
                </c:pt>
                <c:pt idx="12">
                  <c:v>32</c:v>
                </c:pt>
                <c:pt idx="13">
                  <c:v>11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68</c:v>
                </c:pt>
                <c:pt idx="1">
                  <c:v>79</c:v>
                </c:pt>
                <c:pt idx="2">
                  <c:v>78</c:v>
                </c:pt>
                <c:pt idx="3">
                  <c:v>101</c:v>
                </c:pt>
                <c:pt idx="4">
                  <c:v>92</c:v>
                </c:pt>
                <c:pt idx="5">
                  <c:v>109</c:v>
                </c:pt>
                <c:pt idx="6">
                  <c:v>140</c:v>
                </c:pt>
                <c:pt idx="7">
                  <c:v>173</c:v>
                </c:pt>
                <c:pt idx="8">
                  <c:v>212</c:v>
                </c:pt>
                <c:pt idx="9">
                  <c:v>184</c:v>
                </c:pt>
                <c:pt idx="10">
                  <c:v>258</c:v>
                </c:pt>
                <c:pt idx="11">
                  <c:v>247</c:v>
                </c:pt>
                <c:pt idx="12">
                  <c:v>316</c:v>
                </c:pt>
                <c:pt idx="13">
                  <c:v>632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116</c:v>
                </c:pt>
                <c:pt idx="1">
                  <c:v>153</c:v>
                </c:pt>
                <c:pt idx="2">
                  <c:v>164</c:v>
                </c:pt>
                <c:pt idx="3">
                  <c:v>193</c:v>
                </c:pt>
                <c:pt idx="4">
                  <c:v>230</c:v>
                </c:pt>
                <c:pt idx="5">
                  <c:v>229</c:v>
                </c:pt>
                <c:pt idx="6">
                  <c:v>302</c:v>
                </c:pt>
                <c:pt idx="7">
                  <c:v>343</c:v>
                </c:pt>
                <c:pt idx="8">
                  <c:v>400</c:v>
                </c:pt>
                <c:pt idx="9">
                  <c:v>433</c:v>
                </c:pt>
                <c:pt idx="10">
                  <c:v>426</c:v>
                </c:pt>
                <c:pt idx="11">
                  <c:v>410</c:v>
                </c:pt>
                <c:pt idx="12">
                  <c:v>377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044544"/>
        <c:axId val="98642176"/>
      </c:barChart>
      <c:catAx>
        <c:axId val="96044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98642176"/>
        <c:crosses val="autoZero"/>
        <c:auto val="1"/>
        <c:lblAlgn val="ctr"/>
        <c:lblOffset val="100"/>
        <c:noMultiLvlLbl val="0"/>
      </c:catAx>
      <c:valAx>
        <c:axId val="9864217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96044544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87</c:v>
                </c:pt>
                <c:pt idx="1">
                  <c:v>126</c:v>
                </c:pt>
                <c:pt idx="2">
                  <c:v>110</c:v>
                </c:pt>
                <c:pt idx="3">
                  <c:v>115</c:v>
                </c:pt>
                <c:pt idx="4">
                  <c:v>116</c:v>
                </c:pt>
                <c:pt idx="5">
                  <c:v>98</c:v>
                </c:pt>
                <c:pt idx="6">
                  <c:v>123</c:v>
                </c:pt>
                <c:pt idx="7">
                  <c:v>140</c:v>
                </c:pt>
                <c:pt idx="8">
                  <c:v>107</c:v>
                </c:pt>
                <c:pt idx="9">
                  <c:v>74</c:v>
                </c:pt>
                <c:pt idx="10">
                  <c:v>86</c:v>
                </c:pt>
                <c:pt idx="11">
                  <c:v>50</c:v>
                </c:pt>
                <c:pt idx="12">
                  <c:v>32</c:v>
                </c:pt>
                <c:pt idx="13">
                  <c:v>11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23</c:v>
                </c:pt>
                <c:pt idx="1">
                  <c:v>13</c:v>
                </c:pt>
                <c:pt idx="2">
                  <c:v>25</c:v>
                </c:pt>
                <c:pt idx="3">
                  <c:v>41</c:v>
                </c:pt>
                <c:pt idx="4">
                  <c:v>30</c:v>
                </c:pt>
                <c:pt idx="5">
                  <c:v>35</c:v>
                </c:pt>
                <c:pt idx="6">
                  <c:v>45</c:v>
                </c:pt>
                <c:pt idx="7">
                  <c:v>65</c:v>
                </c:pt>
                <c:pt idx="8">
                  <c:v>78</c:v>
                </c:pt>
                <c:pt idx="9">
                  <c:v>77</c:v>
                </c:pt>
                <c:pt idx="10">
                  <c:v>124</c:v>
                </c:pt>
                <c:pt idx="11">
                  <c:v>137</c:v>
                </c:pt>
                <c:pt idx="12">
                  <c:v>204</c:v>
                </c:pt>
                <c:pt idx="13">
                  <c:v>632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161</c:v>
                </c:pt>
                <c:pt idx="1">
                  <c:v>219</c:v>
                </c:pt>
                <c:pt idx="2">
                  <c:v>217</c:v>
                </c:pt>
                <c:pt idx="3">
                  <c:v>253</c:v>
                </c:pt>
                <c:pt idx="4">
                  <c:v>292</c:v>
                </c:pt>
                <c:pt idx="5">
                  <c:v>303</c:v>
                </c:pt>
                <c:pt idx="6">
                  <c:v>397</c:v>
                </c:pt>
                <c:pt idx="7">
                  <c:v>451</c:v>
                </c:pt>
                <c:pt idx="8">
                  <c:v>534</c:v>
                </c:pt>
                <c:pt idx="9">
                  <c:v>540</c:v>
                </c:pt>
                <c:pt idx="10">
                  <c:v>560</c:v>
                </c:pt>
                <c:pt idx="11">
                  <c:v>520</c:v>
                </c:pt>
                <c:pt idx="12">
                  <c:v>489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392960"/>
        <c:axId val="106402944"/>
      </c:barChart>
      <c:catAx>
        <c:axId val="106392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06402944"/>
        <c:crosses val="autoZero"/>
        <c:auto val="1"/>
        <c:lblAlgn val="ctr"/>
        <c:lblOffset val="100"/>
        <c:noMultiLvlLbl val="0"/>
      </c:catAx>
      <c:valAx>
        <c:axId val="10640294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06392960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B376E-3E2E-45F8-AEC9-BB4524B5771D}" type="datetime1">
              <a:rPr lang="de-DE" smtClean="0"/>
              <a:t>09.02.2017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24050-05F4-44AF-8339-B294C0012D5A}" type="datetime1">
              <a:rPr lang="de-DE" smtClean="0"/>
              <a:t>09.02.2017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6BF89A-32C5-43FA-9091-825667DAE675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1541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E528875-F9AD-43DE-8A83-CE960402C003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844722F-BB22-46DD-ABD0-11ECAE6948F2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48EB25A-7CA3-4F61-B3ED-D6E8D4AE6A8C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7B5D4C4-0FAE-4EBD-A008-4D701E185DF6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4D1EE9B-36B0-4C25-A0D5-195CFDFBC670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6D1203D-429F-47EE-B1F4-2806C1CC7950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77C364C-E64E-4AB2-BFFB-DF7B0CD1D98F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BBE9E32-9ABB-4026-9016-1E701C892643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47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09.02.2017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09.02.2017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1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2002-2015: Malignes Melanom der Haut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3" name="Textfeld 12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Malignes Melanom der Haut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C43, D03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2002-2015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1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4047030619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271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763688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267744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699792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409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131840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438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635896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436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499992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656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00404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719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43609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691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586814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770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637220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707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067944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565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643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7884368" y="3858890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7884368" y="414692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C43, D03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Gesamt=7.740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680424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725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4043264748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C43, D03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Gesamt=7.740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55" name="Rectangle 7"/>
          <p:cNvSpPr>
            <a:spLocks noChangeArrowheads="1"/>
          </p:cNvSpPr>
          <p:nvPr/>
        </p:nvSpPr>
        <p:spPr bwMode="auto">
          <a:xfrm>
            <a:off x="7884368" y="3864988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auto">
          <a:xfrm>
            <a:off x="7884368" y="4153020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7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6" name="Textfeld 45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271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feld 57"/>
          <p:cNvSpPr txBox="1"/>
          <p:nvPr/>
        </p:nvSpPr>
        <p:spPr>
          <a:xfrm>
            <a:off x="1763688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feld 58"/>
          <p:cNvSpPr txBox="1"/>
          <p:nvPr/>
        </p:nvSpPr>
        <p:spPr>
          <a:xfrm>
            <a:off x="2267744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352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2699792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409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feld 60"/>
          <p:cNvSpPr txBox="1"/>
          <p:nvPr/>
        </p:nvSpPr>
        <p:spPr>
          <a:xfrm>
            <a:off x="3131840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438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feld 61"/>
          <p:cNvSpPr txBox="1"/>
          <p:nvPr/>
        </p:nvSpPr>
        <p:spPr>
          <a:xfrm>
            <a:off x="3635896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436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feld 62"/>
          <p:cNvSpPr txBox="1"/>
          <p:nvPr/>
        </p:nvSpPr>
        <p:spPr>
          <a:xfrm>
            <a:off x="4499992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656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feld 63"/>
          <p:cNvSpPr txBox="1"/>
          <p:nvPr/>
        </p:nvSpPr>
        <p:spPr>
          <a:xfrm>
            <a:off x="500404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719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feld 64"/>
          <p:cNvSpPr txBox="1"/>
          <p:nvPr/>
        </p:nvSpPr>
        <p:spPr>
          <a:xfrm>
            <a:off x="543609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691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feld 65"/>
          <p:cNvSpPr txBox="1"/>
          <p:nvPr/>
        </p:nvSpPr>
        <p:spPr>
          <a:xfrm>
            <a:off x="586814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770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feld 66"/>
          <p:cNvSpPr txBox="1"/>
          <p:nvPr/>
        </p:nvSpPr>
        <p:spPr>
          <a:xfrm>
            <a:off x="637220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707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feld 67"/>
          <p:cNvSpPr txBox="1"/>
          <p:nvPr/>
        </p:nvSpPr>
        <p:spPr>
          <a:xfrm>
            <a:off x="4067944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565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643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680424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725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2016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2002-2015,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Februar 2017.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5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2002-2015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11.209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4.991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7.837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3.372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Malignes Melanom der Haut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C43, D03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16.200 </a:t>
            </a:r>
            <a:r>
              <a:rPr lang="de-DE" altLang="de-DE" sz="1200" b="1" dirty="0" smtClean="0">
                <a:latin typeface="Arial" charset="0"/>
              </a:rPr>
              <a:t>(ED 1978 bis 2015)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7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  Datenbestand Klinisches Krebsregister: Malignes Melanom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7.740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97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2015: Malignes Melanom der Haut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4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89244"/>
              </p:ext>
            </p:extLst>
          </p:nvPr>
        </p:nvGraphicFramePr>
        <p:xfrm>
          <a:off x="179388" y="1247457"/>
          <a:ext cx="3773487" cy="2168528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C43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D03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Gesamt</a:t>
                      </a: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643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C43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489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feld 1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1.726.940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847.274,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879.666)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832" y="1188000"/>
            <a:ext cx="5096672" cy="53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83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895321470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C43, D03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Gesamt=7.740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889212" y="1661899"/>
            <a:ext cx="24132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609725" algn="l"/>
                <a:tab pos="2335213" algn="r"/>
                <a:tab pos="2514600" algn="l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		n=6.187	</a:t>
            </a:r>
            <a:endParaRPr lang="de-DE" altLang="de-DE" sz="1200" dirty="0">
              <a:latin typeface="Arial" charset="0"/>
            </a:endParaRPr>
          </a:p>
          <a:p>
            <a:pPr>
              <a:tabLst>
                <a:tab pos="1341438" algn="l"/>
                <a:tab pos="1609725" algn="l"/>
                <a:tab pos="2335213" algn="r"/>
                <a:tab pos="2514600" algn="l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Präinvasive Tumoren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n=1.553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638165" y="1628800"/>
            <a:ext cx="2664296" cy="52438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737174" y="1727809"/>
            <a:ext cx="117015" cy="11701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1737174" y="1916832"/>
            <a:ext cx="117015" cy="117015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" name="Textfeld 1"/>
          <p:cNvSpPr txBox="1"/>
          <p:nvPr/>
        </p:nvSpPr>
        <p:spPr>
          <a:xfrm>
            <a:off x="1475656" y="414908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271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547664" y="5013176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238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547664" y="566124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907704" y="3656057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358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016697" y="4694947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315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016697" y="566124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411760" y="3728065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352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2483768" y="4694947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292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483768" y="5589240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2843808" y="342900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409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2952801" y="4478923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320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2952801" y="5517232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89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275856" y="328498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438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384849" y="4293096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333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384849" y="5517232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105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779912" y="328498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436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851920" y="4293096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336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3851920" y="5517232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4211960" y="2575937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565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4320953" y="3974867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456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320953" y="5517232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109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644008" y="2071881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656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4753001" y="3717032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522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4753001" y="5445224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134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5148064" y="177281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719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5220072" y="3356992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577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5220072" y="5445224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142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5580112" y="19168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691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5689105" y="3645024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551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5689105" y="5415027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140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6516216" y="184482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707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6156176" y="3212976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604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6156176" y="5373216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166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7452320" y="2143889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643*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6625209" y="350100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539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7524328" y="5445224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113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6804248" y="6237312"/>
            <a:ext cx="2267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6588224" y="5373216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168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7524328" y="3758843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530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6084168" y="148478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770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7057257" y="5373216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151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feld 55"/>
          <p:cNvSpPr txBox="1"/>
          <p:nvPr/>
        </p:nvSpPr>
        <p:spPr>
          <a:xfrm>
            <a:off x="7092280" y="3356992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574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6983287" y="1700808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725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987485950"/>
              </p:ext>
            </p:extLst>
          </p:nvPr>
        </p:nvGraphicFramePr>
        <p:xfrm>
          <a:off x="832579" y="1340766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C43, D03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Gesamt=7.740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10471" y="1484784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609725" algn="l"/>
                <a:tab pos="3319463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n=4.000,	Median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66 Jahre,	Mittelwert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63,5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609725" algn="l"/>
                <a:tab pos="3319463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n=3.740,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61 Jahre,	Mittelwert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59,6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81328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475656" y="1554634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475656" y="1795934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610456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379430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2318857422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65-jährigen Patienten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C43, D03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Gesamt=7.740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886492" y="3841303"/>
            <a:ext cx="89394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53%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36096" y="4057327"/>
            <a:ext cx="8646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86492" y="2564904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4.107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2833191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3.633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Tumortypen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C43, D03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Gesamt=7.740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Diagramm 12"/>
          <p:cNvGraphicFramePr/>
          <p:nvPr>
            <p:extLst>
              <p:ext uri="{D42A27DB-BD31-4B8C-83A1-F6EECF244321}">
                <p14:modId xmlns:p14="http://schemas.microsoft.com/office/powerpoint/2010/main" val="179704634"/>
              </p:ext>
            </p:extLst>
          </p:nvPr>
        </p:nvGraphicFramePr>
        <p:xfrm>
          <a:off x="2196268" y="2429558"/>
          <a:ext cx="4788000" cy="35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51520" y="2636912"/>
            <a:ext cx="1924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Sonstiges 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Melanom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80339" y="4849996"/>
            <a:ext cx="20637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Noduläres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Melanom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117477" y="1628800"/>
            <a:ext cx="2022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Melanom </a:t>
            </a:r>
            <a:r>
              <a:rPr lang="de-DE" alt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o.n.A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25%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267744" y="5877272"/>
            <a:ext cx="24482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Lentigo-</a:t>
            </a:r>
            <a:r>
              <a:rPr lang="de-DE" alt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maligna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Melanom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17%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622032" y="2204864"/>
            <a:ext cx="33424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Superfiziell spreitendes Melanom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46%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179512" y="3573596"/>
            <a:ext cx="163601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Akral-lentiginöses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Melanom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2555776" y="4005064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598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3779912" y="4365104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1.346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5436096" y="3649365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3.565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2411760" y="3788459"/>
            <a:ext cx="478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149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3275856" y="3193231"/>
            <a:ext cx="91442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1.944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Gerade Verbindung 28"/>
          <p:cNvCxnSpPr/>
          <p:nvPr/>
        </p:nvCxnSpPr>
        <p:spPr>
          <a:xfrm flipH="1">
            <a:off x="3707904" y="5440251"/>
            <a:ext cx="191648" cy="3841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H="1">
            <a:off x="1691680" y="4572085"/>
            <a:ext cx="792088" cy="2779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flipH="1">
            <a:off x="1763688" y="3923046"/>
            <a:ext cx="623214" cy="109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V="1">
            <a:off x="6444208" y="2800092"/>
            <a:ext cx="936104" cy="5354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 flipH="1" flipV="1">
            <a:off x="3211386" y="2204864"/>
            <a:ext cx="298611" cy="7883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2411760" y="3592180"/>
            <a:ext cx="478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138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Gerade Verbindung 40"/>
          <p:cNvCxnSpPr/>
          <p:nvPr/>
        </p:nvCxnSpPr>
        <p:spPr>
          <a:xfrm flipH="1" flipV="1">
            <a:off x="1547664" y="3027718"/>
            <a:ext cx="826242" cy="7211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536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2068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das Frühjahr 2017 vorgesehen. </a:t>
            </a:r>
          </a:p>
        </p:txBody>
      </p:sp>
    </p:spTree>
    <p:extLst>
      <p:ext uri="{BB962C8B-B14F-4D97-AF65-F5344CB8AC3E}">
        <p14:creationId xmlns:p14="http://schemas.microsoft.com/office/powerpoint/2010/main" val="1787081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3753514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554</Words>
  <Application>Microsoft Office PowerPoint</Application>
  <PresentationFormat>Bildschirmpräsentation (4:3)</PresentationFormat>
  <Paragraphs>228</Paragraphs>
  <Slides>12</Slides>
  <Notes>9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216</cp:revision>
  <cp:lastPrinted>2017-02-09T10:11:49Z</cp:lastPrinted>
  <dcterms:created xsi:type="dcterms:W3CDTF">2014-04-28T10:09:44Z</dcterms:created>
  <dcterms:modified xsi:type="dcterms:W3CDTF">2017-02-09T10:50:06Z</dcterms:modified>
</cp:coreProperties>
</file>