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89" r:id="rId2"/>
    <p:sldId id="287" r:id="rId3"/>
    <p:sldId id="296" r:id="rId4"/>
    <p:sldId id="284" r:id="rId5"/>
    <p:sldId id="294" r:id="rId6"/>
    <p:sldId id="295" r:id="rId7"/>
    <p:sldId id="291" r:id="rId8"/>
    <p:sldId id="292" r:id="rId9"/>
    <p:sldId id="277" r:id="rId10"/>
    <p:sldId id="280" r:id="rId11"/>
    <p:sldId id="290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9966"/>
    <a:srgbClr val="008378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38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9732586060218806E-3"/>
                  <c:y val="-0.344143501893158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650483287267448E-5"/>
                  <c:y val="-0.326295090251218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0810615714025E-3"/>
                  <c:y val="-0.342989720606278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376835176866695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382643854195223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4023559881720868E-3"/>
                  <c:y val="-0.387326398452040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6638502940656337E-3"/>
                  <c:y val="-0.435376869630796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1890345694242706E-3"/>
                  <c:y val="-0.426177245051022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425854611647852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9731166756035519E-3"/>
                  <c:y val="-0.394832676191973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3.3702797136298335E-3"/>
                  <c:y val="-0.389951702821670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5.2688829196108952E-3"/>
                  <c:y val="-0.43366927332621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5.3008172637348198E-3"/>
                  <c:y val="-0.433716062613424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8665269314386761E-3"/>
                  <c:y val="-0.4250470710863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622</c:v>
                </c:pt>
                <c:pt idx="1">
                  <c:v>598</c:v>
                </c:pt>
                <c:pt idx="2">
                  <c:v>629</c:v>
                </c:pt>
                <c:pt idx="3">
                  <c:v>701</c:v>
                </c:pt>
                <c:pt idx="4">
                  <c:v>709</c:v>
                </c:pt>
                <c:pt idx="5">
                  <c:v>711</c:v>
                </c:pt>
                <c:pt idx="6">
                  <c:v>807</c:v>
                </c:pt>
                <c:pt idx="7">
                  <c:v>791</c:v>
                </c:pt>
                <c:pt idx="8">
                  <c:v>780</c:v>
                </c:pt>
                <c:pt idx="9">
                  <c:v>730</c:v>
                </c:pt>
                <c:pt idx="10">
                  <c:v>731</c:v>
                </c:pt>
                <c:pt idx="11">
                  <c:v>802</c:v>
                </c:pt>
                <c:pt idx="12">
                  <c:v>809</c:v>
                </c:pt>
                <c:pt idx="13">
                  <c:v>794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263040"/>
        <c:axId val="34265728"/>
      </c:barChart>
      <c:catAx>
        <c:axId val="3426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265728"/>
        <c:crosses val="autoZero"/>
        <c:auto val="1"/>
        <c:lblAlgn val="ctr"/>
        <c:lblOffset val="100"/>
        <c:noMultiLvlLbl val="0"/>
      </c:catAx>
      <c:valAx>
        <c:axId val="34265728"/>
        <c:scaling>
          <c:orientation val="minMax"/>
          <c:max val="9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4263040"/>
        <c:crosses val="autoZero"/>
        <c:crossBetween val="between"/>
        <c:majorUnit val="100"/>
        <c:minorUnit val="10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8</c:v>
                </c:pt>
                <c:pt idx="7">
                  <c:v>22</c:v>
                </c:pt>
                <c:pt idx="8">
                  <c:v>82</c:v>
                </c:pt>
                <c:pt idx="9">
                  <c:v>227</c:v>
                </c:pt>
                <c:pt idx="10">
                  <c:v>415</c:v>
                </c:pt>
                <c:pt idx="11">
                  <c:v>761</c:v>
                </c:pt>
                <c:pt idx="12">
                  <c:v>1127</c:v>
                </c:pt>
                <c:pt idx="13">
                  <c:v>1344</c:v>
                </c:pt>
                <c:pt idx="14">
                  <c:v>1287</c:v>
                </c:pt>
                <c:pt idx="15">
                  <c:v>958</c:v>
                </c:pt>
                <c:pt idx="16">
                  <c:v>495</c:v>
                </c:pt>
                <c:pt idx="17">
                  <c:v>139</c:v>
                </c:pt>
                <c:pt idx="18">
                  <c:v>20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3">
                  <c:v>1</c:v>
                </c:pt>
                <c:pt idx="4">
                  <c:v>1</c:v>
                </c:pt>
                <c:pt idx="5">
                  <c:v>4</c:v>
                </c:pt>
                <c:pt idx="6">
                  <c:v>6</c:v>
                </c:pt>
                <c:pt idx="7">
                  <c:v>26</c:v>
                </c:pt>
                <c:pt idx="8">
                  <c:v>71</c:v>
                </c:pt>
                <c:pt idx="9">
                  <c:v>175</c:v>
                </c:pt>
                <c:pt idx="10">
                  <c:v>286</c:v>
                </c:pt>
                <c:pt idx="11">
                  <c:v>392</c:v>
                </c:pt>
                <c:pt idx="12">
                  <c:v>507</c:v>
                </c:pt>
                <c:pt idx="13">
                  <c:v>570</c:v>
                </c:pt>
                <c:pt idx="14">
                  <c:v>539</c:v>
                </c:pt>
                <c:pt idx="15">
                  <c:v>405</c:v>
                </c:pt>
                <c:pt idx="16">
                  <c:v>243</c:v>
                </c:pt>
                <c:pt idx="17">
                  <c:v>80</c:v>
                </c:pt>
                <c:pt idx="18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1686400"/>
        <c:axId val="51876992"/>
        <c:axId val="0"/>
      </c:bar3DChart>
      <c:catAx>
        <c:axId val="51686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1876992"/>
        <c:crosses val="autoZero"/>
        <c:auto val="1"/>
        <c:lblAlgn val="ctr"/>
        <c:lblOffset val="100"/>
        <c:noMultiLvlLbl val="0"/>
      </c:catAx>
      <c:valAx>
        <c:axId val="51876992"/>
        <c:scaling>
          <c:orientation val="minMax"/>
          <c:max val="16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1686400"/>
        <c:crosses val="autoZero"/>
        <c:crossBetween val="between"/>
        <c:majorUnit val="200"/>
        <c:minorUnit val="2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4493</c:v>
                </c:pt>
                <c:pt idx="1">
                  <c:v>5159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64413056"/>
        <c:axId val="65696896"/>
      </c:barChart>
      <c:catAx>
        <c:axId val="644130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65696896"/>
        <c:crosses val="autoZero"/>
        <c:auto val="1"/>
        <c:lblAlgn val="ctr"/>
        <c:lblOffset val="100"/>
        <c:noMultiLvlLbl val="0"/>
      </c:catAx>
      <c:valAx>
        <c:axId val="65696896"/>
        <c:scaling>
          <c:orientation val="minMax"/>
          <c:max val="7000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64413056"/>
        <c:crosses val="autoZero"/>
        <c:crossBetween val="between"/>
        <c:majorUnit val="1000"/>
        <c:minorUnit val="10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578</c:v>
                </c:pt>
                <c:pt idx="1">
                  <c:v>555</c:v>
                </c:pt>
                <c:pt idx="2">
                  <c:v>586</c:v>
                </c:pt>
                <c:pt idx="3">
                  <c:v>651</c:v>
                </c:pt>
                <c:pt idx="4">
                  <c:v>643</c:v>
                </c:pt>
                <c:pt idx="5">
                  <c:v>625</c:v>
                </c:pt>
                <c:pt idx="6">
                  <c:v>716</c:v>
                </c:pt>
                <c:pt idx="7">
                  <c:v>677</c:v>
                </c:pt>
                <c:pt idx="8">
                  <c:v>634</c:v>
                </c:pt>
                <c:pt idx="9">
                  <c:v>563</c:v>
                </c:pt>
                <c:pt idx="10">
                  <c:v>572</c:v>
                </c:pt>
                <c:pt idx="11">
                  <c:v>580</c:v>
                </c:pt>
                <c:pt idx="12">
                  <c:v>471</c:v>
                </c:pt>
                <c:pt idx="13">
                  <c:v>205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7</c:v>
                </c:pt>
                <c:pt idx="1">
                  <c:v>10</c:v>
                </c:pt>
                <c:pt idx="2">
                  <c:v>12</c:v>
                </c:pt>
                <c:pt idx="3">
                  <c:v>6</c:v>
                </c:pt>
                <c:pt idx="4">
                  <c:v>17</c:v>
                </c:pt>
                <c:pt idx="5">
                  <c:v>20</c:v>
                </c:pt>
                <c:pt idx="6">
                  <c:v>39</c:v>
                </c:pt>
                <c:pt idx="7">
                  <c:v>46</c:v>
                </c:pt>
                <c:pt idx="8">
                  <c:v>61</c:v>
                </c:pt>
                <c:pt idx="9">
                  <c:v>83</c:v>
                </c:pt>
                <c:pt idx="10">
                  <c:v>92</c:v>
                </c:pt>
                <c:pt idx="11">
                  <c:v>142</c:v>
                </c:pt>
                <c:pt idx="12">
                  <c:v>233</c:v>
                </c:pt>
                <c:pt idx="13">
                  <c:v>589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37</c:v>
                </c:pt>
                <c:pt idx="1">
                  <c:v>33</c:v>
                </c:pt>
                <c:pt idx="2">
                  <c:v>31</c:v>
                </c:pt>
                <c:pt idx="3">
                  <c:v>44</c:v>
                </c:pt>
                <c:pt idx="4">
                  <c:v>49</c:v>
                </c:pt>
                <c:pt idx="5">
                  <c:v>66</c:v>
                </c:pt>
                <c:pt idx="6">
                  <c:v>52</c:v>
                </c:pt>
                <c:pt idx="7">
                  <c:v>68</c:v>
                </c:pt>
                <c:pt idx="8">
                  <c:v>85</c:v>
                </c:pt>
                <c:pt idx="9">
                  <c:v>84</c:v>
                </c:pt>
                <c:pt idx="10">
                  <c:v>67</c:v>
                </c:pt>
                <c:pt idx="11">
                  <c:v>80</c:v>
                </c:pt>
                <c:pt idx="12">
                  <c:v>105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59136"/>
        <c:axId val="6060672"/>
      </c:barChart>
      <c:catAx>
        <c:axId val="6059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6060672"/>
        <c:crosses val="autoZero"/>
        <c:auto val="1"/>
        <c:lblAlgn val="ctr"/>
        <c:lblOffset val="100"/>
        <c:noMultiLvlLbl val="0"/>
      </c:catAx>
      <c:valAx>
        <c:axId val="606067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605913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578</c:v>
                </c:pt>
                <c:pt idx="1">
                  <c:v>555</c:v>
                </c:pt>
                <c:pt idx="2">
                  <c:v>586</c:v>
                </c:pt>
                <c:pt idx="3">
                  <c:v>651</c:v>
                </c:pt>
                <c:pt idx="4">
                  <c:v>643</c:v>
                </c:pt>
                <c:pt idx="5">
                  <c:v>625</c:v>
                </c:pt>
                <c:pt idx="6">
                  <c:v>716</c:v>
                </c:pt>
                <c:pt idx="7">
                  <c:v>677</c:v>
                </c:pt>
                <c:pt idx="8">
                  <c:v>634</c:v>
                </c:pt>
                <c:pt idx="9">
                  <c:v>563</c:v>
                </c:pt>
                <c:pt idx="10">
                  <c:v>572</c:v>
                </c:pt>
                <c:pt idx="11">
                  <c:v>580</c:v>
                </c:pt>
                <c:pt idx="12">
                  <c:v>471</c:v>
                </c:pt>
                <c:pt idx="13">
                  <c:v>205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0</c:v>
                </c:pt>
                <c:pt idx="4">
                  <c:v>6</c:v>
                </c:pt>
                <c:pt idx="5">
                  <c:v>5</c:v>
                </c:pt>
                <c:pt idx="6">
                  <c:v>5</c:v>
                </c:pt>
                <c:pt idx="7">
                  <c:v>15</c:v>
                </c:pt>
                <c:pt idx="8">
                  <c:v>18</c:v>
                </c:pt>
                <c:pt idx="9">
                  <c:v>22</c:v>
                </c:pt>
                <c:pt idx="10">
                  <c:v>25</c:v>
                </c:pt>
                <c:pt idx="11">
                  <c:v>48</c:v>
                </c:pt>
                <c:pt idx="12">
                  <c:v>141</c:v>
                </c:pt>
                <c:pt idx="13">
                  <c:v>589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42</c:v>
                </c:pt>
                <c:pt idx="1">
                  <c:v>40</c:v>
                </c:pt>
                <c:pt idx="2">
                  <c:v>40</c:v>
                </c:pt>
                <c:pt idx="3">
                  <c:v>50</c:v>
                </c:pt>
                <c:pt idx="4">
                  <c:v>60</c:v>
                </c:pt>
                <c:pt idx="5">
                  <c:v>81</c:v>
                </c:pt>
                <c:pt idx="6">
                  <c:v>86</c:v>
                </c:pt>
                <c:pt idx="7">
                  <c:v>99</c:v>
                </c:pt>
                <c:pt idx="8">
                  <c:v>128</c:v>
                </c:pt>
                <c:pt idx="9">
                  <c:v>145</c:v>
                </c:pt>
                <c:pt idx="10">
                  <c:v>134</c:v>
                </c:pt>
                <c:pt idx="11">
                  <c:v>174</c:v>
                </c:pt>
                <c:pt idx="12">
                  <c:v>197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672768"/>
        <c:axId val="96708096"/>
      </c:barChart>
      <c:catAx>
        <c:axId val="9667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96708096"/>
        <c:crosses val="autoZero"/>
        <c:auto val="1"/>
        <c:lblAlgn val="ctr"/>
        <c:lblOffset val="100"/>
        <c:noMultiLvlLbl val="0"/>
      </c:catAx>
      <c:valAx>
        <c:axId val="9670809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9667276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FDD8D-BC9B-4D42-A3F5-A99D4BFFBD53}" type="datetime1">
              <a:rPr lang="de-DE" smtClean="0"/>
              <a:t>07.02.2017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8E8B0-35E1-41BE-B476-0ED1291E2EDA}" type="datetime1">
              <a:rPr lang="de-DE" smtClean="0"/>
              <a:t>07.02.2017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87C77C6-1394-46AB-AB70-772F87498877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7963451-30DD-45EB-AD82-C41DD2F6BD4D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6AAD873-E910-4FAE-B488-48C75FD6396B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B2F3736-43AD-4A98-87A1-F415B0890FBA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6CE5045-9918-4B47-91D1-D11ADB3CD722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2BF2E08-2CAF-49D2-A53C-6F1A1F39BEEF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25D4DC0-539A-4054-9475-E48003EB9545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846BE27-329C-4F31-B251-80875A59CCDE}" type="datetime1">
              <a:rPr lang="de-DE" smtClean="0"/>
              <a:t>07.02.2017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8328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07.02.2017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07.02.2017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1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2002-2015: Lunge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2" name="Textfeld 11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Lunge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  <a:cs typeface="Times New Roman" pitchFamily="18" charset="0"/>
              </a:rPr>
              <a:t>C33 </a:t>
            </a:r>
            <a:r>
              <a:rPr lang="de-DE" altLang="de-DE" sz="1800" b="1" dirty="0">
                <a:solidFill>
                  <a:srgbClr val="0033CC"/>
                </a:solidFill>
                <a:cs typeface="Times New Roman" pitchFamily="18" charset="0"/>
              </a:rPr>
              <a:t>– </a:t>
            </a:r>
            <a:r>
              <a:rPr lang="de-DE" altLang="de-DE" sz="1800" b="1" dirty="0" smtClean="0">
                <a:solidFill>
                  <a:srgbClr val="0033CC"/>
                </a:solidFill>
                <a:cs typeface="Times New Roman" pitchFamily="18" charset="0"/>
              </a:rPr>
              <a:t>C34</a:t>
            </a:r>
            <a:endParaRPr lang="de-DE" altLang="de-DE" sz="1800" b="1" dirty="0" smtClean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2002-2015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1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504148496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C33 – C34</a:t>
            </a:r>
            <a:endParaRPr lang="de-DE" altLang="de-DE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Gesamt=10.214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4" name="Textfeld 23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598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701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131840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791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730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731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37220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7236296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794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2002-2015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15.011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5.421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12.576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2.435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lvl="0" algn="ctr"/>
            <a:r>
              <a:rPr lang="de-DE" altLang="de-DE" sz="1900" b="1" dirty="0" smtClean="0">
                <a:latin typeface="Arial" charset="0"/>
              </a:rPr>
              <a:t>Tumorentität: Lunge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C33 – C34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20.432 </a:t>
            </a:r>
            <a:r>
              <a:rPr lang="de-DE" altLang="de-DE" sz="1200" b="1" dirty="0" smtClean="0">
                <a:latin typeface="Arial" charset="0"/>
              </a:rPr>
              <a:t>(ED 1978 bis 2015)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7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Lunge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10.214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2.362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2015: Lunge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0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379309"/>
              </p:ext>
            </p:extLst>
          </p:nvPr>
        </p:nvGraphicFramePr>
        <p:xfrm>
          <a:off x="179388" y="1247457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C33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793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794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C33 – C34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794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1.726.940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847.274,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879.666)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188000"/>
            <a:ext cx="5096674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79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969832161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C33 – C34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Gesamt=10.214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596336" y="1855857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1" y="6237312"/>
            <a:ext cx="2304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10165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363569859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C33 – C34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Gesamt=10.214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465622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n=6.893,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68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66,9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n=3.321,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66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65,5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2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535472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776772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43576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3208917776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C33 – C34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Gesamt=10.214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6" y="3985319"/>
            <a:ext cx="90782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6096" y="3697287"/>
            <a:ext cx="864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2761183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4.493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420888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5.721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179083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das Frühjahr 2017 vorgesehen. </a:t>
            </a:r>
          </a:p>
        </p:txBody>
      </p:sp>
    </p:spTree>
    <p:extLst>
      <p:ext uri="{BB962C8B-B14F-4D97-AF65-F5344CB8AC3E}">
        <p14:creationId xmlns:p14="http://schemas.microsoft.com/office/powerpoint/2010/main" val="29923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617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4129270622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598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701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131840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791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730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731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37220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C33 – C34</a:t>
            </a:r>
            <a:endParaRPr lang="de-DE" altLang="de-DE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Gesamt=10.214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3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4" name="Textfeld 23"/>
          <p:cNvSpPr txBox="1"/>
          <p:nvPr/>
        </p:nvSpPr>
        <p:spPr>
          <a:xfrm>
            <a:off x="7236296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794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475</Words>
  <Application>Microsoft Office PowerPoint</Application>
  <PresentationFormat>Bildschirmpräsentation (4:3)</PresentationFormat>
  <Paragraphs>178</Paragraphs>
  <Slides>11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183</cp:revision>
  <cp:lastPrinted>2017-02-07T08:53:29Z</cp:lastPrinted>
  <dcterms:created xsi:type="dcterms:W3CDTF">2014-04-28T10:09:44Z</dcterms:created>
  <dcterms:modified xsi:type="dcterms:W3CDTF">2017-02-07T10:39:14Z</dcterms:modified>
</cp:coreProperties>
</file>