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handoutMasterIdLst>
    <p:handoutMasterId r:id="rId14"/>
  </p:handoutMasterIdLst>
  <p:sldIdLst>
    <p:sldId id="293" r:id="rId2"/>
    <p:sldId id="287" r:id="rId3"/>
    <p:sldId id="297" r:id="rId4"/>
    <p:sldId id="284" r:id="rId5"/>
    <p:sldId id="289" r:id="rId6"/>
    <p:sldId id="295" r:id="rId7"/>
    <p:sldId id="292" r:id="rId8"/>
    <p:sldId id="291" r:id="rId9"/>
    <p:sldId id="277" r:id="rId10"/>
    <p:sldId id="280" r:id="rId11"/>
    <p:sldId id="294" r:id="rId12"/>
  </p:sldIdLst>
  <p:sldSz cx="9144000" cy="6858000" type="screen4x3"/>
  <p:notesSz cx="6669088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99CCFF"/>
    <a:srgbClr val="339966"/>
    <a:srgbClr val="008378"/>
    <a:srgbClr val="0033CC"/>
    <a:srgbClr val="008380"/>
    <a:srgbClr val="00836C"/>
    <a:srgbClr val="00CC6E"/>
    <a:srgbClr val="00CC66"/>
    <a:srgbClr val="0083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05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425990525292994E-2"/>
          <c:y val="2.9293812481685701E-2"/>
          <c:w val="0.91374633003420802"/>
          <c:h val="0.902750312488484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CCECFF"/>
            </a:solidFill>
            <a:ln>
              <a:solidFill>
                <a:schemeClr val="tx2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Tabelle1!$B$2:$B$15</c:f>
              <c:numCache>
                <c:formatCode>General</c:formatCode>
                <c:ptCount val="14"/>
                <c:pt idx="0">
                  <c:v>5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2</c:v>
                </c:pt>
                <c:pt idx="5">
                  <c:v>8</c:v>
                </c:pt>
                <c:pt idx="6">
                  <c:v>4</c:v>
                </c:pt>
                <c:pt idx="7">
                  <c:v>3</c:v>
                </c:pt>
                <c:pt idx="8">
                  <c:v>10</c:v>
                </c:pt>
                <c:pt idx="9">
                  <c:v>7</c:v>
                </c:pt>
                <c:pt idx="10">
                  <c:v>6</c:v>
                </c:pt>
                <c:pt idx="11">
                  <c:v>3</c:v>
                </c:pt>
                <c:pt idx="12">
                  <c:v>4</c:v>
                </c:pt>
                <c:pt idx="13">
                  <c:v>6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Datenreihe 2</c:v>
                </c:pt>
              </c:strCache>
            </c:strRef>
          </c:tx>
          <c:spPr>
            <a:solidFill>
              <a:srgbClr val="99CCFF"/>
            </a:solidFill>
            <a:ln>
              <a:solidFill>
                <a:schemeClr val="tx2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Tabelle1!$C$2:$C$15</c:f>
              <c:numCache>
                <c:formatCode>General</c:formatCode>
                <c:ptCount val="14"/>
                <c:pt idx="0">
                  <c:v>68</c:v>
                </c:pt>
                <c:pt idx="1">
                  <c:v>70</c:v>
                </c:pt>
                <c:pt idx="2">
                  <c:v>67</c:v>
                </c:pt>
                <c:pt idx="3">
                  <c:v>56</c:v>
                </c:pt>
                <c:pt idx="4">
                  <c:v>60</c:v>
                </c:pt>
                <c:pt idx="5">
                  <c:v>61</c:v>
                </c:pt>
                <c:pt idx="6">
                  <c:v>83</c:v>
                </c:pt>
                <c:pt idx="7">
                  <c:v>78</c:v>
                </c:pt>
                <c:pt idx="8">
                  <c:v>70</c:v>
                </c:pt>
                <c:pt idx="9">
                  <c:v>73</c:v>
                </c:pt>
                <c:pt idx="10">
                  <c:v>64</c:v>
                </c:pt>
                <c:pt idx="11">
                  <c:v>64</c:v>
                </c:pt>
                <c:pt idx="12">
                  <c:v>76</c:v>
                </c:pt>
                <c:pt idx="13">
                  <c:v>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3659648"/>
        <c:axId val="153669632"/>
      </c:barChart>
      <c:catAx>
        <c:axId val="153659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53669632"/>
        <c:crosses val="autoZero"/>
        <c:auto val="1"/>
        <c:lblAlgn val="ctr"/>
        <c:lblOffset val="100"/>
        <c:noMultiLvlLbl val="0"/>
      </c:catAx>
      <c:valAx>
        <c:axId val="153669632"/>
        <c:scaling>
          <c:orientation val="minMax"/>
          <c:max val="11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53659648"/>
        <c:crosses val="autoZero"/>
        <c:crossBetween val="between"/>
        <c:majorUnit val="10"/>
        <c:minorUnit val="10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Männer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33CC"/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Tabelle1!$B$2:$B$20</c:f>
              <c:numCache>
                <c:formatCode>General</c:formatCode>
                <c:ptCount val="19"/>
                <c:pt idx="7">
                  <c:v>4</c:v>
                </c:pt>
                <c:pt idx="8">
                  <c:v>15</c:v>
                </c:pt>
                <c:pt idx="9">
                  <c:v>48</c:v>
                </c:pt>
                <c:pt idx="10">
                  <c:v>89</c:v>
                </c:pt>
                <c:pt idx="11">
                  <c:v>135</c:v>
                </c:pt>
                <c:pt idx="12">
                  <c:v>159</c:v>
                </c:pt>
                <c:pt idx="13">
                  <c:v>159</c:v>
                </c:pt>
                <c:pt idx="14">
                  <c:v>136</c:v>
                </c:pt>
                <c:pt idx="15">
                  <c:v>81</c:v>
                </c:pt>
                <c:pt idx="16">
                  <c:v>37</c:v>
                </c:pt>
                <c:pt idx="17">
                  <c:v>15</c:v>
                </c:pt>
                <c:pt idx="18">
                  <c:v>4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Frauen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accent2">
                  <a:lumMod val="50000"/>
                </a:schemeClr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Tabelle1!$C$2:$C$20</c:f>
              <c:numCache>
                <c:formatCode>General</c:formatCode>
                <c:ptCount val="19"/>
                <c:pt idx="6">
                  <c:v>1</c:v>
                </c:pt>
                <c:pt idx="7">
                  <c:v>4</c:v>
                </c:pt>
                <c:pt idx="8">
                  <c:v>3</c:v>
                </c:pt>
                <c:pt idx="9">
                  <c:v>13</c:v>
                </c:pt>
                <c:pt idx="10">
                  <c:v>9</c:v>
                </c:pt>
                <c:pt idx="11">
                  <c:v>25</c:v>
                </c:pt>
                <c:pt idx="12">
                  <c:v>17</c:v>
                </c:pt>
                <c:pt idx="13">
                  <c:v>18</c:v>
                </c:pt>
                <c:pt idx="14">
                  <c:v>20</c:v>
                </c:pt>
                <c:pt idx="15">
                  <c:v>14</c:v>
                </c:pt>
                <c:pt idx="16">
                  <c:v>9</c:v>
                </c:pt>
                <c:pt idx="17">
                  <c:v>5</c:v>
                </c:pt>
                <c:pt idx="18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0402048"/>
        <c:axId val="160407936"/>
        <c:axId val="0"/>
      </c:bar3DChart>
      <c:catAx>
        <c:axId val="1604020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60407936"/>
        <c:crosses val="autoZero"/>
        <c:auto val="1"/>
        <c:lblAlgn val="ctr"/>
        <c:lblOffset val="100"/>
        <c:noMultiLvlLbl val="0"/>
      </c:catAx>
      <c:valAx>
        <c:axId val="160407936"/>
        <c:scaling>
          <c:orientation val="minMax"/>
          <c:max val="18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60402048"/>
        <c:crosses val="autoZero"/>
        <c:crossBetween val="between"/>
        <c:majorUnit val="20"/>
        <c:minorUnit val="2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52053066971322"/>
          <c:y val="0.1422642991877005"/>
          <c:w val="0.78596050932831818"/>
          <c:h val="0.7724756031898363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339966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Tabelle1!$A$2:$A$3</c:f>
              <c:strCache>
                <c:ptCount val="2"/>
                <c:pt idx="0">
                  <c:v>&lt;=65 Jahre</c:v>
                </c:pt>
                <c:pt idx="1">
                  <c:v>&gt;65 Jahre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558</c:v>
                </c:pt>
                <c:pt idx="1">
                  <c:v>463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161849728"/>
        <c:axId val="161851264"/>
      </c:barChart>
      <c:catAx>
        <c:axId val="1618497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61851264"/>
        <c:crosses val="autoZero"/>
        <c:auto val="1"/>
        <c:lblAlgn val="ctr"/>
        <c:lblOffset val="100"/>
        <c:noMultiLvlLbl val="0"/>
      </c:catAx>
      <c:valAx>
        <c:axId val="161851264"/>
        <c:scaling>
          <c:orientation val="minMax"/>
          <c:max val="7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12700"/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61849728"/>
        <c:crosses val="autoZero"/>
        <c:crossBetween val="between"/>
        <c:majorUnit val="100"/>
        <c:minorUnit val="2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Tabelle1!$B$2:$B$15</c:f>
              <c:numCache>
                <c:formatCode>General</c:formatCode>
                <c:ptCount val="14"/>
                <c:pt idx="0">
                  <c:v>48</c:v>
                </c:pt>
                <c:pt idx="1">
                  <c:v>43</c:v>
                </c:pt>
                <c:pt idx="2">
                  <c:v>37</c:v>
                </c:pt>
                <c:pt idx="3">
                  <c:v>37</c:v>
                </c:pt>
                <c:pt idx="4">
                  <c:v>36</c:v>
                </c:pt>
                <c:pt idx="5">
                  <c:v>41</c:v>
                </c:pt>
                <c:pt idx="6">
                  <c:v>44</c:v>
                </c:pt>
                <c:pt idx="7">
                  <c:v>34</c:v>
                </c:pt>
                <c:pt idx="8">
                  <c:v>43</c:v>
                </c:pt>
                <c:pt idx="9">
                  <c:v>31</c:v>
                </c:pt>
                <c:pt idx="10">
                  <c:v>17</c:v>
                </c:pt>
                <c:pt idx="11">
                  <c:v>18</c:v>
                </c:pt>
                <c:pt idx="12">
                  <c:v>13</c:v>
                </c:pt>
                <c:pt idx="13">
                  <c:v>1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2015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Tabelle1!$C$2:$C$15</c:f>
              <c:numCache>
                <c:formatCode>General</c:formatCode>
                <c:ptCount val="14"/>
                <c:pt idx="0">
                  <c:v>9</c:v>
                </c:pt>
                <c:pt idx="1">
                  <c:v>9</c:v>
                </c:pt>
                <c:pt idx="2">
                  <c:v>4</c:v>
                </c:pt>
                <c:pt idx="3">
                  <c:v>5</c:v>
                </c:pt>
                <c:pt idx="4">
                  <c:v>8</c:v>
                </c:pt>
                <c:pt idx="5">
                  <c:v>11</c:v>
                </c:pt>
                <c:pt idx="6">
                  <c:v>13</c:v>
                </c:pt>
                <c:pt idx="7">
                  <c:v>15</c:v>
                </c:pt>
                <c:pt idx="8">
                  <c:v>10</c:v>
                </c:pt>
                <c:pt idx="9">
                  <c:v>12</c:v>
                </c:pt>
                <c:pt idx="10">
                  <c:v>21</c:v>
                </c:pt>
                <c:pt idx="11">
                  <c:v>18</c:v>
                </c:pt>
                <c:pt idx="12">
                  <c:v>34</c:v>
                </c:pt>
                <c:pt idx="13">
                  <c:v>66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2015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Tabelle1!$D$2:$D$15</c:f>
              <c:numCache>
                <c:formatCode>General</c:formatCode>
                <c:ptCount val="14"/>
                <c:pt idx="0">
                  <c:v>16</c:v>
                </c:pt>
                <c:pt idx="1">
                  <c:v>22</c:v>
                </c:pt>
                <c:pt idx="2">
                  <c:v>30</c:v>
                </c:pt>
                <c:pt idx="3">
                  <c:v>18</c:v>
                </c:pt>
                <c:pt idx="4">
                  <c:v>18</c:v>
                </c:pt>
                <c:pt idx="5">
                  <c:v>17</c:v>
                </c:pt>
                <c:pt idx="6">
                  <c:v>30</c:v>
                </c:pt>
                <c:pt idx="7">
                  <c:v>32</c:v>
                </c:pt>
                <c:pt idx="8">
                  <c:v>27</c:v>
                </c:pt>
                <c:pt idx="9">
                  <c:v>37</c:v>
                </c:pt>
                <c:pt idx="10">
                  <c:v>32</c:v>
                </c:pt>
                <c:pt idx="11">
                  <c:v>31</c:v>
                </c:pt>
                <c:pt idx="12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0867456"/>
        <c:axId val="100873344"/>
      </c:barChart>
      <c:catAx>
        <c:axId val="100867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00873344"/>
        <c:crosses val="autoZero"/>
        <c:auto val="1"/>
        <c:lblAlgn val="ctr"/>
        <c:lblOffset val="100"/>
        <c:noMultiLvlLbl val="0"/>
      </c:catAx>
      <c:valAx>
        <c:axId val="100873344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00867456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Tabelle1!$B$2:$B$15</c:f>
              <c:numCache>
                <c:formatCode>General</c:formatCode>
                <c:ptCount val="14"/>
                <c:pt idx="0">
                  <c:v>48</c:v>
                </c:pt>
                <c:pt idx="1">
                  <c:v>43</c:v>
                </c:pt>
                <c:pt idx="2">
                  <c:v>37</c:v>
                </c:pt>
                <c:pt idx="3">
                  <c:v>37</c:v>
                </c:pt>
                <c:pt idx="4">
                  <c:v>36</c:v>
                </c:pt>
                <c:pt idx="5">
                  <c:v>41</c:v>
                </c:pt>
                <c:pt idx="6">
                  <c:v>44</c:v>
                </c:pt>
                <c:pt idx="7">
                  <c:v>34</c:v>
                </c:pt>
                <c:pt idx="8">
                  <c:v>43</c:v>
                </c:pt>
                <c:pt idx="9">
                  <c:v>31</c:v>
                </c:pt>
                <c:pt idx="10">
                  <c:v>17</c:v>
                </c:pt>
                <c:pt idx="11">
                  <c:v>18</c:v>
                </c:pt>
                <c:pt idx="12">
                  <c:v>13</c:v>
                </c:pt>
                <c:pt idx="13">
                  <c:v>1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2015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Tabelle1!$C$2:$C$15</c:f>
              <c:numCache>
                <c:formatCode>General</c:formatCode>
                <c:ptCount val="14"/>
                <c:pt idx="0">
                  <c:v>4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6</c:v>
                </c:pt>
                <c:pt idx="5">
                  <c:v>7</c:v>
                </c:pt>
                <c:pt idx="6">
                  <c:v>12</c:v>
                </c:pt>
                <c:pt idx="7">
                  <c:v>10</c:v>
                </c:pt>
                <c:pt idx="8">
                  <c:v>9</c:v>
                </c:pt>
                <c:pt idx="9">
                  <c:v>8</c:v>
                </c:pt>
                <c:pt idx="10">
                  <c:v>17</c:v>
                </c:pt>
                <c:pt idx="11">
                  <c:v>15</c:v>
                </c:pt>
                <c:pt idx="12">
                  <c:v>28</c:v>
                </c:pt>
                <c:pt idx="13">
                  <c:v>66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2015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Tabelle1!$D$2:$D$15</c:f>
              <c:numCache>
                <c:formatCode>General</c:formatCode>
                <c:ptCount val="14"/>
                <c:pt idx="0">
                  <c:v>21</c:v>
                </c:pt>
                <c:pt idx="1">
                  <c:v>27</c:v>
                </c:pt>
                <c:pt idx="2">
                  <c:v>31</c:v>
                </c:pt>
                <c:pt idx="3">
                  <c:v>21</c:v>
                </c:pt>
                <c:pt idx="4">
                  <c:v>20</c:v>
                </c:pt>
                <c:pt idx="5">
                  <c:v>21</c:v>
                </c:pt>
                <c:pt idx="6">
                  <c:v>31</c:v>
                </c:pt>
                <c:pt idx="7">
                  <c:v>37</c:v>
                </c:pt>
                <c:pt idx="8">
                  <c:v>28</c:v>
                </c:pt>
                <c:pt idx="9">
                  <c:v>41</c:v>
                </c:pt>
                <c:pt idx="10">
                  <c:v>36</c:v>
                </c:pt>
                <c:pt idx="11">
                  <c:v>34</c:v>
                </c:pt>
                <c:pt idx="12">
                  <c:v>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0731776"/>
        <c:axId val="170749952"/>
      </c:barChart>
      <c:catAx>
        <c:axId val="170731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70749952"/>
        <c:crosses val="autoZero"/>
        <c:auto val="1"/>
        <c:lblAlgn val="ctr"/>
        <c:lblOffset val="100"/>
        <c:noMultiLvlLbl val="0"/>
      </c:catAx>
      <c:valAx>
        <c:axId val="170749952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70731776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14A2EB-1607-4299-A256-5CC7008D8145}" type="datetime1">
              <a:rPr lang="de-DE" smtClean="0"/>
              <a:t>07.02.2017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825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79A4D-3684-4833-A6AA-E91B74DB2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40549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7082C9-7410-4F99-8222-40494BF53BFE}" type="datetime1">
              <a:rPr lang="de-DE" smtClean="0"/>
              <a:t>07.02.2017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1" y="4714876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BD335-3D9A-492E-AD99-2F3266528E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4484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3FC4552-5A1E-4D61-92CA-307D81C3E3EB}" type="datetime1">
              <a:rPr lang="de-DE" smtClean="0"/>
              <a:t>07.02.2017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2</a:t>
            </a:fld>
            <a:endParaRPr lang="de-DE"/>
          </a:p>
        </p:txBody>
      </p:sp>
      <p:sp>
        <p:nvSpPr>
          <p:cNvPr id="7" name="Kopfzeilenplatzhalt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5F2381A2-1736-48DF-B66D-3AA7B6D21132}" type="datetime1">
              <a:rPr lang="de-DE" smtClean="0"/>
              <a:t>07.02.2017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3</a:t>
            </a:fld>
            <a:endParaRPr lang="de-DE"/>
          </a:p>
        </p:txBody>
      </p:sp>
      <p:sp>
        <p:nvSpPr>
          <p:cNvPr id="7" name="Kopfzeilenplatzhalt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636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A939A282-2C49-43CE-B0C9-054B0F944697}" type="datetime1">
              <a:rPr lang="de-DE" smtClean="0"/>
              <a:t>07.02.2017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4</a:t>
            </a:fld>
            <a:endParaRPr lang="de-DE"/>
          </a:p>
        </p:txBody>
      </p:sp>
      <p:sp>
        <p:nvSpPr>
          <p:cNvPr id="7" name="Kopfzeilenplatzhalt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88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52C300E-944B-46F7-B68D-5AD7FB494E4B}" type="datetime1">
              <a:rPr lang="de-DE" smtClean="0"/>
              <a:t>07.02.2017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5</a:t>
            </a:fld>
            <a:endParaRPr lang="de-DE"/>
          </a:p>
        </p:txBody>
      </p:sp>
      <p:sp>
        <p:nvSpPr>
          <p:cNvPr id="7" name="Kopfzeilenplatzhalt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1781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788C5979-6993-4547-84EF-7BC6E2D97961}" type="datetime1">
              <a:rPr lang="de-DE" smtClean="0"/>
              <a:t>07.02.2017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6</a:t>
            </a:fld>
            <a:endParaRPr lang="de-DE"/>
          </a:p>
        </p:txBody>
      </p:sp>
      <p:sp>
        <p:nvSpPr>
          <p:cNvPr id="7" name="Kopfzeilenplatzhalt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2EE31C5-382D-455B-9566-30867F8F91CE}" type="datetime1">
              <a:rPr lang="de-DE" smtClean="0"/>
              <a:t>07.02.2017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9</a:t>
            </a:fld>
            <a:endParaRPr lang="de-DE"/>
          </a:p>
        </p:txBody>
      </p:sp>
      <p:sp>
        <p:nvSpPr>
          <p:cNvPr id="7" name="Kopfzeilenplatzhalt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1FFB390D-4184-4974-A99F-7E6491332D37}" type="datetime1">
              <a:rPr lang="de-DE" smtClean="0"/>
              <a:t>07.02.2017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10</a:t>
            </a:fld>
            <a:endParaRPr lang="de-DE"/>
          </a:p>
        </p:txBody>
      </p:sp>
      <p:sp>
        <p:nvSpPr>
          <p:cNvPr id="7" name="Kopfzeilenplatzhalt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03478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18CD2A09-AE7E-4C62-82F8-D7446D493E6A}" type="datetime1">
              <a:rPr lang="de-DE" smtClean="0"/>
              <a:t>07.02.2017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11</a:t>
            </a:fld>
            <a:endParaRPr lang="de-DE"/>
          </a:p>
        </p:txBody>
      </p:sp>
      <p:sp>
        <p:nvSpPr>
          <p:cNvPr id="7" name="Kopfzeilenplatzhalt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5973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07.02.2017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834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07.02.2017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02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8" name="Object 15">
            <a:hlinkClick r:id="" action="ppaction://ole?verb=0"/>
          </p:cNvPr>
          <p:cNvGraphicFramePr>
            <a:graphicFrameLocks noChangeAspect="1"/>
          </p:cNvGraphicFramePr>
          <p:nvPr userDrawn="1"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0" name="Dokument" r:id="rId5" imgW="1458599" imgH="1305528" progId="Word.Document.8">
                  <p:embed/>
                </p:oleObj>
              </mc:Choice>
              <mc:Fallback>
                <p:oleObj name="Dokument" r:id="rId5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7"/>
          <p:cNvSpPr>
            <a:spLocks noChangeArrowheads="1"/>
          </p:cNvSpPr>
          <p:nvPr userDrawn="1"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2002-2015: Kehlkopf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1" name="Textfeld 10"/>
          <p:cNvSpPr txBox="1">
            <a:spLocks noChangeArrowheads="1"/>
          </p:cNvSpPr>
          <p:nvPr userDrawn="1"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12" name="Textfeld 11"/>
          <p:cNvSpPr txBox="1"/>
          <p:nvPr userDrawn="1"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14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7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916794"/>
            <a:ext cx="6644054" cy="2376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600" b="1" dirty="0" smtClean="0">
                <a:solidFill>
                  <a:srgbClr val="0033CC"/>
                </a:solidFill>
              </a:rPr>
              <a:t>Kehlkopf</a:t>
            </a:r>
          </a:p>
          <a:p>
            <a:pPr algn="ctr">
              <a:spcBef>
                <a:spcPct val="50000"/>
              </a:spcBef>
            </a:pPr>
            <a:r>
              <a:rPr lang="de-DE" altLang="de-DE" sz="1800" b="1" dirty="0" smtClean="0">
                <a:solidFill>
                  <a:srgbClr val="0033CC"/>
                </a:solidFill>
              </a:rPr>
              <a:t>C32, D02.0</a:t>
            </a:r>
          </a:p>
          <a:p>
            <a:pPr algn="ctr">
              <a:spcBef>
                <a:spcPct val="50000"/>
              </a:spcBef>
            </a:pPr>
            <a:endParaRPr lang="de-DE" altLang="de-DE" sz="3600" b="1" dirty="0" smtClean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de-DE" altLang="de-DE" b="1" dirty="0" smtClean="0">
                <a:solidFill>
                  <a:srgbClr val="0033CC"/>
                </a:solidFill>
              </a:rPr>
              <a:t>Erstdiagnosejahre 2002-2015</a:t>
            </a:r>
            <a:endParaRPr lang="de-DE" altLang="de-DE" b="1" dirty="0">
              <a:solidFill>
                <a:srgbClr val="0033CC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4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feld 7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25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4077187070"/>
              </p:ext>
            </p:extLst>
          </p:nvPr>
        </p:nvGraphicFramePr>
        <p:xfrm>
          <a:off x="724461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52" name="Text Box 4"/>
          <p:cNvSpPr txBox="1">
            <a:spLocks noChangeArrowheads="1"/>
          </p:cNvSpPr>
          <p:nvPr/>
        </p:nvSpPr>
        <p:spPr bwMode="auto">
          <a:xfrm>
            <a:off x="8021633" y="3501008"/>
            <a:ext cx="13028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Patient tot</a:t>
            </a:r>
            <a:endParaRPr lang="de-DE" altLang="de-DE" sz="1200" dirty="0"/>
          </a:p>
        </p:txBody>
      </p:sp>
      <p:sp>
        <p:nvSpPr>
          <p:cNvPr id="53" name="Rectangle 7"/>
          <p:cNvSpPr>
            <a:spLocks noChangeArrowheads="1"/>
          </p:cNvSpPr>
          <p:nvPr/>
        </p:nvSpPr>
        <p:spPr bwMode="auto">
          <a:xfrm>
            <a:off x="7884368" y="3861048"/>
            <a:ext cx="117015" cy="11701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4" name="Rectangle 8"/>
          <p:cNvSpPr>
            <a:spLocks noChangeArrowheads="1"/>
          </p:cNvSpPr>
          <p:nvPr/>
        </p:nvSpPr>
        <p:spPr bwMode="auto">
          <a:xfrm>
            <a:off x="7884368" y="4149080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5" name="Rectangle 10"/>
          <p:cNvSpPr>
            <a:spLocks noChangeArrowheads="1"/>
          </p:cNvSpPr>
          <p:nvPr/>
        </p:nvSpPr>
        <p:spPr bwMode="auto">
          <a:xfrm>
            <a:off x="7884368" y="3579093"/>
            <a:ext cx="117015" cy="11701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6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altLang="de-DE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C32, D02.0</a:t>
            </a: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Krankheitsverlauf/Tumorstatus ist &gt; 01.01.2015)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feld 56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Gesamt=1.021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1331640" y="16134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1835696" y="161399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2267744" y="161455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2699792" y="161511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3203848" y="16162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3635896" y="16168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4499992" y="16173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493204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5436096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5868144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7236296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4067944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6300192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6804248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45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674813"/>
            <a:ext cx="6644054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600" b="1">
                <a:solidFill>
                  <a:srgbClr val="000000"/>
                </a:solidFill>
              </a:rPr>
              <a:t>Nutzungsbedingungen</a:t>
            </a:r>
          </a:p>
        </p:txBody>
      </p:sp>
      <p:sp>
        <p:nvSpPr>
          <p:cNvPr id="13315" name="Text Box 30"/>
          <p:cNvSpPr txBox="1">
            <a:spLocks noChangeArrowheads="1"/>
          </p:cNvSpPr>
          <p:nvPr/>
        </p:nvSpPr>
        <p:spPr bwMode="auto">
          <a:xfrm>
            <a:off x="1182566" y="2106613"/>
            <a:ext cx="6646985" cy="3592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Die Abbildungen dürfen unter folgenden Bedingungen in Vorträgen, wissenschaftlichen Veröffentlichungen, Doktorarbeiten </a:t>
            </a:r>
            <a:r>
              <a:rPr lang="de-DE" altLang="de-DE" sz="1600" dirty="0" err="1">
                <a:solidFill>
                  <a:srgbClr val="000000"/>
                </a:solidFill>
              </a:rPr>
              <a:t>u.ä.</a:t>
            </a:r>
            <a:r>
              <a:rPr lang="de-DE" altLang="de-DE" sz="1600" dirty="0">
                <a:solidFill>
                  <a:srgbClr val="000000"/>
                </a:solidFill>
              </a:rPr>
              <a:t> verwendet werden:</a:t>
            </a: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Eine Abbildung wird entweder komplett übernommen, d.h. einschließlich Kopf- und Fußzeile, oder die Abbildung wird – bei Übernahme nur der Grafik selbst –  mit einer Quellenangabe nach unten angegebener Zitierweise versehen.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Es ist nicht zulässig, Ausschnitte aus einer Grafik zu verwenden.</a:t>
            </a:r>
          </a:p>
          <a:p>
            <a:pPr>
              <a:spcBef>
                <a:spcPct val="50000"/>
              </a:spcBef>
            </a:pPr>
            <a:endParaRPr lang="de-DE" altLang="de-DE" sz="16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Quelle: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Tumorzentrum der Universität Erlangen-Nürnberg (Hrsg.):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Qualitätsbericht </a:t>
            </a:r>
            <a:r>
              <a:rPr lang="de-DE" altLang="de-DE" sz="1600" dirty="0" smtClean="0">
                <a:solidFill>
                  <a:srgbClr val="000000"/>
                </a:solidFill>
              </a:rPr>
              <a:t>2016 </a:t>
            </a:r>
            <a:r>
              <a:rPr lang="de-DE" altLang="de-DE" sz="1600" dirty="0">
                <a:solidFill>
                  <a:srgbClr val="000000"/>
                </a:solidFill>
              </a:rPr>
              <a:t>– Krebs in Mittelfranken </a:t>
            </a:r>
            <a:r>
              <a:rPr lang="de-DE" altLang="de-DE" sz="1600" dirty="0" smtClean="0">
                <a:solidFill>
                  <a:srgbClr val="000000"/>
                </a:solidFill>
              </a:rPr>
              <a:t>2002-2015, </a:t>
            </a:r>
            <a:r>
              <a:rPr lang="de-DE" altLang="de-DE" sz="1600" dirty="0">
                <a:solidFill>
                  <a:srgbClr val="000000"/>
                </a:solidFill>
              </a:rPr>
              <a:t/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 smtClean="0">
                <a:solidFill>
                  <a:srgbClr val="000000"/>
                </a:solidFill>
              </a:rPr>
              <a:t>Erlangen, Februar 2017.</a:t>
            </a:r>
            <a:endParaRPr lang="de-DE" altLang="de-DE" sz="1600" dirty="0">
              <a:solidFill>
                <a:srgbClr val="000000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8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275856" y="227687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2002-2015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2.010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228184" y="2282840"/>
            <a:ext cx="2613580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&lt; 2002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2.694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275856" y="393986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1.111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228183" y="3945830"/>
            <a:ext cx="261501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899</a:t>
            </a:r>
          </a:p>
        </p:txBody>
      </p:sp>
      <p:sp>
        <p:nvSpPr>
          <p:cNvPr id="11" name="Text Box 38"/>
          <p:cNvSpPr txBox="1">
            <a:spLocks noChangeArrowheads="1"/>
          </p:cNvSpPr>
          <p:nvPr/>
        </p:nvSpPr>
        <p:spPr bwMode="auto">
          <a:xfrm>
            <a:off x="211017" y="580203"/>
            <a:ext cx="8745415" cy="9765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98462" tIns="49232" rIns="98462" bIns="49232">
            <a:spAutoFit/>
          </a:bodyPr>
          <a:lstStyle>
            <a:lvl1pPr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43025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522413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01800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81188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383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955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527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099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sz="1900" dirty="0">
                <a:latin typeface="Arial" charset="0"/>
              </a:rPr>
              <a:t>Klinisches Krebsregister des Tumorzentrums Erlangen-Nürnberg</a:t>
            </a:r>
          </a:p>
          <a:p>
            <a:pPr algn="ctr"/>
            <a:r>
              <a:rPr lang="de-DE" altLang="de-DE" sz="1900" b="1" dirty="0" smtClean="0">
                <a:latin typeface="Arial" charset="0"/>
              </a:rPr>
              <a:t>Tumorentität: Kehlkopf</a:t>
            </a:r>
            <a:r>
              <a:rPr lang="de-DE" altLang="de-DE" sz="1900" dirty="0" smtClean="0">
                <a:latin typeface="Arial" charset="0"/>
              </a:rPr>
              <a:t>, </a:t>
            </a:r>
            <a:r>
              <a:rPr lang="de-DE" altLang="de-DE" sz="1400" dirty="0" smtClean="0">
                <a:latin typeface="Arial" charset="0"/>
              </a:rPr>
              <a:t>C32, D02.0</a:t>
            </a:r>
            <a:endParaRPr lang="de-DE" altLang="de-DE" sz="1400" b="1" dirty="0" smtClean="0">
              <a:latin typeface="Arial" charset="0"/>
            </a:endParaRPr>
          </a:p>
          <a:p>
            <a:pPr algn="ctr"/>
            <a:r>
              <a:rPr lang="de-DE" altLang="de-DE" sz="1900" b="1" dirty="0" smtClean="0">
                <a:latin typeface="Arial" charset="0"/>
              </a:rPr>
              <a:t>Gesamt: 4.704 </a:t>
            </a:r>
            <a:r>
              <a:rPr lang="de-DE" altLang="de-DE" sz="1200" b="1" dirty="0" smtClean="0">
                <a:latin typeface="Arial" charset="0"/>
              </a:rPr>
              <a:t>(ED 1978 bis 2015)</a:t>
            </a:r>
            <a:endParaRPr lang="de-DE" altLang="de-DE" sz="1200" b="1" dirty="0">
              <a:latin typeface="Arial" charset="0"/>
            </a:endParaRPr>
          </a:p>
        </p:txBody>
      </p:sp>
      <p:sp>
        <p:nvSpPr>
          <p:cNvPr id="25" name="Line 54"/>
          <p:cNvSpPr>
            <a:spLocks noChangeShapeType="1"/>
          </p:cNvSpPr>
          <p:nvPr/>
        </p:nvSpPr>
        <p:spPr bwMode="auto">
          <a:xfrm>
            <a:off x="4572000" y="1706195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6" name="Line 54"/>
          <p:cNvSpPr>
            <a:spLocks noChangeShapeType="1"/>
          </p:cNvSpPr>
          <p:nvPr/>
        </p:nvSpPr>
        <p:spPr bwMode="auto">
          <a:xfrm>
            <a:off x="4572000" y="334891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7" name="Line 54"/>
          <p:cNvSpPr>
            <a:spLocks noChangeShapeType="1"/>
          </p:cNvSpPr>
          <p:nvPr/>
        </p:nvSpPr>
        <p:spPr bwMode="auto">
          <a:xfrm>
            <a:off x="4572000" y="499432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8" name="Line 58"/>
          <p:cNvSpPr>
            <a:spLocks noChangeShapeType="1"/>
          </p:cNvSpPr>
          <p:nvPr/>
        </p:nvSpPr>
        <p:spPr bwMode="auto">
          <a:xfrm>
            <a:off x="5403850" y="4927699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" name="Line 58"/>
          <p:cNvSpPr>
            <a:spLocks noChangeShapeType="1"/>
          </p:cNvSpPr>
          <p:nvPr/>
        </p:nvSpPr>
        <p:spPr bwMode="auto">
          <a:xfrm>
            <a:off x="5394325" y="3276902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" name="Line 58"/>
          <p:cNvSpPr>
            <a:spLocks noChangeShapeType="1"/>
          </p:cNvSpPr>
          <p:nvPr/>
        </p:nvSpPr>
        <p:spPr bwMode="auto">
          <a:xfrm>
            <a:off x="5364088" y="1692726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6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Datenbestand Klinisches Krebsregister: Kehlkopf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23528" y="248360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Erstdiagnosejahr: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23528" y="414120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Wohnort: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275855" y="5524038"/>
            <a:ext cx="2664297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Klinische/Pathologische Meldungen</a:t>
            </a:r>
          </a:p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1.021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206891" y="5530006"/>
            <a:ext cx="261358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Ausschließlich Todesbescheinigungen</a:t>
            </a: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90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323528" y="572538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Meldetyp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9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33702" y="519645"/>
            <a:ext cx="9177703" cy="407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Vollzähligkeit der Städte und Landkreise</a:t>
            </a:r>
            <a:endParaRPr lang="de-DE" altLang="de-DE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1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2015: Kehlkopf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4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184319"/>
              </p:ext>
            </p:extLst>
          </p:nvPr>
        </p:nvGraphicFramePr>
        <p:xfrm>
          <a:off x="179388" y="1247457"/>
          <a:ext cx="3773487" cy="2168528"/>
        </p:xfrm>
        <a:graphic>
          <a:graphicData uri="http://schemas.openxmlformats.org/drawingml/2006/table">
            <a:tbl>
              <a:tblPr/>
              <a:tblGrid>
                <a:gridCol w="1782762"/>
                <a:gridCol w="1143000"/>
                <a:gridCol w="847725"/>
              </a:tblGrid>
              <a:tr h="309563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</a:t>
                      </a: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C32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D02.0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Gesamt</a:t>
                      </a: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 </a:t>
                      </a:r>
                      <a:endParaRPr kumimoji="0" lang="de-DE" altLang="de-DE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C32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Erwartete Fälle</a:t>
                      </a:r>
                      <a:endParaRPr kumimoji="0" lang="de-DE" altLang="de-DE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Vollzähligkeit</a:t>
                      </a:r>
                      <a:endParaRPr kumimoji="0" lang="de-DE" altLang="de-DE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82%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Textfeld 16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15" name="Text Box 31"/>
          <p:cNvSpPr txBox="1">
            <a:spLocks noChangeArrowheads="1"/>
          </p:cNvSpPr>
          <p:nvPr/>
        </p:nvSpPr>
        <p:spPr bwMode="auto">
          <a:xfrm>
            <a:off x="180000" y="3960000"/>
            <a:ext cx="3759200" cy="2031325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Die alters- und geschlechtsspezifischen Erwartungswerte für Mittelfranken werden </a:t>
            </a:r>
            <a:r>
              <a:rPr lang="de-DE" alt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vom ZKFR am Bayerischen Landesamt für Gesundheit und Lebensmittelsicherheit unter </a:t>
            </a: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Berücksichtigung der jeweiligen demografischen Altersstruktur auf Kreisebene errechnet.</a:t>
            </a:r>
          </a:p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Sie basieren auf den vom Zentrum für Krebsregisterdaten am Robert-Koch-Institut in Berlin bereitgestellten Daten aus den bereits vollzähligen Krebsregistern in Deutschland.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 Box 29"/>
          <p:cNvSpPr txBox="1">
            <a:spLocks noChangeArrowheads="1"/>
          </p:cNvSpPr>
          <p:nvPr/>
        </p:nvSpPr>
        <p:spPr bwMode="auto">
          <a:xfrm>
            <a:off x="185738" y="6165304"/>
            <a:ext cx="30400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Bevölkerung </a:t>
            </a:r>
            <a:r>
              <a:rPr lang="de-DE" altLang="de-DE" sz="1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Mfr</a:t>
            </a:r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1.726.940 (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Männer: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847.274, Frauen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879.666)</a:t>
            </a:r>
            <a:endParaRPr lang="de-DE" altLang="de-DE" sz="1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0" y="1188000"/>
            <a:ext cx="5118411" cy="53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23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3835287116"/>
              </p:ext>
            </p:extLst>
          </p:nvPr>
        </p:nvGraphicFramePr>
        <p:xfrm>
          <a:off x="1049147" y="1503060"/>
          <a:ext cx="7045706" cy="4701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Dokumentierte Neuerkrankungen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C32, D02.0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Gesamt=1.021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708110" y="6165304"/>
            <a:ext cx="20603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Diagnosejahr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 rot="16200000">
            <a:off x="282621" y="3632483"/>
            <a:ext cx="11160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Anzahl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889212" y="1661899"/>
            <a:ext cx="26107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1203325">
              <a:tabLst>
                <a:tab pos="1341438" algn="l"/>
                <a:tab pos="1700213" algn="l"/>
                <a:tab pos="2157413" algn="r"/>
                <a:tab pos="2514600" algn="l"/>
                <a:tab pos="4035425" algn="l"/>
              </a:tabLst>
            </a:pPr>
            <a:r>
              <a:rPr lang="de-DE" altLang="de-DE" sz="1200" dirty="0" smtClean="0">
                <a:latin typeface="Arial" charset="0"/>
              </a:rPr>
              <a:t>Invasive Tumoren		n=	951</a:t>
            </a:r>
          </a:p>
          <a:p>
            <a:pPr>
              <a:tabLst>
                <a:tab pos="1341438" algn="l"/>
                <a:tab pos="1700213" algn="l"/>
                <a:tab pos="1978025" algn="l"/>
                <a:tab pos="2514600" algn="l"/>
                <a:tab pos="4035425" algn="l"/>
              </a:tabLst>
            </a:pPr>
            <a:r>
              <a:rPr lang="de-DE" altLang="de-DE" sz="1200" dirty="0" smtClean="0">
                <a:latin typeface="Arial" charset="0"/>
              </a:rPr>
              <a:t>Präinvasive Tumoren</a:t>
            </a:r>
            <a:r>
              <a:rPr lang="de-DE" altLang="de-DE" sz="1200" dirty="0">
                <a:latin typeface="Arial" charset="0"/>
              </a:rPr>
              <a:t>	</a:t>
            </a:r>
            <a:r>
              <a:rPr lang="de-DE" altLang="de-DE" sz="1200" dirty="0" smtClean="0">
                <a:latin typeface="Arial" charset="0"/>
              </a:rPr>
              <a:t>n=	70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1638165" y="1628800"/>
            <a:ext cx="2664296" cy="515089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1737174" y="1727809"/>
            <a:ext cx="117015" cy="117015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1737174" y="1916832"/>
            <a:ext cx="117015" cy="117015"/>
          </a:xfrm>
          <a:prstGeom prst="rect">
            <a:avLst/>
          </a:prstGeom>
          <a:solidFill>
            <a:srgbClr val="CCE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" name="Textfeld 1"/>
          <p:cNvSpPr txBox="1"/>
          <p:nvPr/>
        </p:nvSpPr>
        <p:spPr>
          <a:xfrm>
            <a:off x="1475656" y="2791961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73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1547664" y="4304129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68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1547664" y="5661248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1907704" y="2719953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74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2016697" y="4221088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2016697" y="5703059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2411760" y="2852936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71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2483768" y="4365104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67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2483768" y="5703059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2843808" y="3296017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2915816" y="4622939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56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2952801" y="5703059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3275856" y="3212976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62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3384849" y="4590389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3419872" y="5703059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3779912" y="2924944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69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3851920" y="4592161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61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3851920" y="5589240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4211960" y="2215897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87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4320953" y="3933056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83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4320953" y="5703059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4644008" y="2492896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81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4753001" y="4005064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78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4788024" y="5703059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39" name="Textfeld 38"/>
          <p:cNvSpPr txBox="1"/>
          <p:nvPr/>
        </p:nvSpPr>
        <p:spPr>
          <a:xfrm>
            <a:off x="5148064" y="2492896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5220072" y="4221088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5220072" y="5589240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5580112" y="2492896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5689105" y="4149080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73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5689105" y="5631051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6516216" y="3007985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67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6156176" y="4365104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64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6156176" y="5631051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7452320" y="3007985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67*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7092280" y="4077072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76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7092280" y="5703059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6732240" y="6237312"/>
            <a:ext cx="24686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* Dokumentation noch nicht abgeschlossen</a:t>
            </a:r>
          </a:p>
        </p:txBody>
      </p:sp>
      <p:sp>
        <p:nvSpPr>
          <p:cNvPr id="52" name="Textfeld 51"/>
          <p:cNvSpPr txBox="1"/>
          <p:nvPr/>
        </p:nvSpPr>
        <p:spPr>
          <a:xfrm>
            <a:off x="6084168" y="2852936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feld 52"/>
          <p:cNvSpPr txBox="1"/>
          <p:nvPr/>
        </p:nvSpPr>
        <p:spPr>
          <a:xfrm>
            <a:off x="6625209" y="4365104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64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feld 53"/>
          <p:cNvSpPr txBox="1"/>
          <p:nvPr/>
        </p:nvSpPr>
        <p:spPr>
          <a:xfrm>
            <a:off x="6625209" y="5703059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feld 54"/>
          <p:cNvSpPr txBox="1"/>
          <p:nvPr/>
        </p:nvSpPr>
        <p:spPr>
          <a:xfrm>
            <a:off x="7001779" y="2501009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Textfeld 55"/>
          <p:cNvSpPr txBox="1"/>
          <p:nvPr/>
        </p:nvSpPr>
        <p:spPr>
          <a:xfrm>
            <a:off x="7524328" y="5661248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57" name="Textfeld 56"/>
          <p:cNvSpPr txBox="1"/>
          <p:nvPr/>
        </p:nvSpPr>
        <p:spPr>
          <a:xfrm>
            <a:off x="7524328" y="4478923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61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5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2356929194"/>
              </p:ext>
            </p:extLst>
          </p:nvPr>
        </p:nvGraphicFramePr>
        <p:xfrm>
          <a:off x="832579" y="1340766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Altersverteilung bei Diagnosestellung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C32, D02.0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Gesamt=1.021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1610471" y="1412776"/>
            <a:ext cx="62674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tabLst>
                <a:tab pos="712788" algn="l"/>
                <a:tab pos="803275" algn="l"/>
                <a:tab pos="1431925" algn="l"/>
                <a:tab pos="3140075" algn="l"/>
              </a:tabLst>
            </a:pP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Männer: 	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n=882,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64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Jahre, 	Mittelwert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64,2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</a:t>
            </a:r>
          </a:p>
          <a:p>
            <a:pPr>
              <a:tabLst>
                <a:tab pos="712788" algn="l"/>
                <a:tab pos="803275" algn="l"/>
                <a:tab pos="1431925" algn="l"/>
                <a:tab pos="3140075" algn="l"/>
              </a:tabLst>
            </a:pP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Frauen: 	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n=139,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64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Jahre,	Mittelwert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63,9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156805" y="6381328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 (Jahre)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1475656" y="1482626"/>
            <a:ext cx="133350" cy="144462"/>
          </a:xfrm>
          <a:prstGeom prst="rect">
            <a:avLst/>
          </a:prstGeom>
          <a:solidFill>
            <a:srgbClr val="3366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1475656" y="1723926"/>
            <a:ext cx="133350" cy="14446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 rot="16200000">
            <a:off x="-514160" y="3610456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</p:spTree>
    <p:extLst>
      <p:ext uri="{BB962C8B-B14F-4D97-AF65-F5344CB8AC3E}">
        <p14:creationId xmlns:p14="http://schemas.microsoft.com/office/powerpoint/2010/main" val="379430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3194402837"/>
              </p:ext>
            </p:extLst>
          </p:nvPr>
        </p:nvGraphicFramePr>
        <p:xfrm>
          <a:off x="1381955" y="1299674"/>
          <a:ext cx="6380089" cy="4258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Anteil der unter und über 65-jährigen Patienten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C32, D02.0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Gesamt=1.021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915295" y="3645024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55</a:t>
            </a:r>
            <a:r>
              <a:rPr lang="de-DE" altLang="de-DE" sz="1400" b="1" dirty="0" smtClean="0"/>
              <a:t>%</a:t>
            </a:r>
            <a:endParaRPr lang="de-DE" altLang="de-DE" sz="1400" b="1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364088" y="4057327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  <a:r>
              <a:rPr lang="de-DE" altLang="de-DE" sz="1400" b="1" dirty="0" smtClean="0"/>
              <a:t>%</a:t>
            </a:r>
            <a:endParaRPr lang="de-DE" altLang="de-DE" sz="1400" b="1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59832" y="5661248"/>
            <a:ext cx="30452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 rot="16200000">
            <a:off x="-10104" y="3411267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886492" y="2204864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558</a:t>
            </a:r>
            <a:endParaRPr lang="de-DE" altLang="de-DE" sz="1600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364088" y="2708920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463</a:t>
            </a:r>
            <a:endParaRPr lang="de-DE" altLang="de-DE" sz="1600" dirty="0"/>
          </a:p>
        </p:txBody>
      </p:sp>
    </p:spTree>
    <p:extLst>
      <p:ext uri="{BB962C8B-B14F-4D97-AF65-F5344CB8AC3E}">
        <p14:creationId xmlns:p14="http://schemas.microsoft.com/office/powerpoint/2010/main" val="125268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1520" y="677009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Überlebensanalysen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sind entscheidende Faktoren für die Ergebnisqualität der Tumortherapie. Unterschieden wird zwischen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Life-Status 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Information, ob  Patient lebt oder verstorben ist mit Todesdatum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(Overall-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OAS)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Follow-</a:t>
            </a:r>
            <a:r>
              <a:rPr lang="de-DE" b="1" dirty="0" err="1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Vorliegende klinische Informationen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zum weiteren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Krankheitsverlauf, insbes. Tumorstatus (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Diseasefree-Survival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DFS etc.)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Seit Jahren können in Bayern keine Überlebensanalysen für das gesamte dokumentierte Patientengut mehr berechnet werden, da der Bayerische Landesbeauftragte für Datenschutz ab 2008  den elektronischen Life-Status-Abgleich mit der AKDB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(‚Anstalt für Kommunale Datenverarbeitung in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Bayern’) untersagt hat.  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Die notwendige Novellierung des Bayerischen Krebsregistergesetzes im Rahmen des seit 01.01.2014 geltenden KFRG (Krebsfrüherkennungs-  und 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registergesetzes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) ist für das Frühjahr 2017 vorgesehen. </a:t>
            </a:r>
          </a:p>
        </p:txBody>
      </p:sp>
    </p:spTree>
    <p:extLst>
      <p:ext uri="{BB962C8B-B14F-4D97-AF65-F5344CB8AC3E}">
        <p14:creationId xmlns:p14="http://schemas.microsoft.com/office/powerpoint/2010/main" val="3907595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3528" y="764704"/>
            <a:ext cx="88204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 den beiden folgenden Grafiken wird der Ist-Zustand dargestellt: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Aktueller Life-Status:</a:t>
            </a:r>
          </a:p>
          <a:p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Nicht aktuell	Es ist keine Information vorhanden, ob Patient lebt oder tot ist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Aktuell			Information, dass Patient noch lebt (unabhängig vom Tumorstatus)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323528" y="2235933"/>
            <a:ext cx="216024" cy="189023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23528" y="2523965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23528" y="1947901"/>
            <a:ext cx="216024" cy="18902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" name="Textfeld 5"/>
          <p:cNvSpPr txBox="1"/>
          <p:nvPr/>
        </p:nvSpPr>
        <p:spPr>
          <a:xfrm>
            <a:off x="323528" y="3073028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defTabSz="357188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aktuell 	Keine aktuelle Information zum klinischen Verlauf /Tumorstatus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				des Patienten vorhanden</a:t>
            </a: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Aktuell 	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Der aktuelle klinische Verlauf /Tumorstatus des Patienten ist 						vorhanden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Ausblick: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Das KFRG sieht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adäquate Finanzierung durch die Krankenkassen vor, so dass die klinischen Verlaufsinformationen zukünftig vollständig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erhoben werden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können.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23528" y="4252157"/>
            <a:ext cx="216024" cy="189023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4828221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23528" y="3721100"/>
            <a:ext cx="216024" cy="18902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05804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2137371878"/>
              </p:ext>
            </p:extLst>
          </p:nvPr>
        </p:nvGraphicFramePr>
        <p:xfrm>
          <a:off x="724461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1331640" y="16134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835696" y="161399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267744" y="161455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699792" y="161511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203848" y="16162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635896" y="16168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4499992" y="16173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493204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5436096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5868144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7236296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067944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6300192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Aktueller Life-Status 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C32, D02.0</a:t>
            </a: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Patienten ist &gt; 01.01.2015)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Gesamt=1.021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 Box 4"/>
          <p:cNvSpPr txBox="1">
            <a:spLocks noChangeArrowheads="1"/>
          </p:cNvSpPr>
          <p:nvPr/>
        </p:nvSpPr>
        <p:spPr bwMode="auto">
          <a:xfrm>
            <a:off x="8021633" y="3504948"/>
            <a:ext cx="1122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Tot</a:t>
            </a:r>
            <a:endParaRPr lang="de-DE" altLang="de-DE" sz="1200" dirty="0"/>
          </a:p>
        </p:txBody>
      </p:sp>
      <p:sp>
        <p:nvSpPr>
          <p:cNvPr id="43" name="Rectangle 7"/>
          <p:cNvSpPr>
            <a:spLocks noChangeArrowheads="1"/>
          </p:cNvSpPr>
          <p:nvPr/>
        </p:nvSpPr>
        <p:spPr bwMode="auto">
          <a:xfrm>
            <a:off x="7884368" y="3858890"/>
            <a:ext cx="117015" cy="117015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4" name="Rectangle 8"/>
          <p:cNvSpPr>
            <a:spLocks noChangeArrowheads="1"/>
          </p:cNvSpPr>
          <p:nvPr/>
        </p:nvSpPr>
        <p:spPr bwMode="auto">
          <a:xfrm>
            <a:off x="7884368" y="4146922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5" name="Rectangle 10"/>
          <p:cNvSpPr>
            <a:spLocks noChangeArrowheads="1"/>
          </p:cNvSpPr>
          <p:nvPr/>
        </p:nvSpPr>
        <p:spPr bwMode="auto">
          <a:xfrm>
            <a:off x="7884368" y="3583033"/>
            <a:ext cx="117015" cy="11701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4" name="Textfeld 23"/>
          <p:cNvSpPr txBox="1"/>
          <p:nvPr/>
        </p:nvSpPr>
        <p:spPr>
          <a:xfrm>
            <a:off x="6804248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7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502</Words>
  <Application>Microsoft Office PowerPoint</Application>
  <PresentationFormat>Bildschirmpräsentation (4:3)</PresentationFormat>
  <Paragraphs>206</Paragraphs>
  <Slides>11</Slides>
  <Notes>8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3" baseType="lpstr">
      <vt:lpstr>Larissa</vt:lpstr>
      <vt:lpstr>Dokument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Universitätsklinikum Erlangen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Borstorff, Christine</dc:creator>
  <cp:lastModifiedBy>Borstorff, Christine</cp:lastModifiedBy>
  <cp:revision>182</cp:revision>
  <cp:lastPrinted>2017-02-07T08:58:26Z</cp:lastPrinted>
  <dcterms:created xsi:type="dcterms:W3CDTF">2014-04-28T10:09:44Z</dcterms:created>
  <dcterms:modified xsi:type="dcterms:W3CDTF">2017-02-07T10:30:05Z</dcterms:modified>
</cp:coreProperties>
</file>