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handoutMasterIdLst>
    <p:handoutMasterId r:id="rId14"/>
  </p:handoutMasterIdLst>
  <p:sldIdLst>
    <p:sldId id="292" r:id="rId2"/>
    <p:sldId id="287" r:id="rId3"/>
    <p:sldId id="298" r:id="rId4"/>
    <p:sldId id="291" r:id="rId5"/>
    <p:sldId id="282" r:id="rId6"/>
    <p:sldId id="285" r:id="rId7"/>
    <p:sldId id="294" r:id="rId8"/>
    <p:sldId id="295" r:id="rId9"/>
    <p:sldId id="277" r:id="rId10"/>
    <p:sldId id="290" r:id="rId11"/>
    <p:sldId id="293" r:id="rId12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8378"/>
    <a:srgbClr val="0033CC"/>
    <a:srgbClr val="008380"/>
    <a:srgbClr val="00836C"/>
    <a:srgbClr val="00CC6E"/>
    <a:srgbClr val="00CC66"/>
    <a:srgbClr val="00835C"/>
    <a:srgbClr val="00808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6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425990525292994E-2"/>
          <c:y val="2.9293812481685701E-2"/>
          <c:w val="0.91374633003420802"/>
          <c:h val="0.902750312488484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99CCFF"/>
            </a:solidFill>
            <a:ln>
              <a:solidFill>
                <a:schemeClr val="tx2"/>
              </a:solidFill>
            </a:ln>
          </c:spPr>
          <c:invertIfNegative val="0"/>
          <c:dLbls>
            <c:dLbl>
              <c:idx val="0"/>
              <c:layout>
                <c:manualLayout>
                  <c:x val="-1.9732586060218806E-3"/>
                  <c:y val="-0.365751858119568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343087264782265E-3"/>
                  <c:y val="-0.38031544912079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44222991989731E-3"/>
                  <c:y val="-0.38890723832399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023743823543021E-3"/>
                  <c:y val="-0.406546799602120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0926638153791827E-4"/>
                  <c:y val="-0.404251997743054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0267663737317453E-4"/>
                  <c:y val="-0.43864595205671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3838215787033976E-4"/>
                  <c:y val="-0.408366690196006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0210306816662522E-3"/>
                  <c:y val="-0.364054045029584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3.4120072566184284E-4"/>
                  <c:y val="-0.379937306608710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9731166756035519E-3"/>
                  <c:y val="-0.354317407039788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5677634008572029E-3"/>
                  <c:y val="-0.362941523386880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6637083636473053E-3"/>
                  <c:y val="-0.349938142435522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5.3008172637348198E-3"/>
                  <c:y val="-0.347283701100675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1.7385056941065851E-3"/>
                  <c:y val="-0.335913478951520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6638502940656337E-3"/>
                  <c:y val="-0.331407856442307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9.6032306682905259E-5"/>
                  <c:y val="-0.31587437558957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3.1967097995400932E-5"/>
                  <c:y val="-0.299971406540079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6638612481213999E-3"/>
                  <c:y val="-4.0042667511661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408</c:v>
                </c:pt>
                <c:pt idx="1">
                  <c:v>431</c:v>
                </c:pt>
                <c:pt idx="2">
                  <c:v>441</c:v>
                </c:pt>
                <c:pt idx="3">
                  <c:v>454</c:v>
                </c:pt>
                <c:pt idx="4">
                  <c:v>453</c:v>
                </c:pt>
                <c:pt idx="5">
                  <c:v>489</c:v>
                </c:pt>
                <c:pt idx="6">
                  <c:v>451</c:v>
                </c:pt>
                <c:pt idx="7">
                  <c:v>408</c:v>
                </c:pt>
                <c:pt idx="8">
                  <c:v>420</c:v>
                </c:pt>
                <c:pt idx="9">
                  <c:v>394</c:v>
                </c:pt>
                <c:pt idx="10">
                  <c:v>403</c:v>
                </c:pt>
                <c:pt idx="11">
                  <c:v>390</c:v>
                </c:pt>
                <c:pt idx="12">
                  <c:v>383</c:v>
                </c:pt>
                <c:pt idx="13">
                  <c:v>366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0238208"/>
        <c:axId val="160285056"/>
      </c:barChart>
      <c:catAx>
        <c:axId val="160238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0285056"/>
        <c:crosses val="autoZero"/>
        <c:auto val="1"/>
        <c:lblAlgn val="ctr"/>
        <c:lblOffset val="100"/>
        <c:noMultiLvlLbl val="0"/>
      </c:catAx>
      <c:valAx>
        <c:axId val="160285056"/>
        <c:scaling>
          <c:orientation val="minMax"/>
          <c:max val="55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60238208"/>
        <c:crosses val="autoZero"/>
        <c:crossBetween val="between"/>
        <c:majorUnit val="50"/>
        <c:minorUnit val="5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33CC"/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Tabelle1!$B$2:$B$20</c:f>
              <c:numCache>
                <c:formatCode>General</c:formatCode>
                <c:ptCount val="19"/>
                <c:pt idx="4">
                  <c:v>1</c:v>
                </c:pt>
                <c:pt idx="5">
                  <c:v>5</c:v>
                </c:pt>
                <c:pt idx="6">
                  <c:v>8</c:v>
                </c:pt>
                <c:pt idx="7">
                  <c:v>29</c:v>
                </c:pt>
                <c:pt idx="8">
                  <c:v>56</c:v>
                </c:pt>
                <c:pt idx="9">
                  <c:v>125</c:v>
                </c:pt>
                <c:pt idx="10">
                  <c:v>226</c:v>
                </c:pt>
                <c:pt idx="11">
                  <c:v>401</c:v>
                </c:pt>
                <c:pt idx="12">
                  <c:v>552</c:v>
                </c:pt>
                <c:pt idx="13">
                  <c:v>636</c:v>
                </c:pt>
                <c:pt idx="14">
                  <c:v>676</c:v>
                </c:pt>
                <c:pt idx="15">
                  <c:v>526</c:v>
                </c:pt>
                <c:pt idx="16">
                  <c:v>308</c:v>
                </c:pt>
                <c:pt idx="17">
                  <c:v>110</c:v>
                </c:pt>
                <c:pt idx="18">
                  <c:v>38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Tabelle1!$C$2:$C$20</c:f>
              <c:numCache>
                <c:formatCode>General</c:formatCode>
                <c:ptCount val="19"/>
                <c:pt idx="3">
                  <c:v>1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24</c:v>
                </c:pt>
                <c:pt idx="8">
                  <c:v>42</c:v>
                </c:pt>
                <c:pt idx="9">
                  <c:v>74</c:v>
                </c:pt>
                <c:pt idx="10">
                  <c:v>164</c:v>
                </c:pt>
                <c:pt idx="11">
                  <c:v>191</c:v>
                </c:pt>
                <c:pt idx="12">
                  <c:v>247</c:v>
                </c:pt>
                <c:pt idx="13">
                  <c:v>286</c:v>
                </c:pt>
                <c:pt idx="14">
                  <c:v>304</c:v>
                </c:pt>
                <c:pt idx="15">
                  <c:v>324</c:v>
                </c:pt>
                <c:pt idx="16">
                  <c:v>297</c:v>
                </c:pt>
                <c:pt idx="17">
                  <c:v>166</c:v>
                </c:pt>
                <c:pt idx="18">
                  <c:v>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1948800"/>
        <c:axId val="161950336"/>
        <c:axId val="0"/>
      </c:bar3DChart>
      <c:catAx>
        <c:axId val="1619488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61950336"/>
        <c:crosses val="autoZero"/>
        <c:auto val="1"/>
        <c:lblAlgn val="ctr"/>
        <c:lblOffset val="100"/>
        <c:noMultiLvlLbl val="0"/>
      </c:catAx>
      <c:valAx>
        <c:axId val="161950336"/>
        <c:scaling>
          <c:orientation val="minMax"/>
          <c:max val="8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61948800"/>
        <c:crosses val="autoZero"/>
        <c:crossBetween val="between"/>
        <c:majorUnit val="100"/>
        <c:minorUnit val="10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33996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&lt;=55 Jahre</c:v>
                </c:pt>
                <c:pt idx="1">
                  <c:v>&gt;55 Jahre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865</c:v>
                </c:pt>
                <c:pt idx="1">
                  <c:v>5026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162048640"/>
        <c:axId val="162128256"/>
      </c:barChart>
      <c:catAx>
        <c:axId val="1620486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62128256"/>
        <c:crosses val="autoZero"/>
        <c:auto val="1"/>
        <c:lblAlgn val="ctr"/>
        <c:lblOffset val="100"/>
        <c:noMultiLvlLbl val="0"/>
      </c:catAx>
      <c:valAx>
        <c:axId val="162128256"/>
        <c:scaling>
          <c:orientation val="minMax"/>
          <c:max val="6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62048640"/>
        <c:crosses val="autoZero"/>
        <c:crossBetween val="between"/>
        <c:majorUnit val="1000"/>
        <c:minorUnit val="10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274</c:v>
                </c:pt>
                <c:pt idx="1">
                  <c:v>278</c:v>
                </c:pt>
                <c:pt idx="2">
                  <c:v>282</c:v>
                </c:pt>
                <c:pt idx="3">
                  <c:v>271</c:v>
                </c:pt>
                <c:pt idx="4">
                  <c:v>259</c:v>
                </c:pt>
                <c:pt idx="5">
                  <c:v>267</c:v>
                </c:pt>
                <c:pt idx="6">
                  <c:v>221</c:v>
                </c:pt>
                <c:pt idx="7">
                  <c:v>198</c:v>
                </c:pt>
                <c:pt idx="8">
                  <c:v>186</c:v>
                </c:pt>
                <c:pt idx="9">
                  <c:v>168</c:v>
                </c:pt>
                <c:pt idx="10">
                  <c:v>146</c:v>
                </c:pt>
                <c:pt idx="11">
                  <c:v>118</c:v>
                </c:pt>
                <c:pt idx="12">
                  <c:v>102</c:v>
                </c:pt>
                <c:pt idx="13">
                  <c:v>49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2015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Tabelle1!$C$2:$C$15</c:f>
              <c:numCache>
                <c:formatCode>General</c:formatCode>
                <c:ptCount val="14"/>
                <c:pt idx="0">
                  <c:v>38</c:v>
                </c:pt>
                <c:pt idx="1">
                  <c:v>38</c:v>
                </c:pt>
                <c:pt idx="2">
                  <c:v>38</c:v>
                </c:pt>
                <c:pt idx="3">
                  <c:v>51</c:v>
                </c:pt>
                <c:pt idx="4">
                  <c:v>66</c:v>
                </c:pt>
                <c:pt idx="5">
                  <c:v>123</c:v>
                </c:pt>
                <c:pt idx="6">
                  <c:v>116</c:v>
                </c:pt>
                <c:pt idx="7">
                  <c:v>115</c:v>
                </c:pt>
                <c:pt idx="8">
                  <c:v>127</c:v>
                </c:pt>
                <c:pt idx="9">
                  <c:v>126</c:v>
                </c:pt>
                <c:pt idx="10">
                  <c:v>165</c:v>
                </c:pt>
                <c:pt idx="11">
                  <c:v>170</c:v>
                </c:pt>
                <c:pt idx="12">
                  <c:v>207</c:v>
                </c:pt>
                <c:pt idx="13">
                  <c:v>317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2015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Tabelle1!$D$2:$D$15</c:f>
              <c:numCache>
                <c:formatCode>General</c:formatCode>
                <c:ptCount val="14"/>
                <c:pt idx="0">
                  <c:v>96</c:v>
                </c:pt>
                <c:pt idx="1">
                  <c:v>115</c:v>
                </c:pt>
                <c:pt idx="2">
                  <c:v>121</c:v>
                </c:pt>
                <c:pt idx="3">
                  <c:v>132</c:v>
                </c:pt>
                <c:pt idx="4">
                  <c:v>128</c:v>
                </c:pt>
                <c:pt idx="5">
                  <c:v>99</c:v>
                </c:pt>
                <c:pt idx="6">
                  <c:v>114</c:v>
                </c:pt>
                <c:pt idx="7">
                  <c:v>95</c:v>
                </c:pt>
                <c:pt idx="8">
                  <c:v>107</c:v>
                </c:pt>
                <c:pt idx="9">
                  <c:v>100</c:v>
                </c:pt>
                <c:pt idx="10">
                  <c:v>92</c:v>
                </c:pt>
                <c:pt idx="11">
                  <c:v>102</c:v>
                </c:pt>
                <c:pt idx="12">
                  <c:v>74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0401280"/>
        <c:axId val="160402816"/>
      </c:barChart>
      <c:catAx>
        <c:axId val="160401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60402816"/>
        <c:crosses val="autoZero"/>
        <c:auto val="1"/>
        <c:lblAlgn val="ctr"/>
        <c:lblOffset val="100"/>
        <c:noMultiLvlLbl val="0"/>
      </c:catAx>
      <c:valAx>
        <c:axId val="16040281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60401280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274</c:v>
                </c:pt>
                <c:pt idx="1">
                  <c:v>278</c:v>
                </c:pt>
                <c:pt idx="2">
                  <c:v>282</c:v>
                </c:pt>
                <c:pt idx="3">
                  <c:v>271</c:v>
                </c:pt>
                <c:pt idx="4">
                  <c:v>259</c:v>
                </c:pt>
                <c:pt idx="5">
                  <c:v>267</c:v>
                </c:pt>
                <c:pt idx="6">
                  <c:v>221</c:v>
                </c:pt>
                <c:pt idx="7">
                  <c:v>198</c:v>
                </c:pt>
                <c:pt idx="8">
                  <c:v>186</c:v>
                </c:pt>
                <c:pt idx="9">
                  <c:v>168</c:v>
                </c:pt>
                <c:pt idx="10">
                  <c:v>146</c:v>
                </c:pt>
                <c:pt idx="11">
                  <c:v>118</c:v>
                </c:pt>
                <c:pt idx="12">
                  <c:v>102</c:v>
                </c:pt>
                <c:pt idx="13">
                  <c:v>49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2015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Tabelle1!$C$2:$C$15</c:f>
              <c:numCache>
                <c:formatCode>General</c:formatCode>
                <c:ptCount val="14"/>
                <c:pt idx="0">
                  <c:v>5</c:v>
                </c:pt>
                <c:pt idx="1">
                  <c:v>6</c:v>
                </c:pt>
                <c:pt idx="2">
                  <c:v>9</c:v>
                </c:pt>
                <c:pt idx="3">
                  <c:v>33</c:v>
                </c:pt>
                <c:pt idx="4">
                  <c:v>14</c:v>
                </c:pt>
                <c:pt idx="5">
                  <c:v>21</c:v>
                </c:pt>
                <c:pt idx="6">
                  <c:v>23</c:v>
                </c:pt>
                <c:pt idx="7">
                  <c:v>39</c:v>
                </c:pt>
                <c:pt idx="8">
                  <c:v>62</c:v>
                </c:pt>
                <c:pt idx="9">
                  <c:v>65</c:v>
                </c:pt>
                <c:pt idx="10">
                  <c:v>104</c:v>
                </c:pt>
                <c:pt idx="11">
                  <c:v>95</c:v>
                </c:pt>
                <c:pt idx="12">
                  <c:v>150</c:v>
                </c:pt>
                <c:pt idx="13">
                  <c:v>317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2015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Tabelle1!$D$2:$D$15</c:f>
              <c:numCache>
                <c:formatCode>General</c:formatCode>
                <c:ptCount val="14"/>
                <c:pt idx="0">
                  <c:v>129</c:v>
                </c:pt>
                <c:pt idx="1">
                  <c:v>147</c:v>
                </c:pt>
                <c:pt idx="2">
                  <c:v>150</c:v>
                </c:pt>
                <c:pt idx="3">
                  <c:v>150</c:v>
                </c:pt>
                <c:pt idx="4">
                  <c:v>180</c:v>
                </c:pt>
                <c:pt idx="5">
                  <c:v>201</c:v>
                </c:pt>
                <c:pt idx="6">
                  <c:v>207</c:v>
                </c:pt>
                <c:pt idx="7">
                  <c:v>171</c:v>
                </c:pt>
                <c:pt idx="8">
                  <c:v>172</c:v>
                </c:pt>
                <c:pt idx="9">
                  <c:v>160</c:v>
                </c:pt>
                <c:pt idx="10">
                  <c:v>153</c:v>
                </c:pt>
                <c:pt idx="11">
                  <c:v>177</c:v>
                </c:pt>
                <c:pt idx="12">
                  <c:v>131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3080576"/>
        <c:axId val="173083648"/>
      </c:barChart>
      <c:catAx>
        <c:axId val="173080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73083648"/>
        <c:crosses val="autoZero"/>
        <c:auto val="1"/>
        <c:lblAlgn val="ctr"/>
        <c:lblOffset val="100"/>
        <c:noMultiLvlLbl val="0"/>
      </c:catAx>
      <c:valAx>
        <c:axId val="17308364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73080576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5436E-8D39-45A6-B04B-1CA2818C2EF8}" type="datetime1">
              <a:rPr lang="de-DE" smtClean="0"/>
              <a:t>07.02.2017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AD5CD-80AC-44B8-B638-93397184BA08}" type="datetime1">
              <a:rPr lang="de-DE" smtClean="0"/>
              <a:t>07.02.2017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1" y="4714876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8893F8A-49AB-4468-A0D6-A5D953C58B97}" type="datetime1">
              <a:rPr lang="de-DE" smtClean="0"/>
              <a:t>07.02.2017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7865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8CE0CFA-720C-46F2-B346-32C7C53DAAA9}" type="datetime1">
              <a:rPr lang="de-DE" smtClean="0"/>
              <a:t>07.02.2017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D1BC252-AA8A-4707-B6A0-4D9602D643D9}" type="datetime1">
              <a:rPr lang="de-DE" smtClean="0"/>
              <a:t>07.02.2017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DF1C8CD-032D-4937-A3F6-E8FBE81EF413}" type="datetime1">
              <a:rPr lang="de-DE" smtClean="0"/>
              <a:t>07.02.2017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88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F3E978D-1A49-4B78-B99C-72EE84CB28C0}" type="datetime1">
              <a:rPr lang="de-DE" smtClean="0"/>
              <a:t>07.02.2017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93C644E-BD7E-4EAA-8BF5-1AE987BE2977}" type="datetime1">
              <a:rPr lang="de-DE" smtClean="0"/>
              <a:t>07.02.2017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8A877F9-03A5-4EC9-829C-0E01E025C650}" type="datetime1">
              <a:rPr lang="de-DE" smtClean="0"/>
              <a:t>07.02.2017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5906F13-1F87-4AA1-9239-666F486233E7}" type="datetime1">
              <a:rPr lang="de-DE" smtClean="0"/>
              <a:t>07.02.2017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07.02.2017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07.02.2017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2002-2015: Rektum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3" name="Textfeld 12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10" name="Textfeld 9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Rektum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</a:rPr>
              <a:t>C20</a:t>
            </a: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2002-2015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1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460939736"/>
              </p:ext>
            </p:extLst>
          </p:nvPr>
        </p:nvGraphicFramePr>
        <p:xfrm>
          <a:off x="72446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C20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Krankheitsverlauf/Tumorstatus ist &gt; 01.01.2015)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Gesamt=5.891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8021633" y="3504948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55" name="Rectangle 7"/>
          <p:cNvSpPr>
            <a:spLocks noChangeArrowheads="1"/>
          </p:cNvSpPr>
          <p:nvPr/>
        </p:nvSpPr>
        <p:spPr bwMode="auto">
          <a:xfrm>
            <a:off x="7928789" y="3864988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6" name="Rectangle 8"/>
          <p:cNvSpPr>
            <a:spLocks noChangeArrowheads="1"/>
          </p:cNvSpPr>
          <p:nvPr/>
        </p:nvSpPr>
        <p:spPr bwMode="auto">
          <a:xfrm>
            <a:off x="7928789" y="4153020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7" name="Rectangle 10"/>
          <p:cNvSpPr>
            <a:spLocks noChangeArrowheads="1"/>
          </p:cNvSpPr>
          <p:nvPr/>
        </p:nvSpPr>
        <p:spPr bwMode="auto">
          <a:xfrm>
            <a:off x="7928789" y="3583033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4" name="Textfeld 23"/>
          <p:cNvSpPr txBox="1"/>
          <p:nvPr/>
        </p:nvSpPr>
        <p:spPr>
          <a:xfrm>
            <a:off x="1331640" y="16134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408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1763688" y="161399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431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2267744" y="161455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441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2699792" y="161511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454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3131840" y="16162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453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3563888" y="16168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489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4499992" y="16173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408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5004048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420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5436096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394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5868144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403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637220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390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4067944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451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7236296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366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6804248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383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6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2016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2002-2015,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Februar 2017.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5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2002-2015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8.613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6.596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6.347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2.266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76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Tumorentität: Rektum</a:t>
            </a:r>
            <a:r>
              <a:rPr lang="de-DE" altLang="de-DE" sz="1900" dirty="0" smtClean="0">
                <a:latin typeface="Arial" charset="0"/>
              </a:rPr>
              <a:t>, </a:t>
            </a:r>
            <a:r>
              <a:rPr lang="de-DE" altLang="de-DE" sz="1400" dirty="0" smtClean="0">
                <a:latin typeface="Arial" charset="0"/>
              </a:rPr>
              <a:t>C20</a:t>
            </a:r>
            <a:endParaRPr lang="de-DE" altLang="de-DE" sz="1400" b="1" dirty="0" smtClean="0">
              <a:latin typeface="Arial" charset="0"/>
            </a:endParaRP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15.209 </a:t>
            </a:r>
            <a:r>
              <a:rPr lang="de-DE" altLang="de-DE" sz="1200" b="1" dirty="0" smtClean="0">
                <a:latin typeface="Arial" charset="0"/>
              </a:rPr>
              <a:t>(ED 1978 bis 2015)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40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Datenbestand Klinisches Krebsregister: Rektum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Klinische/Pathologische Meldungen</a:t>
            </a: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5.891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456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76333"/>
              </p:ext>
            </p:extLst>
          </p:nvPr>
        </p:nvGraphicFramePr>
        <p:xfrm>
          <a:off x="179388" y="1204167"/>
          <a:ext cx="3773487" cy="928689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366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353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&gt;95%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2015: Rektum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180000" y="3960000"/>
            <a:ext cx="3759200" cy="2031325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</a:t>
            </a:r>
            <a:r>
              <a:rPr lang="de-DE" alt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vom ZKFR am Bayerischen Landesamt für Gesundheit und Lebensmittelsicherheit unter </a:t>
            </a: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sp>
        <p:nvSpPr>
          <p:cNvPr id="18" name="Textfeld 17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185738" y="6165304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1.726.940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847.274,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879.666)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0" y="1188000"/>
            <a:ext cx="5096673" cy="53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19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412682740"/>
              </p:ext>
            </p:extLst>
          </p:nvPr>
        </p:nvGraphicFramePr>
        <p:xfrm>
          <a:off x="1049147" y="1503060"/>
          <a:ext cx="7045706" cy="4701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Dokumentierte Neuerkrankungen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C20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Gesamt=5.891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708110" y="6165304"/>
            <a:ext cx="20603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16200000">
            <a:off x="282621" y="3632483"/>
            <a:ext cx="11160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Anzahl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668344" y="2719953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732241" y="6237312"/>
            <a:ext cx="23042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abgeschlossen</a:t>
            </a:r>
          </a:p>
        </p:txBody>
      </p:sp>
    </p:spTree>
    <p:extLst>
      <p:ext uri="{BB962C8B-B14F-4D97-AF65-F5344CB8AC3E}">
        <p14:creationId xmlns:p14="http://schemas.microsoft.com/office/powerpoint/2010/main" val="303498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772337332"/>
              </p:ext>
            </p:extLst>
          </p:nvPr>
        </p:nvGraphicFramePr>
        <p:xfrm>
          <a:off x="832579" y="1340766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C20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Gesamt=5.891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688926" y="1556792"/>
            <a:ext cx="62674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712788" algn="l"/>
                <a:tab pos="803275" algn="l"/>
                <a:tab pos="1527175" algn="l"/>
                <a:tab pos="3140075" algn="l"/>
              </a:tabLst>
            </a:pP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Männer: 	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n=3.697,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68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Jahre, 	Mittelwert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67,3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</a:t>
            </a:r>
          </a:p>
          <a:p>
            <a:pPr>
              <a:tabLst>
                <a:tab pos="712788" algn="l"/>
                <a:tab pos="803275" algn="l"/>
                <a:tab pos="1527175" algn="l"/>
                <a:tab pos="3140075" algn="l"/>
              </a:tabLst>
            </a:pP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Frauen: 	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n=2.194,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70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Jahre,	Mittelwert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69,2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156805" y="6381328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554111" y="1626642"/>
            <a:ext cx="133350" cy="144462"/>
          </a:xfrm>
          <a:prstGeom prst="rect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554111" y="1867942"/>
            <a:ext cx="133350" cy="14446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 rot="16200000">
            <a:off x="-514160" y="3610456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</p:spTree>
    <p:extLst>
      <p:ext uri="{BB962C8B-B14F-4D97-AF65-F5344CB8AC3E}">
        <p14:creationId xmlns:p14="http://schemas.microsoft.com/office/powerpoint/2010/main" val="110222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2674674950"/>
              </p:ext>
            </p:extLst>
          </p:nvPr>
        </p:nvGraphicFramePr>
        <p:xfrm>
          <a:off x="1381955" y="1299674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Anteil der unter und über 55-jährigen Patienten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C20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Gesamt=5.891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915295" y="4797152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435575" y="3573016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85%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5661248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411267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86492" y="4417367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865</a:t>
            </a:r>
            <a:endParaRPr lang="de-DE" altLang="de-DE" sz="1600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364088" y="2113111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5.026</a:t>
            </a:r>
            <a:endParaRPr lang="de-DE" altLang="de-DE" sz="1600" dirty="0"/>
          </a:p>
        </p:txBody>
      </p:sp>
    </p:spTree>
    <p:extLst>
      <p:ext uri="{BB962C8B-B14F-4D97-AF65-F5344CB8AC3E}">
        <p14:creationId xmlns:p14="http://schemas.microsoft.com/office/powerpoint/2010/main" val="281587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77009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das Frühjahr 2017 vorgesehen. </a:t>
            </a:r>
          </a:p>
        </p:txBody>
      </p:sp>
    </p:spTree>
    <p:extLst>
      <p:ext uri="{BB962C8B-B14F-4D97-AF65-F5344CB8AC3E}">
        <p14:creationId xmlns:p14="http://schemas.microsoft.com/office/powerpoint/2010/main" val="1832455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Nicht aktuell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Aktuell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aktuell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Aktuell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20213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3331391365"/>
              </p:ext>
            </p:extLst>
          </p:nvPr>
        </p:nvGraphicFramePr>
        <p:xfrm>
          <a:off x="72446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1331640" y="16134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408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763688" y="161399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431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267744" y="161455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441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699792" y="161511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454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131840" y="16162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453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563888" y="16168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489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499992" y="16173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408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004048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420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436096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394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5868144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403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637220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390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067944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451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7236296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366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Life-Status 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C20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Patienten ist &gt; 01.01.2015)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Gesamt=5.891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8021633" y="3504948"/>
            <a:ext cx="1122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43" name="Rectangle 7"/>
          <p:cNvSpPr>
            <a:spLocks noChangeArrowheads="1"/>
          </p:cNvSpPr>
          <p:nvPr/>
        </p:nvSpPr>
        <p:spPr bwMode="auto">
          <a:xfrm>
            <a:off x="7884368" y="3858890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4" name="Rectangle 8"/>
          <p:cNvSpPr>
            <a:spLocks noChangeArrowheads="1"/>
          </p:cNvSpPr>
          <p:nvPr/>
        </p:nvSpPr>
        <p:spPr bwMode="auto">
          <a:xfrm>
            <a:off x="7884368" y="4146922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5" name="Rectangle 10"/>
          <p:cNvSpPr>
            <a:spLocks noChangeArrowheads="1"/>
          </p:cNvSpPr>
          <p:nvPr/>
        </p:nvSpPr>
        <p:spPr bwMode="auto">
          <a:xfrm>
            <a:off x="7884368" y="3583033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4" name="Textfeld 23"/>
          <p:cNvSpPr txBox="1"/>
          <p:nvPr/>
        </p:nvSpPr>
        <p:spPr>
          <a:xfrm>
            <a:off x="6804248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383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451</Words>
  <Application>Microsoft Office PowerPoint</Application>
  <PresentationFormat>Bildschirmpräsentation (4:3)</PresentationFormat>
  <Paragraphs>170</Paragraphs>
  <Slides>11</Slides>
  <Notes>8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3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200</cp:revision>
  <cp:lastPrinted>2017-02-07T08:06:43Z</cp:lastPrinted>
  <dcterms:created xsi:type="dcterms:W3CDTF">2014-04-28T10:09:44Z</dcterms:created>
  <dcterms:modified xsi:type="dcterms:W3CDTF">2017-02-07T08:06:44Z</dcterms:modified>
</cp:coreProperties>
</file>