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handoutMasterIdLst>
    <p:handoutMasterId r:id="rId15"/>
  </p:handoutMasterIdLst>
  <p:sldIdLst>
    <p:sldId id="289" r:id="rId2"/>
    <p:sldId id="287" r:id="rId3"/>
    <p:sldId id="299" r:id="rId4"/>
    <p:sldId id="284" r:id="rId5"/>
    <p:sldId id="282" r:id="rId6"/>
    <p:sldId id="285" r:id="rId7"/>
    <p:sldId id="283" r:id="rId8"/>
    <p:sldId id="291" r:id="rId9"/>
    <p:sldId id="292" r:id="rId10"/>
    <p:sldId id="277" r:id="rId11"/>
    <p:sldId id="280" r:id="rId12"/>
    <p:sldId id="290" r:id="rId13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5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-1.9732586060218806E-3"/>
                  <c:y val="-0.38735978898882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368250392508571E-3"/>
                  <c:y val="-0.391119520894713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440810615714025E-3"/>
                  <c:y val="-0.40241211536281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3743823543021E-3"/>
                  <c:y val="-0.41464942807540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932499312347123E-3"/>
                  <c:y val="-0.436664213064802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4023559881720868E-3"/>
                  <c:y val="-0.381924362565082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6638502940656337E-3"/>
                  <c:y val="-0.424572797856880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651825665164E-3"/>
                  <c:y val="-0.420775129089322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5854611647852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6319159499417091E-3"/>
                  <c:y val="-0.427244891513720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5677634008572029E-3"/>
                  <c:y val="-0.38454966693471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3866601870699685E-4"/>
                  <c:y val="-0.387751968287071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398602829348197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7385056941065851E-3"/>
                  <c:y val="-0.354820604555872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320</c:v>
                </c:pt>
                <c:pt idx="1">
                  <c:v>324</c:v>
                </c:pt>
                <c:pt idx="2">
                  <c:v>333</c:v>
                </c:pt>
                <c:pt idx="3">
                  <c:v>349</c:v>
                </c:pt>
                <c:pt idx="4">
                  <c:v>357</c:v>
                </c:pt>
                <c:pt idx="5">
                  <c:v>316</c:v>
                </c:pt>
                <c:pt idx="6">
                  <c:v>354</c:v>
                </c:pt>
                <c:pt idx="7">
                  <c:v>347</c:v>
                </c:pt>
                <c:pt idx="8">
                  <c:v>354</c:v>
                </c:pt>
                <c:pt idx="9">
                  <c:v>358</c:v>
                </c:pt>
                <c:pt idx="10">
                  <c:v>316</c:v>
                </c:pt>
                <c:pt idx="11">
                  <c:v>321</c:v>
                </c:pt>
                <c:pt idx="12">
                  <c:v>323</c:v>
                </c:pt>
                <c:pt idx="13">
                  <c:v>288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3766784"/>
        <c:axId val="113768320"/>
      </c:barChart>
      <c:catAx>
        <c:axId val="113766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768320"/>
        <c:crosses val="autoZero"/>
        <c:auto val="1"/>
        <c:lblAlgn val="ctr"/>
        <c:lblOffset val="100"/>
        <c:noMultiLvlLbl val="0"/>
      </c:catAx>
      <c:valAx>
        <c:axId val="113768320"/>
        <c:scaling>
          <c:orientation val="minMax"/>
          <c:max val="4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13766784"/>
        <c:crosses val="autoZero"/>
        <c:crossBetween val="between"/>
        <c:minorUnit val="1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4">
                  <c:v>1</c:v>
                </c:pt>
                <c:pt idx="5">
                  <c:v>5</c:v>
                </c:pt>
                <c:pt idx="6">
                  <c:v>8</c:v>
                </c:pt>
                <c:pt idx="7">
                  <c:v>21</c:v>
                </c:pt>
                <c:pt idx="8">
                  <c:v>54</c:v>
                </c:pt>
                <c:pt idx="9">
                  <c:v>96</c:v>
                </c:pt>
                <c:pt idx="10">
                  <c:v>156</c:v>
                </c:pt>
                <c:pt idx="11">
                  <c:v>235</c:v>
                </c:pt>
                <c:pt idx="12">
                  <c:v>292</c:v>
                </c:pt>
                <c:pt idx="13">
                  <c:v>403</c:v>
                </c:pt>
                <c:pt idx="14">
                  <c:v>511</c:v>
                </c:pt>
                <c:pt idx="15">
                  <c:v>448</c:v>
                </c:pt>
                <c:pt idx="16">
                  <c:v>327</c:v>
                </c:pt>
                <c:pt idx="17">
                  <c:v>141</c:v>
                </c:pt>
                <c:pt idx="18">
                  <c:v>47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20-34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3">
                  <c:v>1</c:v>
                </c:pt>
                <c:pt idx="4">
                  <c:v>3</c:v>
                </c:pt>
                <c:pt idx="5">
                  <c:v>7</c:v>
                </c:pt>
                <c:pt idx="6">
                  <c:v>14</c:v>
                </c:pt>
                <c:pt idx="7">
                  <c:v>15</c:v>
                </c:pt>
                <c:pt idx="8">
                  <c:v>38</c:v>
                </c:pt>
                <c:pt idx="9">
                  <c:v>48</c:v>
                </c:pt>
                <c:pt idx="10">
                  <c:v>73</c:v>
                </c:pt>
                <c:pt idx="11">
                  <c:v>110</c:v>
                </c:pt>
                <c:pt idx="12">
                  <c:v>137</c:v>
                </c:pt>
                <c:pt idx="13">
                  <c:v>182</c:v>
                </c:pt>
                <c:pt idx="14">
                  <c:v>285</c:v>
                </c:pt>
                <c:pt idx="15">
                  <c:v>322</c:v>
                </c:pt>
                <c:pt idx="16">
                  <c:v>344</c:v>
                </c:pt>
                <c:pt idx="17">
                  <c:v>223</c:v>
                </c:pt>
                <c:pt idx="18">
                  <c:v>113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5180288"/>
        <c:axId val="115190400"/>
        <c:axId val="0"/>
      </c:bar3DChart>
      <c:catAx>
        <c:axId val="115180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5190400"/>
        <c:crosses val="autoZero"/>
        <c:auto val="1"/>
        <c:lblAlgn val="ctr"/>
        <c:lblOffset val="100"/>
        <c:noMultiLvlLbl val="0"/>
      </c:catAx>
      <c:valAx>
        <c:axId val="115190400"/>
        <c:scaling>
          <c:orientation val="minMax"/>
          <c:max val="6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15180288"/>
        <c:crosses val="autoZero"/>
        <c:crossBetween val="between"/>
        <c:majorUnit val="100"/>
        <c:minorUnit val="10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1425</c:v>
                </c:pt>
                <c:pt idx="1">
                  <c:v>3234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33660928"/>
        <c:axId val="33662464"/>
      </c:barChart>
      <c:catAx>
        <c:axId val="33660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662464"/>
        <c:crosses val="autoZero"/>
        <c:auto val="1"/>
        <c:lblAlgn val="ctr"/>
        <c:lblOffset val="100"/>
        <c:noMultiLvlLbl val="0"/>
      </c:catAx>
      <c:valAx>
        <c:axId val="33662464"/>
        <c:scaling>
          <c:orientation val="minMax"/>
          <c:max val="40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3366092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Tabelle1!$A$2:$A$10</c:f>
              <c:strCache>
                <c:ptCount val="9"/>
                <c:pt idx="0">
                  <c:v>Intestinales Ca</c:v>
                </c:pt>
                <c:pt idx="1">
                  <c:v>Diffus</c:v>
                </c:pt>
                <c:pt idx="2">
                  <c:v>Sonstiges Adenoca</c:v>
                </c:pt>
                <c:pt idx="3">
                  <c:v>GIST</c:v>
                </c:pt>
                <c:pt idx="4">
                  <c:v>Neuroendokrin</c:v>
                </c:pt>
                <c:pt idx="5">
                  <c:v>Anderes Ca</c:v>
                </c:pt>
                <c:pt idx="6">
                  <c:v>Ca o.n.A.</c:v>
                </c:pt>
                <c:pt idx="7">
                  <c:v>Sonstiges Malignom</c:v>
                </c:pt>
                <c:pt idx="8">
                  <c:v>k.A.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1742</c:v>
                </c:pt>
                <c:pt idx="1">
                  <c:v>1153</c:v>
                </c:pt>
                <c:pt idx="2">
                  <c:v>1336</c:v>
                </c:pt>
                <c:pt idx="3">
                  <c:v>136</c:v>
                </c:pt>
                <c:pt idx="4">
                  <c:v>133</c:v>
                </c:pt>
                <c:pt idx="5">
                  <c:v>81</c:v>
                </c:pt>
                <c:pt idx="6">
                  <c:v>64</c:v>
                </c:pt>
                <c:pt idx="7">
                  <c:v>15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279</c:v>
                </c:pt>
                <c:pt idx="1">
                  <c:v>273</c:v>
                </c:pt>
                <c:pt idx="2">
                  <c:v>263</c:v>
                </c:pt>
                <c:pt idx="3">
                  <c:v>275</c:v>
                </c:pt>
                <c:pt idx="4">
                  <c:v>272</c:v>
                </c:pt>
                <c:pt idx="5">
                  <c:v>238</c:v>
                </c:pt>
                <c:pt idx="6">
                  <c:v>261</c:v>
                </c:pt>
                <c:pt idx="7">
                  <c:v>243</c:v>
                </c:pt>
                <c:pt idx="8">
                  <c:v>255</c:v>
                </c:pt>
                <c:pt idx="9">
                  <c:v>246</c:v>
                </c:pt>
                <c:pt idx="10">
                  <c:v>194</c:v>
                </c:pt>
                <c:pt idx="11">
                  <c:v>189</c:v>
                </c:pt>
                <c:pt idx="12">
                  <c:v>157</c:v>
                </c:pt>
                <c:pt idx="13">
                  <c:v>66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10</c:v>
                </c:pt>
                <c:pt idx="1">
                  <c:v>10</c:v>
                </c:pt>
                <c:pt idx="2">
                  <c:v>12</c:v>
                </c:pt>
                <c:pt idx="3">
                  <c:v>11</c:v>
                </c:pt>
                <c:pt idx="4">
                  <c:v>20</c:v>
                </c:pt>
                <c:pt idx="5">
                  <c:v>17</c:v>
                </c:pt>
                <c:pt idx="6">
                  <c:v>21</c:v>
                </c:pt>
                <c:pt idx="7">
                  <c:v>23</c:v>
                </c:pt>
                <c:pt idx="8">
                  <c:v>21</c:v>
                </c:pt>
                <c:pt idx="9">
                  <c:v>28</c:v>
                </c:pt>
                <c:pt idx="10">
                  <c:v>34</c:v>
                </c:pt>
                <c:pt idx="11">
                  <c:v>36</c:v>
                </c:pt>
                <c:pt idx="12">
                  <c:v>69</c:v>
                </c:pt>
                <c:pt idx="13">
                  <c:v>222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31</c:v>
                </c:pt>
                <c:pt idx="1">
                  <c:v>41</c:v>
                </c:pt>
                <c:pt idx="2">
                  <c:v>58</c:v>
                </c:pt>
                <c:pt idx="3">
                  <c:v>63</c:v>
                </c:pt>
                <c:pt idx="4">
                  <c:v>65</c:v>
                </c:pt>
                <c:pt idx="5">
                  <c:v>61</c:v>
                </c:pt>
                <c:pt idx="6">
                  <c:v>72</c:v>
                </c:pt>
                <c:pt idx="7">
                  <c:v>81</c:v>
                </c:pt>
                <c:pt idx="8">
                  <c:v>78</c:v>
                </c:pt>
                <c:pt idx="9">
                  <c:v>84</c:v>
                </c:pt>
                <c:pt idx="10">
                  <c:v>88</c:v>
                </c:pt>
                <c:pt idx="11">
                  <c:v>96</c:v>
                </c:pt>
                <c:pt idx="12">
                  <c:v>97</c:v>
                </c:pt>
                <c:pt idx="1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982720"/>
        <c:axId val="34211328"/>
      </c:barChart>
      <c:catAx>
        <c:axId val="3398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4211328"/>
        <c:crosses val="autoZero"/>
        <c:auto val="1"/>
        <c:lblAlgn val="ctr"/>
        <c:lblOffset val="100"/>
        <c:noMultiLvlLbl val="0"/>
      </c:catAx>
      <c:valAx>
        <c:axId val="342113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3982720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279</c:v>
                </c:pt>
                <c:pt idx="1">
                  <c:v>273</c:v>
                </c:pt>
                <c:pt idx="2">
                  <c:v>263</c:v>
                </c:pt>
                <c:pt idx="3">
                  <c:v>275</c:v>
                </c:pt>
                <c:pt idx="4">
                  <c:v>272</c:v>
                </c:pt>
                <c:pt idx="5">
                  <c:v>238</c:v>
                </c:pt>
                <c:pt idx="6">
                  <c:v>261</c:v>
                </c:pt>
                <c:pt idx="7">
                  <c:v>243</c:v>
                </c:pt>
                <c:pt idx="8">
                  <c:v>255</c:v>
                </c:pt>
                <c:pt idx="9">
                  <c:v>246</c:v>
                </c:pt>
                <c:pt idx="10">
                  <c:v>194</c:v>
                </c:pt>
                <c:pt idx="11">
                  <c:v>189</c:v>
                </c:pt>
                <c:pt idx="12">
                  <c:v>157</c:v>
                </c:pt>
                <c:pt idx="13">
                  <c:v>66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5</c:v>
                </c:pt>
                <c:pt idx="6">
                  <c:v>1</c:v>
                </c:pt>
                <c:pt idx="7">
                  <c:v>7</c:v>
                </c:pt>
                <c:pt idx="8">
                  <c:v>4</c:v>
                </c:pt>
                <c:pt idx="9">
                  <c:v>11</c:v>
                </c:pt>
                <c:pt idx="10">
                  <c:v>13</c:v>
                </c:pt>
                <c:pt idx="11">
                  <c:v>13</c:v>
                </c:pt>
                <c:pt idx="12">
                  <c:v>33</c:v>
                </c:pt>
                <c:pt idx="13">
                  <c:v>222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40</c:v>
                </c:pt>
                <c:pt idx="1">
                  <c:v>51</c:v>
                </c:pt>
                <c:pt idx="2">
                  <c:v>68</c:v>
                </c:pt>
                <c:pt idx="3">
                  <c:v>73</c:v>
                </c:pt>
                <c:pt idx="4">
                  <c:v>84</c:v>
                </c:pt>
                <c:pt idx="5">
                  <c:v>73</c:v>
                </c:pt>
                <c:pt idx="6">
                  <c:v>92</c:v>
                </c:pt>
                <c:pt idx="7">
                  <c:v>97</c:v>
                </c:pt>
                <c:pt idx="8">
                  <c:v>95</c:v>
                </c:pt>
                <c:pt idx="9">
                  <c:v>101</c:v>
                </c:pt>
                <c:pt idx="10">
                  <c:v>109</c:v>
                </c:pt>
                <c:pt idx="11">
                  <c:v>119</c:v>
                </c:pt>
                <c:pt idx="12">
                  <c:v>133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4484992"/>
        <c:axId val="34486528"/>
      </c:barChart>
      <c:catAx>
        <c:axId val="3448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4486528"/>
        <c:crosses val="autoZero"/>
        <c:auto val="1"/>
        <c:lblAlgn val="ctr"/>
        <c:lblOffset val="100"/>
        <c:noMultiLvlLbl val="0"/>
      </c:catAx>
      <c:valAx>
        <c:axId val="3448652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4484992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0FF49-D39C-4290-A1D4-BE853F75B1F5}" type="datetime1">
              <a:rPr lang="de-DE" smtClean="0"/>
              <a:t>09.03.2017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C9C79-B236-46DE-ABAA-2F1FF6D73039}" type="datetime1">
              <a:rPr lang="de-DE" smtClean="0"/>
              <a:t>09.03.2017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F5E2376-353F-445F-AF89-EB5DBA2F181A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A08ACD0-0CC5-4CB9-9B1C-4EF37613E0B5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38B2E93-EB13-4DAA-84B1-26DE30373116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66E144D-DDE9-4CE7-A39B-B89B48936250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ABEA947-8CFD-4597-9DE8-1ACA04DC233E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FD99E82-FFC4-4397-A2C3-F862E71A6895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219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BBBEBA1-D273-4362-92FA-2D96E3CEBDAC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F11A5AB-E3CB-4ABA-BCBA-03E07A81D90C}" type="datetime1">
              <a:rPr lang="de-DE" smtClean="0"/>
              <a:t>09.03.2017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34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09.03.2017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0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5" name="Textfeld 4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Magen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C16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59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518143687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3" name="Textfeld 22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6372200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68042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Gesamt=4.660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8681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795198044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3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feld 53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Gesamt=4.660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333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03848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347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feld 46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feld 47"/>
          <p:cNvSpPr txBox="1"/>
          <p:nvPr/>
        </p:nvSpPr>
        <p:spPr>
          <a:xfrm>
            <a:off x="6372200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7236296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288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40679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354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68042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323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5868144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5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8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6.904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5.938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5.396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1.508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Magen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C16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12.842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5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4.660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736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90203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94%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</a:t>
            </a:r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Magen</a:t>
            </a: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7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6151" y="1188000"/>
            <a:ext cx="5040345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0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948671412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Gesamt=4.660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49188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668344" y="2503929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588224" y="6237312"/>
            <a:ext cx="24686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10165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328108996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Gesamt=4.660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10471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n=2.745,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71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69,0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n=1.915,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75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72,7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2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475656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475656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801117431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Gesamt=4.660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15295" y="4489375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5" y="3625279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3697287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1.425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2204864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3.235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81587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C16</a:t>
            </a:r>
            <a:endParaRPr lang="de-DE" altLang="de-DE" sz="14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Gesamt=4.660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Diagramm 24"/>
          <p:cNvGraphicFramePr/>
          <p:nvPr>
            <p:extLst>
              <p:ext uri="{D42A27DB-BD31-4B8C-83A1-F6EECF244321}">
                <p14:modId xmlns:p14="http://schemas.microsoft.com/office/powerpoint/2010/main" val="3138602760"/>
              </p:ext>
            </p:extLst>
          </p:nvPr>
        </p:nvGraphicFramePr>
        <p:xfrm>
          <a:off x="2196268" y="277043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292080" y="1969676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35496" y="3645024"/>
            <a:ext cx="20637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Adeno-Ca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29%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3851920" y="1707565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o.n.A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434505" y="5949280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Diffuses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25%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020272" y="3284984"/>
            <a:ext cx="1944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Intestinales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683568" y="1969676"/>
            <a:ext cx="27527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Neuroendokrines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683568" y="2762984"/>
            <a:ext cx="1924050" cy="52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GIST</a:t>
            </a: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2627784" y="1628800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2801888" y="3913311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1.336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4242048" y="4725144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1.153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436096" y="3789040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1.742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851920" y="3196208"/>
            <a:ext cx="47878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133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3491880" y="3265239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136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4127872" y="3049215"/>
            <a:ext cx="44412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330700" y="319323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Gerade Verbindung 42"/>
          <p:cNvCxnSpPr/>
          <p:nvPr/>
        </p:nvCxnSpPr>
        <p:spPr>
          <a:xfrm flipH="1">
            <a:off x="3291297" y="5781127"/>
            <a:ext cx="1192051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>
            <a:off x="1812268" y="4024228"/>
            <a:ext cx="5994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flipH="1" flipV="1">
            <a:off x="1979712" y="2996952"/>
            <a:ext cx="1749872" cy="2588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flipH="1" flipV="1">
            <a:off x="2514650" y="2491676"/>
            <a:ext cx="1553294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51"/>
          <p:cNvCxnSpPr/>
          <p:nvPr/>
        </p:nvCxnSpPr>
        <p:spPr>
          <a:xfrm flipH="1" flipV="1">
            <a:off x="3886647" y="2224028"/>
            <a:ext cx="397321" cy="9169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flipV="1">
            <a:off x="4623048" y="245487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4484248" y="2244423"/>
            <a:ext cx="238233" cy="920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 Verbindung 64"/>
          <p:cNvCxnSpPr/>
          <p:nvPr/>
        </p:nvCxnSpPr>
        <p:spPr>
          <a:xfrm flipV="1">
            <a:off x="6197229" y="3474586"/>
            <a:ext cx="991235" cy="264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4427984" y="2996952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54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77009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170228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242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</Words>
  <Application>Microsoft Office PowerPoint</Application>
  <PresentationFormat>Bildschirmpräsentation (4:3)</PresentationFormat>
  <Paragraphs>196</Paragraphs>
  <Slides>12</Slides>
  <Notes>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4" baseType="lpstr">
      <vt:lpstr>Larissa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229</cp:revision>
  <cp:lastPrinted>2016-10-27T07:28:20Z</cp:lastPrinted>
  <dcterms:created xsi:type="dcterms:W3CDTF">2014-04-28T10:09:44Z</dcterms:created>
  <dcterms:modified xsi:type="dcterms:W3CDTF">2017-03-09T08:49:29Z</dcterms:modified>
</cp:coreProperties>
</file>