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notesSlides/notesSlide9.xml" ContentType="application/vnd.openxmlformats-officedocument.presentationml.notesSlide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4"/>
  </p:notesMasterIdLst>
  <p:handoutMasterIdLst>
    <p:handoutMasterId r:id="rId15"/>
  </p:handoutMasterIdLst>
  <p:sldIdLst>
    <p:sldId id="295" r:id="rId2"/>
    <p:sldId id="287" r:id="rId3"/>
    <p:sldId id="300" r:id="rId4"/>
    <p:sldId id="291" r:id="rId5"/>
    <p:sldId id="282" r:id="rId6"/>
    <p:sldId id="285" r:id="rId7"/>
    <p:sldId id="292" r:id="rId8"/>
    <p:sldId id="293" r:id="rId9"/>
    <p:sldId id="294" r:id="rId10"/>
    <p:sldId id="299" r:id="rId11"/>
    <p:sldId id="290" r:id="rId12"/>
    <p:sldId id="296" r:id="rId13"/>
  </p:sldIdLst>
  <p:sldSz cx="9144000" cy="6858000" type="screen4x3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339966"/>
    <a:srgbClr val="008378"/>
    <a:srgbClr val="008380"/>
    <a:srgbClr val="00836C"/>
    <a:srgbClr val="00CC6E"/>
    <a:srgbClr val="00CC66"/>
    <a:srgbClr val="00835C"/>
    <a:srgbClr val="00808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884" y="-6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425990525292994E-2"/>
          <c:y val="2.9293812481685701E-2"/>
          <c:w val="0.91374633003420802"/>
          <c:h val="0.9027503124884842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99CCFF"/>
            </a:solidFill>
            <a:ln>
              <a:solidFill>
                <a:schemeClr val="tx2"/>
              </a:solidFill>
            </a:ln>
          </c:spPr>
          <c:invertIfNegative val="0"/>
          <c:dLbls>
            <c:dLbl>
              <c:idx val="0"/>
              <c:layout>
                <c:manualLayout>
                  <c:x val="1.6317740195233806E-3"/>
                  <c:y val="-0.3306386248543417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1.8343087264782265E-3"/>
                  <c:y val="-0.3289961081946970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344222991989731E-3"/>
                  <c:y val="-0.386206220380520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4.2579125498566079E-7"/>
                  <c:y val="-0.339021351015146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3.0926638153791827E-4"/>
                  <c:y val="-0.3826438541952231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3.8079931237550929E-3"/>
                  <c:y val="-0.41163577262192919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-1.6641341549022909E-3"/>
                  <c:y val="-0.4110677081394856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-3.1890345694242706E-3"/>
                  <c:y val="-0.3937652424078532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3.4120072566184284E-4"/>
                  <c:y val="-0.3880403604391472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-1.7060036283092142E-4"/>
                  <c:y val="-0.4083377659093678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5677634008572029E-3"/>
                  <c:y val="-0.4354451394544071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1.6637083636473053E-3"/>
                  <c:y val="-0.4471747884007655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3.7117643001283334E-3"/>
                  <c:y val="-0.467857142097576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-6.4010618666045482E-5"/>
                  <c:y val="-0.4196452478779463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1.6638502940656337E-3"/>
                  <c:y val="-0.331407856442307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9.6032306682905259E-5"/>
                  <c:y val="-0.315874375589579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-3.1967097995400932E-5"/>
                  <c:y val="-0.299971406540079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-1.6638612481213999E-3"/>
                  <c:y val="-4.00426675116615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399</c:v>
                </c:pt>
                <c:pt idx="1">
                  <c:v>398</c:v>
                </c:pt>
                <c:pt idx="2">
                  <c:v>474</c:v>
                </c:pt>
                <c:pt idx="3">
                  <c:v>419</c:v>
                </c:pt>
                <c:pt idx="4">
                  <c:v>468</c:v>
                </c:pt>
                <c:pt idx="5">
                  <c:v>505</c:v>
                </c:pt>
                <c:pt idx="6">
                  <c:v>513</c:v>
                </c:pt>
                <c:pt idx="7">
                  <c:v>481</c:v>
                </c:pt>
                <c:pt idx="8">
                  <c:v>476</c:v>
                </c:pt>
                <c:pt idx="9">
                  <c:v>507</c:v>
                </c:pt>
                <c:pt idx="10">
                  <c:v>543</c:v>
                </c:pt>
                <c:pt idx="11">
                  <c:v>549</c:v>
                </c:pt>
                <c:pt idx="12">
                  <c:v>591</c:v>
                </c:pt>
                <c:pt idx="13">
                  <c:v>514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497088"/>
        <c:axId val="33498624"/>
      </c:barChart>
      <c:catAx>
        <c:axId val="33497088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33498624"/>
        <c:crosses val="autoZero"/>
        <c:auto val="1"/>
        <c:lblAlgn val="ctr"/>
        <c:lblOffset val="100"/>
        <c:noMultiLvlLbl val="0"/>
      </c:catAx>
      <c:valAx>
        <c:axId val="33498624"/>
        <c:scaling>
          <c:orientation val="minMax"/>
          <c:max val="6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33497088"/>
        <c:crosses val="autoZero"/>
        <c:crossBetween val="between"/>
        <c:majorUnit val="100"/>
        <c:minorUnit val="100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Männer</c:v>
                </c:pt>
              </c:strCache>
            </c:strRef>
          </c:tx>
          <c:spPr>
            <a:solidFill>
              <a:srgbClr val="3366FF"/>
            </a:solidFill>
            <a:ln>
              <a:solidFill>
                <a:srgbClr val="0033CC"/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Tabelle1!$B$2:$B$20</c:f>
              <c:numCache>
                <c:formatCode>General</c:formatCode>
                <c:ptCount val="19"/>
                <c:pt idx="0">
                  <c:v>4</c:v>
                </c:pt>
                <c:pt idx="1">
                  <c:v>11</c:v>
                </c:pt>
                <c:pt idx="2">
                  <c:v>11</c:v>
                </c:pt>
                <c:pt idx="3">
                  <c:v>18</c:v>
                </c:pt>
                <c:pt idx="4">
                  <c:v>20</c:v>
                </c:pt>
                <c:pt idx="5">
                  <c:v>33</c:v>
                </c:pt>
                <c:pt idx="6">
                  <c:v>33</c:v>
                </c:pt>
                <c:pt idx="7">
                  <c:v>62</c:v>
                </c:pt>
                <c:pt idx="8">
                  <c:v>133</c:v>
                </c:pt>
                <c:pt idx="9">
                  <c:v>187</c:v>
                </c:pt>
                <c:pt idx="10">
                  <c:v>248</c:v>
                </c:pt>
                <c:pt idx="11">
                  <c:v>338</c:v>
                </c:pt>
                <c:pt idx="12">
                  <c:v>440</c:v>
                </c:pt>
                <c:pt idx="13">
                  <c:v>597</c:v>
                </c:pt>
                <c:pt idx="14">
                  <c:v>675</c:v>
                </c:pt>
                <c:pt idx="15">
                  <c:v>553</c:v>
                </c:pt>
                <c:pt idx="16">
                  <c:v>355</c:v>
                </c:pt>
                <c:pt idx="17">
                  <c:v>120</c:v>
                </c:pt>
                <c:pt idx="18">
                  <c:v>34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Frauen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accent2">
                  <a:lumMod val="50000"/>
                </a:schemeClr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Tabelle1!$C$2:$C$20</c:f>
              <c:numCache>
                <c:formatCode>General</c:formatCode>
                <c:ptCount val="19"/>
                <c:pt idx="1">
                  <c:v>6</c:v>
                </c:pt>
                <c:pt idx="2">
                  <c:v>4</c:v>
                </c:pt>
                <c:pt idx="3">
                  <c:v>6</c:v>
                </c:pt>
                <c:pt idx="4">
                  <c:v>11</c:v>
                </c:pt>
                <c:pt idx="5">
                  <c:v>15</c:v>
                </c:pt>
                <c:pt idx="6">
                  <c:v>26</c:v>
                </c:pt>
                <c:pt idx="7">
                  <c:v>50</c:v>
                </c:pt>
                <c:pt idx="8">
                  <c:v>74</c:v>
                </c:pt>
                <c:pt idx="9">
                  <c:v>107</c:v>
                </c:pt>
                <c:pt idx="10">
                  <c:v>169</c:v>
                </c:pt>
                <c:pt idx="11">
                  <c:v>238</c:v>
                </c:pt>
                <c:pt idx="12">
                  <c:v>316</c:v>
                </c:pt>
                <c:pt idx="13">
                  <c:v>420</c:v>
                </c:pt>
                <c:pt idx="14">
                  <c:v>457</c:v>
                </c:pt>
                <c:pt idx="15">
                  <c:v>469</c:v>
                </c:pt>
                <c:pt idx="16">
                  <c:v>340</c:v>
                </c:pt>
                <c:pt idx="17">
                  <c:v>186</c:v>
                </c:pt>
                <c:pt idx="18">
                  <c:v>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50619520"/>
        <c:axId val="50619136"/>
        <c:axId val="0"/>
      </c:bar3DChart>
      <c:catAx>
        <c:axId val="506195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50619136"/>
        <c:crosses val="autoZero"/>
        <c:auto val="1"/>
        <c:lblAlgn val="ctr"/>
        <c:lblOffset val="100"/>
        <c:noMultiLvlLbl val="0"/>
      </c:catAx>
      <c:valAx>
        <c:axId val="50619136"/>
        <c:scaling>
          <c:orientation val="minMax"/>
          <c:max val="8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50619520"/>
        <c:crosses val="autoZero"/>
        <c:crossBetween val="between"/>
        <c:majorUnit val="100"/>
        <c:minorUnit val="100"/>
      </c:valAx>
      <c:spPr>
        <a:solidFill>
          <a:schemeClr val="lt1"/>
        </a:solidFill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52053066971322"/>
          <c:y val="0.1422642991877005"/>
          <c:w val="0.78596050932831818"/>
          <c:h val="0.7724756031898363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339966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Tabelle1!$A$2:$A$3</c:f>
              <c:strCache>
                <c:ptCount val="2"/>
                <c:pt idx="0">
                  <c:v>&lt;=65 Jahre</c:v>
                </c:pt>
                <c:pt idx="1">
                  <c:v>&gt;65 Jahre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2766</c:v>
                </c:pt>
                <c:pt idx="1">
                  <c:v>4071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5167744"/>
        <c:axId val="5173632"/>
      </c:barChart>
      <c:catAx>
        <c:axId val="5167744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5173632"/>
        <c:crosses val="autoZero"/>
        <c:auto val="1"/>
        <c:lblAlgn val="ctr"/>
        <c:lblOffset val="100"/>
        <c:noMultiLvlLbl val="0"/>
      </c:catAx>
      <c:valAx>
        <c:axId val="5173632"/>
        <c:scaling>
          <c:orientation val="minMax"/>
          <c:max val="50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 w="12700"/>
        </c:spPr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5167744"/>
        <c:crosses val="autoZero"/>
        <c:crossBetween val="between"/>
        <c:majorUnit val="1000"/>
        <c:minorUnit val="100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Tabelle1!$B$1</c:f>
              <c:strCache>
                <c:ptCount val="1"/>
                <c:pt idx="0">
                  <c:v>Spalte1</c:v>
                </c:pt>
              </c:strCache>
            </c:strRef>
          </c:tx>
          <c:dPt>
            <c:idx val="1"/>
            <c:bubble3D val="0"/>
            <c:spPr>
              <a:solidFill>
                <a:schemeClr val="accent2"/>
              </a:solidFill>
            </c:spPr>
          </c:dPt>
          <c:dPt>
            <c:idx val="3"/>
            <c:bubble3D val="0"/>
            <c:spPr>
              <a:solidFill>
                <a:srgbClr val="FFC000"/>
              </a:solidFill>
            </c:spPr>
          </c:dPt>
          <c:dPt>
            <c:idx val="5"/>
            <c:bubble3D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6"/>
            <c:bubble3D val="0"/>
            <c:spPr>
              <a:solidFill>
                <a:schemeClr val="accent5">
                  <a:lumMod val="60000"/>
                  <a:lumOff val="40000"/>
                </a:schemeClr>
              </a:solidFill>
            </c:spPr>
          </c:dPt>
          <c:dPt>
            <c:idx val="7"/>
            <c:bubble3D val="0"/>
            <c:spPr>
              <a:solidFill>
                <a:srgbClr val="339966"/>
              </a:solidFill>
            </c:spPr>
          </c:dPt>
          <c:dPt>
            <c:idx val="8"/>
            <c:bubble3D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1"/>
            <c:bubble3D val="0"/>
            <c:spPr>
              <a:solidFill>
                <a:schemeClr val="accent1">
                  <a:lumMod val="40000"/>
                  <a:lumOff val="60000"/>
                </a:schemeClr>
              </a:solidFill>
            </c:spPr>
          </c:dPt>
          <c:cat>
            <c:strRef>
              <c:f>Tabelle1!$A$2:$A$13</c:f>
              <c:strCache>
                <c:ptCount val="12"/>
                <c:pt idx="0">
                  <c:v>Follikuläres</c:v>
                </c:pt>
                <c:pt idx="1">
                  <c:v>CLL</c:v>
                </c:pt>
                <c:pt idx="2">
                  <c:v>Haarzell</c:v>
                </c:pt>
                <c:pt idx="3">
                  <c:v>MALT</c:v>
                </c:pt>
                <c:pt idx="4">
                  <c:v>Immunozytom</c:v>
                </c:pt>
                <c:pt idx="5">
                  <c:v>Plasmozytom</c:v>
                </c:pt>
                <c:pt idx="6">
                  <c:v>Kutan</c:v>
                </c:pt>
                <c:pt idx="7">
                  <c:v>Aggressive</c:v>
                </c:pt>
                <c:pt idx="8">
                  <c:v>Gehirn</c:v>
                </c:pt>
                <c:pt idx="9">
                  <c:v>B-Zell</c:v>
                </c:pt>
                <c:pt idx="10">
                  <c:v>Sonstige</c:v>
                </c:pt>
                <c:pt idx="11">
                  <c:v>NHL o.n.A.</c:v>
                </c:pt>
              </c:strCache>
            </c:strRef>
          </c:cat>
          <c:val>
            <c:numRef>
              <c:f>Tabelle1!$B$2:$B$13</c:f>
              <c:numCache>
                <c:formatCode>General</c:formatCode>
                <c:ptCount val="12"/>
                <c:pt idx="0">
                  <c:v>729</c:v>
                </c:pt>
                <c:pt idx="1">
                  <c:v>1144</c:v>
                </c:pt>
                <c:pt idx="2">
                  <c:v>73</c:v>
                </c:pt>
                <c:pt idx="3">
                  <c:v>414</c:v>
                </c:pt>
                <c:pt idx="4">
                  <c:v>162</c:v>
                </c:pt>
                <c:pt idx="5">
                  <c:v>1185</c:v>
                </c:pt>
                <c:pt idx="6">
                  <c:v>410</c:v>
                </c:pt>
                <c:pt idx="7">
                  <c:v>1836</c:v>
                </c:pt>
                <c:pt idx="8">
                  <c:v>136</c:v>
                </c:pt>
                <c:pt idx="9">
                  <c:v>223</c:v>
                </c:pt>
                <c:pt idx="10">
                  <c:v>248</c:v>
                </c:pt>
                <c:pt idx="11">
                  <c:v>277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281</c:v>
                </c:pt>
                <c:pt idx="1">
                  <c:v>260</c:v>
                </c:pt>
                <c:pt idx="2">
                  <c:v>304</c:v>
                </c:pt>
                <c:pt idx="3">
                  <c:v>264</c:v>
                </c:pt>
                <c:pt idx="4">
                  <c:v>272</c:v>
                </c:pt>
                <c:pt idx="5">
                  <c:v>266</c:v>
                </c:pt>
                <c:pt idx="6">
                  <c:v>265</c:v>
                </c:pt>
                <c:pt idx="7">
                  <c:v>216</c:v>
                </c:pt>
                <c:pt idx="8">
                  <c:v>203</c:v>
                </c:pt>
                <c:pt idx="9">
                  <c:v>181</c:v>
                </c:pt>
                <c:pt idx="10">
                  <c:v>165</c:v>
                </c:pt>
                <c:pt idx="11">
                  <c:v>125</c:v>
                </c:pt>
                <c:pt idx="12">
                  <c:v>124</c:v>
                </c:pt>
                <c:pt idx="13">
                  <c:v>41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27</c:v>
                </c:pt>
                <c:pt idx="1">
                  <c:v>37</c:v>
                </c:pt>
                <c:pt idx="2">
                  <c:v>53</c:v>
                </c:pt>
                <c:pt idx="3">
                  <c:v>43</c:v>
                </c:pt>
                <c:pt idx="4">
                  <c:v>67</c:v>
                </c:pt>
                <c:pt idx="5">
                  <c:v>87</c:v>
                </c:pt>
                <c:pt idx="6">
                  <c:v>91</c:v>
                </c:pt>
                <c:pt idx="7">
                  <c:v>109</c:v>
                </c:pt>
                <c:pt idx="8">
                  <c:v>114</c:v>
                </c:pt>
                <c:pt idx="9">
                  <c:v>128</c:v>
                </c:pt>
                <c:pt idx="10">
                  <c:v>188</c:v>
                </c:pt>
                <c:pt idx="11">
                  <c:v>232</c:v>
                </c:pt>
                <c:pt idx="12">
                  <c:v>283</c:v>
                </c:pt>
                <c:pt idx="13">
                  <c:v>473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91</c:v>
                </c:pt>
                <c:pt idx="1">
                  <c:v>101</c:v>
                </c:pt>
                <c:pt idx="2">
                  <c:v>117</c:v>
                </c:pt>
                <c:pt idx="3">
                  <c:v>112</c:v>
                </c:pt>
                <c:pt idx="4">
                  <c:v>129</c:v>
                </c:pt>
                <c:pt idx="5">
                  <c:v>152</c:v>
                </c:pt>
                <c:pt idx="6">
                  <c:v>157</c:v>
                </c:pt>
                <c:pt idx="7">
                  <c:v>156</c:v>
                </c:pt>
                <c:pt idx="8">
                  <c:v>159</c:v>
                </c:pt>
                <c:pt idx="9">
                  <c:v>198</c:v>
                </c:pt>
                <c:pt idx="10">
                  <c:v>190</c:v>
                </c:pt>
                <c:pt idx="11">
                  <c:v>192</c:v>
                </c:pt>
                <c:pt idx="12">
                  <c:v>184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7187456"/>
        <c:axId val="47188992"/>
      </c:barChart>
      <c:catAx>
        <c:axId val="4718745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47188992"/>
        <c:crosses val="autoZero"/>
        <c:auto val="1"/>
        <c:lblAlgn val="ctr"/>
        <c:lblOffset val="100"/>
        <c:noMultiLvlLbl val="0"/>
      </c:catAx>
      <c:valAx>
        <c:axId val="47188992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47187456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281</c:v>
                </c:pt>
                <c:pt idx="1">
                  <c:v>260</c:v>
                </c:pt>
                <c:pt idx="2">
                  <c:v>304</c:v>
                </c:pt>
                <c:pt idx="3">
                  <c:v>264</c:v>
                </c:pt>
                <c:pt idx="4">
                  <c:v>272</c:v>
                </c:pt>
                <c:pt idx="5">
                  <c:v>266</c:v>
                </c:pt>
                <c:pt idx="6">
                  <c:v>265</c:v>
                </c:pt>
                <c:pt idx="7">
                  <c:v>216</c:v>
                </c:pt>
                <c:pt idx="8">
                  <c:v>203</c:v>
                </c:pt>
                <c:pt idx="9">
                  <c:v>181</c:v>
                </c:pt>
                <c:pt idx="10">
                  <c:v>165</c:v>
                </c:pt>
                <c:pt idx="11">
                  <c:v>125</c:v>
                </c:pt>
                <c:pt idx="12">
                  <c:v>124</c:v>
                </c:pt>
                <c:pt idx="13">
                  <c:v>41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7</c:v>
                </c:pt>
                <c:pt idx="1">
                  <c:v>10</c:v>
                </c:pt>
                <c:pt idx="2">
                  <c:v>12</c:v>
                </c:pt>
                <c:pt idx="3">
                  <c:v>22</c:v>
                </c:pt>
                <c:pt idx="4">
                  <c:v>18</c:v>
                </c:pt>
                <c:pt idx="5">
                  <c:v>28</c:v>
                </c:pt>
                <c:pt idx="6">
                  <c:v>28</c:v>
                </c:pt>
                <c:pt idx="7">
                  <c:v>39</c:v>
                </c:pt>
                <c:pt idx="8">
                  <c:v>45</c:v>
                </c:pt>
                <c:pt idx="9">
                  <c:v>52</c:v>
                </c:pt>
                <c:pt idx="10">
                  <c:v>80</c:v>
                </c:pt>
                <c:pt idx="11">
                  <c:v>135</c:v>
                </c:pt>
                <c:pt idx="12">
                  <c:v>169</c:v>
                </c:pt>
                <c:pt idx="13">
                  <c:v>473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111</c:v>
                </c:pt>
                <c:pt idx="1">
                  <c:v>128</c:v>
                </c:pt>
                <c:pt idx="2">
                  <c:v>158</c:v>
                </c:pt>
                <c:pt idx="3">
                  <c:v>133</c:v>
                </c:pt>
                <c:pt idx="4">
                  <c:v>178</c:v>
                </c:pt>
                <c:pt idx="5">
                  <c:v>211</c:v>
                </c:pt>
                <c:pt idx="6">
                  <c:v>220</c:v>
                </c:pt>
                <c:pt idx="7">
                  <c:v>226</c:v>
                </c:pt>
                <c:pt idx="8">
                  <c:v>228</c:v>
                </c:pt>
                <c:pt idx="9">
                  <c:v>274</c:v>
                </c:pt>
                <c:pt idx="10">
                  <c:v>298</c:v>
                </c:pt>
                <c:pt idx="11">
                  <c:v>289</c:v>
                </c:pt>
                <c:pt idx="12">
                  <c:v>298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3521664"/>
        <c:axId val="33547008"/>
      </c:barChart>
      <c:catAx>
        <c:axId val="3352166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33547008"/>
        <c:crosses val="autoZero"/>
        <c:auto val="1"/>
        <c:lblAlgn val="ctr"/>
        <c:lblOffset val="100"/>
        <c:noMultiLvlLbl val="0"/>
      </c:catAx>
      <c:valAx>
        <c:axId val="33547008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33521664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8F923A0-8F36-45DC-A703-9BAD61D16B5E}" type="datetime1">
              <a:rPr lang="de-DE" smtClean="0"/>
              <a:t>07.03.2017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825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79A4D-3684-4833-A6AA-E91B74DB2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9405496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BB2A65-F64A-4133-AF86-8CCA39BE6DCA}" type="datetime1">
              <a:rPr lang="de-DE" smtClean="0"/>
              <a:t>07.03.2017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751" y="4714876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825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BD335-3D9A-492E-AD99-2F3266528E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44848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0B776313-B822-4E03-850D-D21498E61916}" type="datetime1">
              <a:rPr lang="de-DE" smtClean="0"/>
              <a:t>07.03.2017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840621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13CEB79-F1A5-43C4-B6C2-EE4A771CBCF1}" type="datetime1">
              <a:rPr lang="de-DE" smtClean="0"/>
              <a:t>07.03.2017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794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99305C21-ACCB-4951-9818-E1CD8C6DE3BA}" type="datetime1">
              <a:rPr lang="de-DE" smtClean="0"/>
              <a:t>07.03.2017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636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DC1CFCD-408E-415D-9717-0233FE3C95FE}" type="datetime1">
              <a:rPr lang="de-DE" smtClean="0"/>
              <a:t>07.03.2017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888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0894307-F250-4094-BF87-D08EB5221B26}" type="datetime1">
              <a:rPr lang="de-DE" smtClean="0"/>
              <a:t>07.03.2017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781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4DA7DD5-49E1-40B7-885D-0404EC1B7210}" type="datetime1">
              <a:rPr lang="de-DE" smtClean="0"/>
              <a:t>07.03.2017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721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69A89849-312F-4087-B0FB-9349C3C3DA41}" type="datetime1">
              <a:rPr lang="de-DE" smtClean="0"/>
              <a:t>07.03.2017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72177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BC94D9B-C3FD-4C38-A749-58D2372753FB}" type="datetime1">
              <a:rPr lang="de-DE" smtClean="0"/>
              <a:t>07.03.2017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471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0912299-21BC-4096-8E07-298A6B5C1EEA}" type="datetime1">
              <a:rPr lang="de-DE" smtClean="0"/>
              <a:t>07.03.2017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4717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07.03.2017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0834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07.03.2017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002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ChangeArrowheads="1"/>
          </p:cNvSpPr>
          <p:nvPr userDrawn="1"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8" name="Object 15">
            <a:hlinkClick r:id="" action="ppaction://ole?verb=0"/>
          </p:cNvPr>
          <p:cNvGraphicFramePr>
            <a:graphicFrameLocks noChangeAspect="1"/>
          </p:cNvGraphicFramePr>
          <p:nvPr userDrawn="1"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332" name="Dokument" r:id="rId5" imgW="1458599" imgH="1305528" progId="Word.Document.8">
                  <p:embed/>
                </p:oleObj>
              </mc:Choice>
              <mc:Fallback>
                <p:oleObj name="Dokument" r:id="rId5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7"/>
          <p:cNvSpPr>
            <a:spLocks noChangeArrowheads="1"/>
          </p:cNvSpPr>
          <p:nvPr userDrawn="1"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2002-2015: Non-</a:t>
            </a:r>
            <a:r>
              <a:rPr lang="de-DE" altLang="de-DE" b="1" baseline="0" dirty="0" smtClean="0">
                <a:solidFill>
                  <a:srgbClr val="3333CC"/>
                </a:solidFill>
                <a:latin typeface="Arial" charset="0"/>
              </a:rPr>
              <a:t>Hodgkin-Lymphome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2" name="Textfeld 11"/>
          <p:cNvSpPr txBox="1"/>
          <p:nvPr userDrawn="1"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145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916794"/>
            <a:ext cx="6644054" cy="2376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33CC"/>
                </a:solidFill>
              </a:rPr>
              <a:t>Non-Hodgkin-Lymphome</a:t>
            </a:r>
          </a:p>
          <a:p>
            <a:pPr algn="ctr">
              <a:spcBef>
                <a:spcPct val="50000"/>
              </a:spcBef>
            </a:pPr>
            <a:r>
              <a:rPr lang="de-DE" altLang="de-DE" sz="1800" b="1" dirty="0" smtClean="0">
                <a:solidFill>
                  <a:srgbClr val="0033CC"/>
                </a:solidFill>
                <a:cs typeface="Times New Roman" pitchFamily="18" charset="0"/>
              </a:rPr>
              <a:t>C82 </a:t>
            </a:r>
            <a:r>
              <a:rPr lang="de-DE" altLang="de-DE" sz="1800" b="1" dirty="0">
                <a:solidFill>
                  <a:srgbClr val="0033CC"/>
                </a:solidFill>
                <a:cs typeface="Times New Roman" pitchFamily="18" charset="0"/>
              </a:rPr>
              <a:t>– </a:t>
            </a:r>
            <a:r>
              <a:rPr lang="de-DE" altLang="de-DE" sz="1800" b="1" dirty="0" smtClean="0">
                <a:solidFill>
                  <a:srgbClr val="0033CC"/>
                </a:solidFill>
                <a:cs typeface="Times New Roman" pitchFamily="18" charset="0"/>
              </a:rPr>
              <a:t>C88, C90</a:t>
            </a:r>
            <a:r>
              <a:rPr lang="de-DE" altLang="de-DE" sz="1800" b="1" dirty="0">
                <a:solidFill>
                  <a:srgbClr val="0033CC"/>
                </a:solidFill>
                <a:cs typeface="Times New Roman" pitchFamily="18" charset="0"/>
              </a:rPr>
              <a:t>, C91.1, C91.3 – C91.7 </a:t>
            </a:r>
            <a:endParaRPr lang="de-DE" altLang="de-DE" sz="1800" b="1" dirty="0" smtClean="0">
              <a:solidFill>
                <a:srgbClr val="0033CC"/>
              </a:solidFill>
            </a:endParaRPr>
          </a:p>
          <a:p>
            <a:pPr algn="ctr">
              <a:spcBef>
                <a:spcPct val="50000"/>
              </a:spcBef>
            </a:pPr>
            <a:endParaRPr lang="de-DE" altLang="de-DE" sz="3600" b="1" dirty="0">
              <a:solidFill>
                <a:srgbClr val="0033CC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altLang="de-DE" b="1" dirty="0" smtClean="0">
                <a:solidFill>
                  <a:srgbClr val="0033CC"/>
                </a:solidFill>
              </a:rPr>
              <a:t>Erstdiagnosejahre 2002-2015</a:t>
            </a:r>
            <a:endParaRPr lang="de-DE" altLang="de-DE" b="1" dirty="0">
              <a:solidFill>
                <a:srgbClr val="0033CC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521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25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1602599328"/>
              </p:ext>
            </p:extLst>
          </p:nvPr>
        </p:nvGraphicFramePr>
        <p:xfrm>
          <a:off x="724461" y="1785149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851558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19781" y="6385268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1331640" y="1703060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399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1763688" y="170362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398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2267744" y="170418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474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2699792" y="170474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419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3131840" y="1705875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468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635896" y="170643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505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499992" y="170700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481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4932040" y="170756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476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5436096" y="170080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507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5868144" y="170080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543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7236296" y="170756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514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4067944" y="170756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513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 Box 4"/>
          <p:cNvSpPr txBox="1">
            <a:spLocks noChangeArrowheads="1"/>
          </p:cNvSpPr>
          <p:nvPr/>
        </p:nvSpPr>
        <p:spPr bwMode="auto">
          <a:xfrm>
            <a:off x="8021633" y="3576956"/>
            <a:ext cx="112236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Tot</a:t>
            </a:r>
            <a:endParaRPr lang="de-DE" altLang="de-DE" sz="1200" dirty="0"/>
          </a:p>
        </p:txBody>
      </p:sp>
      <p:sp>
        <p:nvSpPr>
          <p:cNvPr id="28" name="Rectangle 7"/>
          <p:cNvSpPr>
            <a:spLocks noChangeArrowheads="1"/>
          </p:cNvSpPr>
          <p:nvPr/>
        </p:nvSpPr>
        <p:spPr bwMode="auto">
          <a:xfrm>
            <a:off x="7884368" y="3930898"/>
            <a:ext cx="117015" cy="117015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1" name="Rectangle 8"/>
          <p:cNvSpPr>
            <a:spLocks noChangeArrowheads="1"/>
          </p:cNvSpPr>
          <p:nvPr/>
        </p:nvSpPr>
        <p:spPr bwMode="auto">
          <a:xfrm>
            <a:off x="7884368" y="4218930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2" name="Rectangle 10"/>
          <p:cNvSpPr>
            <a:spLocks noChangeArrowheads="1"/>
          </p:cNvSpPr>
          <p:nvPr/>
        </p:nvSpPr>
        <p:spPr bwMode="auto">
          <a:xfrm>
            <a:off x="7884368" y="3655041"/>
            <a:ext cx="117015" cy="11701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3" name="Textfeld 42"/>
          <p:cNvSpPr txBox="1"/>
          <p:nvPr/>
        </p:nvSpPr>
        <p:spPr>
          <a:xfrm>
            <a:off x="6372200" y="170756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549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Aktueller Life-Status</a:t>
            </a:r>
            <a:endParaRPr lang="de-DE" altLang="de-DE" sz="20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200" dirty="0" smtClean="0">
                <a:latin typeface="Arial" charset="0"/>
                <a:cs typeface="Times New Roman" pitchFamily="18" charset="0"/>
              </a:rPr>
              <a:t>C82 </a:t>
            </a:r>
            <a:r>
              <a:rPr lang="de-DE" altLang="de-DE" sz="1200" dirty="0">
                <a:latin typeface="Arial" charset="0"/>
                <a:cs typeface="Times New Roman" pitchFamily="18" charset="0"/>
              </a:rPr>
              <a:t>– </a:t>
            </a:r>
            <a:r>
              <a:rPr lang="de-DE" altLang="de-DE" sz="1200" dirty="0" smtClean="0">
                <a:latin typeface="Arial" charset="0"/>
                <a:cs typeface="Times New Roman" pitchFamily="18" charset="0"/>
              </a:rPr>
              <a:t>C88, </a:t>
            </a:r>
            <a:r>
              <a:rPr lang="de-DE" altLang="de-DE" sz="1200" dirty="0">
                <a:latin typeface="Arial" charset="0"/>
                <a:cs typeface="Times New Roman" pitchFamily="18" charset="0"/>
              </a:rPr>
              <a:t>C90, C91.1, C91.3 – </a:t>
            </a:r>
            <a:r>
              <a:rPr lang="de-DE" altLang="de-DE" sz="1200" dirty="0" smtClean="0">
                <a:latin typeface="Arial" charset="0"/>
                <a:cs typeface="Times New Roman" pitchFamily="18" charset="0"/>
              </a:rPr>
              <a:t>C91.7</a:t>
            </a:r>
            <a:endParaRPr lang="de-DE" altLang="de-DE" sz="12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Patienten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3491880" y="133147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Gesamt=6.837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6804248" y="170080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591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076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982957027"/>
              </p:ext>
            </p:extLst>
          </p:nvPr>
        </p:nvGraphicFramePr>
        <p:xfrm>
          <a:off x="752048" y="1785149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38230" y="3851558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475360" y="6385268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52" name="Text Box 4"/>
          <p:cNvSpPr txBox="1">
            <a:spLocks noChangeArrowheads="1"/>
          </p:cNvSpPr>
          <p:nvPr/>
        </p:nvSpPr>
        <p:spPr bwMode="auto">
          <a:xfrm>
            <a:off x="8021633" y="3576956"/>
            <a:ext cx="130289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Patient tot</a:t>
            </a:r>
            <a:endParaRPr lang="de-DE" altLang="de-DE" sz="1200" dirty="0"/>
          </a:p>
        </p:txBody>
      </p:sp>
      <p:sp>
        <p:nvSpPr>
          <p:cNvPr id="53" name="Rectangle 7"/>
          <p:cNvSpPr>
            <a:spLocks noChangeArrowheads="1"/>
          </p:cNvSpPr>
          <p:nvPr/>
        </p:nvSpPr>
        <p:spPr bwMode="auto">
          <a:xfrm>
            <a:off x="7884368" y="3936996"/>
            <a:ext cx="117015" cy="117015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4" name="Rectangle 8"/>
          <p:cNvSpPr>
            <a:spLocks noChangeArrowheads="1"/>
          </p:cNvSpPr>
          <p:nvPr/>
        </p:nvSpPr>
        <p:spPr bwMode="auto">
          <a:xfrm>
            <a:off x="7884368" y="4225028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5" name="Rectangle 10"/>
          <p:cNvSpPr>
            <a:spLocks noChangeArrowheads="1"/>
          </p:cNvSpPr>
          <p:nvPr/>
        </p:nvSpPr>
        <p:spPr bwMode="auto">
          <a:xfrm>
            <a:off x="7884368" y="3655041"/>
            <a:ext cx="117015" cy="117015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6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alt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endParaRPr lang="de-DE" altLang="de-DE" sz="1400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200" dirty="0">
                <a:latin typeface="Arial" charset="0"/>
                <a:cs typeface="Times New Roman" pitchFamily="18" charset="0"/>
              </a:rPr>
              <a:t>C82 – </a:t>
            </a:r>
            <a:r>
              <a:rPr lang="de-DE" altLang="de-DE" sz="1200" dirty="0" smtClean="0">
                <a:latin typeface="Arial" charset="0"/>
                <a:cs typeface="Times New Roman" pitchFamily="18" charset="0"/>
              </a:rPr>
              <a:t>C88, </a:t>
            </a:r>
            <a:r>
              <a:rPr lang="de-DE" altLang="de-DE" sz="1200" dirty="0">
                <a:latin typeface="Arial" charset="0"/>
                <a:cs typeface="Times New Roman" pitchFamily="18" charset="0"/>
              </a:rPr>
              <a:t>C90, C91.1, C91.3 – C91.7</a:t>
            </a:r>
            <a:endParaRPr lang="de-DE" altLang="de-DE" sz="1200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Krankheitsverlauf/Tumorstatus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Textfeld 56"/>
          <p:cNvSpPr txBox="1"/>
          <p:nvPr/>
        </p:nvSpPr>
        <p:spPr>
          <a:xfrm>
            <a:off x="3563888" y="1331476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Gesamt=6.837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1331640" y="1703060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399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1835696" y="170362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398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2267744" y="170418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474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2699792" y="170474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419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3203848" y="1705875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468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635896" y="170643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505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4499992" y="170700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481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5004048" y="170756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476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5436096" y="170080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507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5868144" y="170080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543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7236296" y="170756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514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4067944" y="170756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513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6372200" y="170756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549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6804248" y="170080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591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6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674813"/>
            <a:ext cx="6644054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1600" b="1">
                <a:solidFill>
                  <a:srgbClr val="000000"/>
                </a:solidFill>
              </a:rPr>
              <a:t>Nutzungsbedingungen</a:t>
            </a:r>
          </a:p>
        </p:txBody>
      </p:sp>
      <p:sp>
        <p:nvSpPr>
          <p:cNvPr id="13315" name="Text Box 30"/>
          <p:cNvSpPr txBox="1">
            <a:spLocks noChangeArrowheads="1"/>
          </p:cNvSpPr>
          <p:nvPr/>
        </p:nvSpPr>
        <p:spPr bwMode="auto">
          <a:xfrm>
            <a:off x="1182566" y="2106613"/>
            <a:ext cx="6646985" cy="3592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Die Abbildungen dürfen unter folgenden Bedingungen in Vorträgen, wissenschaftlichen Veröffentlichungen, Doktorarbeiten </a:t>
            </a:r>
            <a:r>
              <a:rPr lang="de-DE" altLang="de-DE" sz="1600" dirty="0" err="1">
                <a:solidFill>
                  <a:srgbClr val="000000"/>
                </a:solidFill>
              </a:rPr>
              <a:t>u.ä.</a:t>
            </a:r>
            <a:r>
              <a:rPr lang="de-DE" altLang="de-DE" sz="1600" dirty="0">
                <a:solidFill>
                  <a:srgbClr val="000000"/>
                </a:solidFill>
              </a:rPr>
              <a:t> verwendet werden:</a:t>
            </a: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Eine Abbildung wird entweder komplett übernommen, d.h. einschließlich Kopf- und Fußzeile, oder die Abbildung wird – bei Übernahme nur der Grafik selbst –  mit einer Quellenangabe nach unten angegebener Zitierweise versehen.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Es ist nicht zulässig, Ausschnitte aus einer Grafik zu verwenden.</a:t>
            </a:r>
          </a:p>
          <a:p>
            <a:pPr>
              <a:spcBef>
                <a:spcPct val="50000"/>
              </a:spcBef>
            </a:pPr>
            <a:endParaRPr lang="de-DE" altLang="de-DE" sz="1600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Quelle: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Tumorzentrum der Universität Erlangen-Nürnberg (Hrsg.):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Qualitätsbericht </a:t>
            </a:r>
            <a:r>
              <a:rPr lang="de-DE" altLang="de-DE" sz="1600" dirty="0" smtClean="0">
                <a:solidFill>
                  <a:srgbClr val="000000"/>
                </a:solidFill>
              </a:rPr>
              <a:t>2016 </a:t>
            </a:r>
            <a:r>
              <a:rPr lang="de-DE" altLang="de-DE" sz="1600" dirty="0">
                <a:solidFill>
                  <a:srgbClr val="000000"/>
                </a:solidFill>
              </a:rPr>
              <a:t>– Krebs in Mittelfranken </a:t>
            </a:r>
            <a:r>
              <a:rPr lang="de-DE" altLang="de-DE" sz="1600" dirty="0" smtClean="0">
                <a:solidFill>
                  <a:srgbClr val="000000"/>
                </a:solidFill>
              </a:rPr>
              <a:t>2002-2015, </a:t>
            </a:r>
            <a:r>
              <a:rPr lang="de-DE" altLang="de-DE" sz="1600" dirty="0">
                <a:solidFill>
                  <a:srgbClr val="000000"/>
                </a:solidFill>
              </a:rPr>
              <a:t/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 smtClean="0">
                <a:solidFill>
                  <a:srgbClr val="000000"/>
                </a:solidFill>
              </a:rPr>
              <a:t>Erlangen, Februar 2017.</a:t>
            </a:r>
            <a:endParaRPr lang="de-DE" altLang="de-DE" sz="1600" dirty="0">
              <a:solidFill>
                <a:srgbClr val="000000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45" name="Dokument" r:id="rId3" imgW="1458599" imgH="1305528" progId="Word.Document.8">
                  <p:embed/>
                </p:oleObj>
              </mc:Choice>
              <mc:Fallback>
                <p:oleObj name="Dokument" r:id="rId3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275856" y="227687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2002-2015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10.516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228184" y="2282840"/>
            <a:ext cx="261358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&lt; 2002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4.510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275856" y="393986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7.893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228183" y="3945830"/>
            <a:ext cx="261501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2.623</a:t>
            </a:r>
          </a:p>
        </p:txBody>
      </p:sp>
      <p:sp>
        <p:nvSpPr>
          <p:cNvPr id="11" name="Text Box 38"/>
          <p:cNvSpPr txBox="1">
            <a:spLocks noChangeArrowheads="1"/>
          </p:cNvSpPr>
          <p:nvPr/>
        </p:nvSpPr>
        <p:spPr bwMode="auto">
          <a:xfrm>
            <a:off x="211017" y="580203"/>
            <a:ext cx="8745415" cy="9765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lIns="98462" tIns="49232" rIns="98462" bIns="49232">
            <a:spAutoFit/>
          </a:bodyPr>
          <a:lstStyle>
            <a:lvl1pPr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343025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22413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01800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81188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3383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955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527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099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sz="1900" dirty="0">
                <a:latin typeface="Arial" charset="0"/>
              </a:rPr>
              <a:t>Klinisches Krebsregister des Tumorzentrums Erlangen-Nürnberg</a:t>
            </a:r>
          </a:p>
          <a:p>
            <a:pPr lvl="0" algn="ctr"/>
            <a:r>
              <a:rPr lang="de-DE" altLang="de-DE" sz="1900" b="1" dirty="0" smtClean="0">
                <a:latin typeface="Arial" charset="0"/>
              </a:rPr>
              <a:t>Tumorentität: Non-Hodgkin-Lymphome</a:t>
            </a:r>
            <a:r>
              <a:rPr lang="de-DE" altLang="de-DE" sz="1900" dirty="0" smtClean="0">
                <a:latin typeface="Arial" charset="0"/>
              </a:rPr>
              <a:t>, </a:t>
            </a:r>
            <a:r>
              <a:rPr lang="de-DE" altLang="de-DE" sz="1200" dirty="0">
                <a:latin typeface="Arial" charset="0"/>
                <a:cs typeface="Times New Roman" pitchFamily="18" charset="0"/>
              </a:rPr>
              <a:t>C82 – </a:t>
            </a:r>
            <a:r>
              <a:rPr lang="de-DE" altLang="de-DE" sz="1200" dirty="0" smtClean="0">
                <a:latin typeface="Arial" charset="0"/>
                <a:cs typeface="Times New Roman" pitchFamily="18" charset="0"/>
              </a:rPr>
              <a:t>C88, C90, C91.1, C91.3</a:t>
            </a:r>
            <a:r>
              <a:rPr lang="de-DE" altLang="de-DE" sz="1200" dirty="0">
                <a:latin typeface="Arial" charset="0"/>
                <a:cs typeface="Times New Roman" pitchFamily="18" charset="0"/>
              </a:rPr>
              <a:t> – </a:t>
            </a:r>
            <a:r>
              <a:rPr lang="de-DE" altLang="de-DE" sz="1200" dirty="0" smtClean="0">
                <a:latin typeface="Arial" charset="0"/>
                <a:cs typeface="Times New Roman" pitchFamily="18" charset="0"/>
              </a:rPr>
              <a:t>C91.7</a:t>
            </a:r>
            <a:endParaRPr lang="de-DE" altLang="de-DE" sz="1200" dirty="0">
              <a:latin typeface="Arial" charset="0"/>
              <a:cs typeface="Times New Roman" pitchFamily="18" charset="0"/>
            </a:endParaRPr>
          </a:p>
          <a:p>
            <a:pPr algn="ctr"/>
            <a:r>
              <a:rPr lang="de-DE" altLang="de-DE" sz="1900" b="1" dirty="0" smtClean="0">
                <a:latin typeface="Arial" charset="0"/>
              </a:rPr>
              <a:t>Gesamt: 15.026 </a:t>
            </a:r>
            <a:r>
              <a:rPr lang="de-DE" altLang="de-DE" sz="1200" b="1" dirty="0" smtClean="0">
                <a:latin typeface="Arial" charset="0"/>
              </a:rPr>
              <a:t>(ED 1978 bis 2015)</a:t>
            </a:r>
            <a:endParaRPr lang="de-DE" altLang="de-DE" sz="1200" b="1" dirty="0">
              <a:latin typeface="Arial" charset="0"/>
            </a:endParaRPr>
          </a:p>
        </p:txBody>
      </p:sp>
      <p:sp>
        <p:nvSpPr>
          <p:cNvPr id="25" name="Line 54"/>
          <p:cNvSpPr>
            <a:spLocks noChangeShapeType="1"/>
          </p:cNvSpPr>
          <p:nvPr/>
        </p:nvSpPr>
        <p:spPr bwMode="auto">
          <a:xfrm>
            <a:off x="4572000" y="1706195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6" name="Line 54"/>
          <p:cNvSpPr>
            <a:spLocks noChangeShapeType="1"/>
          </p:cNvSpPr>
          <p:nvPr/>
        </p:nvSpPr>
        <p:spPr bwMode="auto">
          <a:xfrm>
            <a:off x="4572000" y="334891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7" name="Line 54"/>
          <p:cNvSpPr>
            <a:spLocks noChangeShapeType="1"/>
          </p:cNvSpPr>
          <p:nvPr/>
        </p:nvSpPr>
        <p:spPr bwMode="auto">
          <a:xfrm>
            <a:off x="4572000" y="499432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8" name="Line 58"/>
          <p:cNvSpPr>
            <a:spLocks noChangeShapeType="1"/>
          </p:cNvSpPr>
          <p:nvPr/>
        </p:nvSpPr>
        <p:spPr bwMode="auto">
          <a:xfrm>
            <a:off x="5403850" y="4927699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9" name="Line 58"/>
          <p:cNvSpPr>
            <a:spLocks noChangeShapeType="1"/>
          </p:cNvSpPr>
          <p:nvPr/>
        </p:nvSpPr>
        <p:spPr bwMode="auto">
          <a:xfrm>
            <a:off x="5394325" y="3276902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" name="Line 58"/>
          <p:cNvSpPr>
            <a:spLocks noChangeShapeType="1"/>
          </p:cNvSpPr>
          <p:nvPr/>
        </p:nvSpPr>
        <p:spPr bwMode="auto">
          <a:xfrm>
            <a:off x="5364088" y="1692726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3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89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58615" y="12701"/>
            <a:ext cx="8977882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  Datenbestand Klinisches Krebsregister: NHL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23528" y="248360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Erstdiagnosejahr: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23528" y="4141207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Wohnort: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275855" y="5524038"/>
            <a:ext cx="2664297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Klinische/Pathologische Meldungen</a:t>
            </a:r>
          </a:p>
          <a:p>
            <a:pPr algn="ctr"/>
            <a:r>
              <a:rPr lang="de-DE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6.837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206891" y="5530006"/>
            <a:ext cx="261358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Ausschließlich Todesbescheinigungen</a:t>
            </a: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1.056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323528" y="572538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Meldetyp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90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-33702" y="519645"/>
            <a:ext cx="9177703" cy="40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Vollzähligkeit der Städte und Landkreise</a:t>
            </a:r>
            <a:endParaRPr lang="de-DE" altLang="de-DE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Group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1484373"/>
              </p:ext>
            </p:extLst>
          </p:nvPr>
        </p:nvGraphicFramePr>
        <p:xfrm>
          <a:off x="179388" y="1204167"/>
          <a:ext cx="3773487" cy="928689"/>
        </p:xfrm>
        <a:graphic>
          <a:graphicData uri="http://schemas.openxmlformats.org/drawingml/2006/table">
            <a:tbl>
              <a:tblPr/>
              <a:tblGrid>
                <a:gridCol w="1782762"/>
                <a:gridCol w="1143000"/>
                <a:gridCol w="847725"/>
              </a:tblGrid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Dokumentierte Fälle </a:t>
                      </a:r>
                      <a:endParaRPr kumimoji="0" lang="de-DE" altLang="de-DE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de-DE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C82 – C88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330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Erwartete Fälle</a:t>
                      </a:r>
                      <a:endParaRPr kumimoji="0" lang="de-DE" altLang="de-DE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335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Vollzähligkeit</a:t>
                      </a:r>
                      <a:endParaRPr kumimoji="0" lang="de-DE" altLang="de-DE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&gt;95%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40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2015: Non-Hodgkin-Lymphome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4" name="Text Box 31"/>
          <p:cNvSpPr txBox="1">
            <a:spLocks noChangeArrowheads="1"/>
          </p:cNvSpPr>
          <p:nvPr/>
        </p:nvSpPr>
        <p:spPr bwMode="auto">
          <a:xfrm>
            <a:off x="180000" y="3960000"/>
            <a:ext cx="3759200" cy="2031325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Die alters- und geschlechtsspezifischen Erwartungswerte für Mittelfranken werden </a:t>
            </a:r>
            <a:r>
              <a:rPr lang="de-DE" alt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vom ZKFR am Bayerischen Landesamt für Gesundheit und Lebensmittelsicherheit unter </a:t>
            </a: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Berücksichtigung der jeweiligen demografischen Altersstruktur auf Kreisebene errechnet.</a:t>
            </a:r>
          </a:p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Sie basieren auf den vom Zentrum für Krebsregisterdaten am Robert-Koch-Institut in Berlin bereitgestellten Daten aus den bereits vollzähligen Krebsregistern in Deutschland.</a:t>
            </a:r>
          </a:p>
        </p:txBody>
      </p:sp>
      <p:sp>
        <p:nvSpPr>
          <p:cNvPr id="19" name="Textfeld 18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 Box 29"/>
          <p:cNvSpPr txBox="1">
            <a:spLocks noChangeArrowheads="1"/>
          </p:cNvSpPr>
          <p:nvPr/>
        </p:nvSpPr>
        <p:spPr bwMode="auto">
          <a:xfrm>
            <a:off x="185738" y="6165304"/>
            <a:ext cx="30400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Bevölkerung </a:t>
            </a:r>
            <a:r>
              <a:rPr lang="de-DE" altLang="de-DE" sz="1200" b="1" dirty="0" err="1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Mfr</a:t>
            </a:r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sz="12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1.726.940 (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Männer: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847.274, Frauen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879.666)</a:t>
            </a:r>
            <a:endParaRPr lang="de-DE" altLang="de-DE" sz="12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Grafik 4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496" y="1188000"/>
            <a:ext cx="5040000" cy="53636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849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3027592987"/>
              </p:ext>
            </p:extLst>
          </p:nvPr>
        </p:nvGraphicFramePr>
        <p:xfrm>
          <a:off x="1049147" y="1503060"/>
          <a:ext cx="7045706" cy="47019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104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Dokumentierte Neuerkrankungen</a:t>
            </a:r>
            <a:endParaRPr lang="de-DE" altLang="de-DE" sz="2000" dirty="0" smtClean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lvl="0" algn="ctr"/>
            <a:r>
              <a:rPr lang="de-DE" altLang="de-DE" sz="1200" dirty="0" smtClean="0">
                <a:latin typeface="Arial" charset="0"/>
                <a:cs typeface="Times New Roman" pitchFamily="18" charset="0"/>
              </a:rPr>
              <a:t>C82 </a:t>
            </a:r>
            <a:r>
              <a:rPr lang="de-DE" altLang="de-DE" sz="1200" dirty="0">
                <a:latin typeface="Arial" charset="0"/>
                <a:cs typeface="Times New Roman" pitchFamily="18" charset="0"/>
              </a:rPr>
              <a:t>– </a:t>
            </a:r>
            <a:r>
              <a:rPr lang="de-DE" altLang="de-DE" sz="1200" dirty="0" smtClean="0">
                <a:latin typeface="Arial" charset="0"/>
                <a:cs typeface="Times New Roman" pitchFamily="18" charset="0"/>
              </a:rPr>
              <a:t>C88, C90</a:t>
            </a:r>
            <a:r>
              <a:rPr lang="de-DE" altLang="de-DE" sz="1200" dirty="0">
                <a:latin typeface="Arial" charset="0"/>
                <a:cs typeface="Times New Roman" pitchFamily="18" charset="0"/>
              </a:rPr>
              <a:t>, C91.1, C91.3 – </a:t>
            </a:r>
            <a:r>
              <a:rPr lang="de-DE" altLang="de-DE" sz="1200" dirty="0" smtClean="0">
                <a:latin typeface="Arial" charset="0"/>
                <a:cs typeface="Times New Roman" pitchFamily="18" charset="0"/>
              </a:rPr>
              <a:t>C91.7</a:t>
            </a:r>
          </a:p>
          <a:p>
            <a:pPr lvl="0" algn="ctr"/>
            <a:endParaRPr lang="de-DE" altLang="de-DE" sz="1200" b="1" dirty="0" smtClean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Gesamt=6.837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708110" y="6165304"/>
            <a:ext cx="20603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Diagnosejahr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 rot="16200000">
            <a:off x="282621" y="3632483"/>
            <a:ext cx="11160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Anzahl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7596336" y="1916832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732240" y="6237312"/>
            <a:ext cx="22677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* Dokumentation noch nicht abgeschlossen</a:t>
            </a:r>
          </a:p>
        </p:txBody>
      </p:sp>
    </p:spTree>
    <p:extLst>
      <p:ext uri="{BB962C8B-B14F-4D97-AF65-F5344CB8AC3E}">
        <p14:creationId xmlns:p14="http://schemas.microsoft.com/office/powerpoint/2010/main" val="303498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3494186239"/>
              </p:ext>
            </p:extLst>
          </p:nvPr>
        </p:nvGraphicFramePr>
        <p:xfrm>
          <a:off x="832579" y="1330312"/>
          <a:ext cx="7459493" cy="5073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104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Altersverteilung bei Diagnosestellung</a:t>
            </a:r>
            <a:endParaRPr lang="de-DE" altLang="de-DE" sz="1200" dirty="0" smtClean="0">
              <a:latin typeface="Arial" charset="0"/>
              <a:cs typeface="Times New Roman" pitchFamily="18" charset="0"/>
            </a:endParaRPr>
          </a:p>
          <a:p>
            <a:pPr algn="ctr"/>
            <a:r>
              <a:rPr lang="de-DE" altLang="de-DE" sz="1200" dirty="0">
                <a:latin typeface="Arial" charset="0"/>
                <a:cs typeface="Times New Roman" pitchFamily="18" charset="0"/>
              </a:rPr>
              <a:t>C82 – </a:t>
            </a:r>
            <a:r>
              <a:rPr lang="de-DE" altLang="de-DE" sz="1200" dirty="0" smtClean="0">
                <a:latin typeface="Arial" charset="0"/>
                <a:cs typeface="Times New Roman" pitchFamily="18" charset="0"/>
              </a:rPr>
              <a:t>C88, </a:t>
            </a:r>
            <a:r>
              <a:rPr lang="de-DE" altLang="de-DE" sz="1200" dirty="0">
                <a:latin typeface="Arial" charset="0"/>
                <a:cs typeface="Times New Roman" pitchFamily="18" charset="0"/>
              </a:rPr>
              <a:t>C90, C91.1, C91.3 – </a:t>
            </a:r>
            <a:r>
              <a:rPr lang="de-DE" altLang="de-DE" sz="1200" dirty="0" smtClean="0">
                <a:latin typeface="Arial" charset="0"/>
                <a:cs typeface="Times New Roman" pitchFamily="18" charset="0"/>
              </a:rPr>
              <a:t>C91.7</a:t>
            </a:r>
          </a:p>
          <a:p>
            <a:pPr algn="ctr"/>
            <a:endParaRPr lang="de-DE" altLang="de-DE" sz="1200" dirty="0" smtClean="0">
              <a:latin typeface="Arial" charset="0"/>
              <a:cs typeface="Times New Roman" pitchFamily="18" charset="0"/>
            </a:endParaRPr>
          </a:p>
          <a:p>
            <a:pPr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Gesamt=6.837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688926" y="1546338"/>
            <a:ext cx="62674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tabLst>
                <a:tab pos="712788" algn="l"/>
                <a:tab pos="803275" algn="l"/>
                <a:tab pos="1609725" algn="l"/>
                <a:tab pos="3319463" algn="l"/>
              </a:tabLst>
            </a:pP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Männer: 	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n=3.872,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	Median =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68 Jahre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, 	Mittelwert =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65,3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Jahre</a:t>
            </a:r>
          </a:p>
          <a:p>
            <a:pPr>
              <a:tabLst>
                <a:tab pos="712788" algn="l"/>
                <a:tab pos="803275" algn="l"/>
                <a:tab pos="1609725" algn="l"/>
                <a:tab pos="3319463" algn="l"/>
              </a:tabLst>
            </a:pP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Frauen: 	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n=2.965,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	Median = 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70 Jahre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,	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Mittelwert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= 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67,9 Jahre</a:t>
            </a:r>
            <a:endParaRPr lang="de-DE" altLang="de-DE" sz="1400" dirty="0">
              <a:solidFill>
                <a:srgbClr val="FF0000"/>
              </a:solidFill>
              <a:latin typeface="Arial" charset="0"/>
            </a:endParaRP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3156805" y="6381328"/>
            <a:ext cx="2811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 (Jahre)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1554111" y="1616188"/>
            <a:ext cx="133350" cy="144462"/>
          </a:xfrm>
          <a:prstGeom prst="rect">
            <a:avLst/>
          </a:prstGeom>
          <a:solidFill>
            <a:srgbClr val="3366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1554111" y="1857488"/>
            <a:ext cx="133350" cy="144462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 rot="16200000">
            <a:off x="-514160" y="3600002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</p:spTree>
    <p:extLst>
      <p:ext uri="{BB962C8B-B14F-4D97-AF65-F5344CB8AC3E}">
        <p14:creationId xmlns:p14="http://schemas.microsoft.com/office/powerpoint/2010/main" val="110222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m 10"/>
          <p:cNvGraphicFramePr/>
          <p:nvPr>
            <p:extLst>
              <p:ext uri="{D42A27DB-BD31-4B8C-83A1-F6EECF244321}">
                <p14:modId xmlns:p14="http://schemas.microsoft.com/office/powerpoint/2010/main" val="871628053"/>
              </p:ext>
            </p:extLst>
          </p:nvPr>
        </p:nvGraphicFramePr>
        <p:xfrm>
          <a:off x="1381955" y="1299674"/>
          <a:ext cx="6380089" cy="4258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519644"/>
            <a:ext cx="9036496" cy="10464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Anteil der unter und über 65-jährigen Patienten</a:t>
            </a:r>
            <a:endParaRPr lang="de-DE" altLang="de-DE" sz="1200" dirty="0" smtClean="0">
              <a:latin typeface="Arial" charset="0"/>
              <a:cs typeface="Times New Roman" pitchFamily="18" charset="0"/>
            </a:endParaRPr>
          </a:p>
          <a:p>
            <a:pPr algn="ctr"/>
            <a:r>
              <a:rPr lang="de-DE" altLang="de-DE" sz="1200" dirty="0">
                <a:latin typeface="Arial" charset="0"/>
                <a:cs typeface="Times New Roman" pitchFamily="18" charset="0"/>
              </a:rPr>
              <a:t>C82 – </a:t>
            </a:r>
            <a:r>
              <a:rPr lang="de-DE" altLang="de-DE" sz="1200" dirty="0" smtClean="0">
                <a:latin typeface="Arial" charset="0"/>
                <a:cs typeface="Times New Roman" pitchFamily="18" charset="0"/>
              </a:rPr>
              <a:t>C88, </a:t>
            </a:r>
            <a:r>
              <a:rPr lang="de-DE" altLang="de-DE" sz="1200" dirty="0">
                <a:latin typeface="Arial" charset="0"/>
                <a:cs typeface="Times New Roman" pitchFamily="18" charset="0"/>
              </a:rPr>
              <a:t>C90, C91.1, C91.3 – C91.7</a:t>
            </a:r>
          </a:p>
          <a:p>
            <a:pPr lvl="0" algn="ctr"/>
            <a:endParaRPr lang="de-DE" altLang="de-DE" sz="12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Gesamt=6.837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987303" y="4129335"/>
            <a:ext cx="79260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41</a:t>
            </a:r>
            <a:r>
              <a:rPr lang="de-DE" altLang="de-DE" sz="1400" b="1" dirty="0" smtClean="0"/>
              <a:t>%</a:t>
            </a:r>
            <a:endParaRPr lang="de-DE" altLang="de-DE" sz="1400" b="1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435576" y="3645024"/>
            <a:ext cx="8651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59%</a:t>
            </a:r>
            <a:endParaRPr lang="de-DE" altLang="de-DE" sz="1400" b="1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59832" y="5661248"/>
            <a:ext cx="304529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 rot="16200000">
            <a:off x="-10104" y="3411267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435575" y="2132856"/>
            <a:ext cx="86513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4.071</a:t>
            </a:r>
            <a:endParaRPr lang="de-DE" altLang="de-DE" sz="1600" dirty="0"/>
          </a:p>
        </p:txBody>
      </p:sp>
      <p:sp>
        <p:nvSpPr>
          <p:cNvPr id="12" name="Text Box 6"/>
          <p:cNvSpPr txBox="1">
            <a:spLocks noChangeArrowheads="1"/>
          </p:cNvSpPr>
          <p:nvPr/>
        </p:nvSpPr>
        <p:spPr bwMode="auto">
          <a:xfrm>
            <a:off x="2915816" y="2996952"/>
            <a:ext cx="86513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2.766</a:t>
            </a:r>
            <a:endParaRPr lang="de-DE" altLang="de-DE" sz="1600" dirty="0"/>
          </a:p>
        </p:txBody>
      </p:sp>
    </p:spTree>
    <p:extLst>
      <p:ext uri="{BB962C8B-B14F-4D97-AF65-F5344CB8AC3E}">
        <p14:creationId xmlns:p14="http://schemas.microsoft.com/office/powerpoint/2010/main" val="281587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519644"/>
            <a:ext cx="9036496" cy="8617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Tumortypen</a:t>
            </a:r>
            <a:endParaRPr lang="de-DE" altLang="de-DE" sz="1200" dirty="0" smtClean="0">
              <a:latin typeface="Arial" charset="0"/>
              <a:cs typeface="Times New Roman" pitchFamily="18" charset="0"/>
            </a:endParaRPr>
          </a:p>
          <a:p>
            <a:pPr algn="ctr"/>
            <a:r>
              <a:rPr lang="de-DE" altLang="de-DE" sz="1200" dirty="0">
                <a:latin typeface="Arial" charset="0"/>
                <a:cs typeface="Times New Roman" pitchFamily="18" charset="0"/>
              </a:rPr>
              <a:t>C82 – </a:t>
            </a:r>
            <a:r>
              <a:rPr lang="de-DE" altLang="de-DE" sz="1200" dirty="0" smtClean="0">
                <a:latin typeface="Arial" charset="0"/>
                <a:cs typeface="Times New Roman" pitchFamily="18" charset="0"/>
              </a:rPr>
              <a:t>C88, </a:t>
            </a:r>
            <a:r>
              <a:rPr lang="de-DE" altLang="de-DE" sz="1200" dirty="0">
                <a:latin typeface="Arial" charset="0"/>
                <a:cs typeface="Times New Roman" pitchFamily="18" charset="0"/>
              </a:rPr>
              <a:t>C90, C91.1, C91.3 – </a:t>
            </a:r>
            <a:r>
              <a:rPr lang="de-DE" altLang="de-DE" sz="1200" dirty="0" smtClean="0">
                <a:latin typeface="Arial" charset="0"/>
                <a:cs typeface="Times New Roman" pitchFamily="18" charset="0"/>
              </a:rPr>
              <a:t>C91.7</a:t>
            </a:r>
            <a:endParaRPr lang="de-DE" altLang="de-DE" sz="1200" b="1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Gesamt=6.837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Diagramm 12"/>
          <p:cNvGraphicFramePr/>
          <p:nvPr>
            <p:extLst>
              <p:ext uri="{D42A27DB-BD31-4B8C-83A1-F6EECF244321}">
                <p14:modId xmlns:p14="http://schemas.microsoft.com/office/powerpoint/2010/main" val="3511199443"/>
              </p:ext>
            </p:extLst>
          </p:nvPr>
        </p:nvGraphicFramePr>
        <p:xfrm>
          <a:off x="2196268" y="2770434"/>
          <a:ext cx="4788000" cy="352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2729880" y="3933056"/>
            <a:ext cx="762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1.836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" name="Text Box 7"/>
          <p:cNvSpPr txBox="1">
            <a:spLocks noChangeArrowheads="1"/>
          </p:cNvSpPr>
          <p:nvPr/>
        </p:nvSpPr>
        <p:spPr bwMode="auto">
          <a:xfrm>
            <a:off x="4644008" y="3284984"/>
            <a:ext cx="762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729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 Box 7"/>
          <p:cNvSpPr txBox="1">
            <a:spLocks noChangeArrowheads="1"/>
          </p:cNvSpPr>
          <p:nvPr/>
        </p:nvSpPr>
        <p:spPr bwMode="auto">
          <a:xfrm>
            <a:off x="5580112" y="3645024"/>
            <a:ext cx="76200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1.144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Text Box 7"/>
          <p:cNvSpPr txBox="1">
            <a:spLocks noChangeArrowheads="1"/>
          </p:cNvSpPr>
          <p:nvPr/>
        </p:nvSpPr>
        <p:spPr bwMode="auto">
          <a:xfrm>
            <a:off x="3491880" y="3275111"/>
            <a:ext cx="47878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223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Text Box 7"/>
          <p:cNvSpPr txBox="1">
            <a:spLocks noChangeArrowheads="1"/>
          </p:cNvSpPr>
          <p:nvPr/>
        </p:nvSpPr>
        <p:spPr bwMode="auto">
          <a:xfrm>
            <a:off x="3131840" y="3356992"/>
            <a:ext cx="50150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136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 Box 7"/>
          <p:cNvSpPr txBox="1">
            <a:spLocks noChangeArrowheads="1"/>
          </p:cNvSpPr>
          <p:nvPr/>
        </p:nvSpPr>
        <p:spPr bwMode="auto">
          <a:xfrm>
            <a:off x="4151179" y="3193231"/>
            <a:ext cx="49282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277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 Box 7"/>
          <p:cNvSpPr txBox="1">
            <a:spLocks noChangeArrowheads="1"/>
          </p:cNvSpPr>
          <p:nvPr/>
        </p:nvSpPr>
        <p:spPr bwMode="auto">
          <a:xfrm>
            <a:off x="6418932" y="4077072"/>
            <a:ext cx="38531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73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9" name="Gerade Verbindung 28"/>
          <p:cNvCxnSpPr/>
          <p:nvPr/>
        </p:nvCxnSpPr>
        <p:spPr>
          <a:xfrm flipH="1">
            <a:off x="2987824" y="5661248"/>
            <a:ext cx="483096" cy="3600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/>
          <p:nvPr/>
        </p:nvCxnSpPr>
        <p:spPr>
          <a:xfrm flipH="1">
            <a:off x="1619672" y="4005064"/>
            <a:ext cx="836714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 flipH="1" flipV="1">
            <a:off x="1763688" y="2708920"/>
            <a:ext cx="1478373" cy="6639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Gerade Verbindung 31"/>
          <p:cNvCxnSpPr/>
          <p:nvPr/>
        </p:nvCxnSpPr>
        <p:spPr>
          <a:xfrm flipH="1" flipV="1">
            <a:off x="2771800" y="2249262"/>
            <a:ext cx="791496" cy="10357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Gerade Verbindung 32"/>
          <p:cNvCxnSpPr/>
          <p:nvPr/>
        </p:nvCxnSpPr>
        <p:spPr>
          <a:xfrm flipV="1">
            <a:off x="3923928" y="2110299"/>
            <a:ext cx="46732" cy="110267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Gerade Verbindung 33"/>
          <p:cNvCxnSpPr/>
          <p:nvPr/>
        </p:nvCxnSpPr>
        <p:spPr>
          <a:xfrm flipV="1">
            <a:off x="5220351" y="2491676"/>
            <a:ext cx="957064" cy="7033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Gerade Verbindung 34"/>
          <p:cNvCxnSpPr/>
          <p:nvPr/>
        </p:nvCxnSpPr>
        <p:spPr>
          <a:xfrm flipV="1">
            <a:off x="4397593" y="2111303"/>
            <a:ext cx="743441" cy="10819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Gerade Verbindung 35"/>
          <p:cNvCxnSpPr/>
          <p:nvPr/>
        </p:nvCxnSpPr>
        <p:spPr>
          <a:xfrm flipV="1">
            <a:off x="6477680" y="3213980"/>
            <a:ext cx="1190664" cy="46410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 Box 101"/>
          <p:cNvSpPr txBox="1">
            <a:spLocks noChangeArrowheads="1"/>
          </p:cNvSpPr>
          <p:nvPr/>
        </p:nvSpPr>
        <p:spPr bwMode="auto">
          <a:xfrm>
            <a:off x="5961112" y="2144698"/>
            <a:ext cx="20224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Follikuläres NHL</a:t>
            </a: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11%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 Box 102"/>
          <p:cNvSpPr txBox="1">
            <a:spLocks noChangeArrowheads="1"/>
          </p:cNvSpPr>
          <p:nvPr/>
        </p:nvSpPr>
        <p:spPr bwMode="auto">
          <a:xfrm>
            <a:off x="3131840" y="1484784"/>
            <a:ext cx="1931988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Sonstiges NHL</a:t>
            </a: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4%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 Box 103"/>
          <p:cNvSpPr txBox="1">
            <a:spLocks noChangeArrowheads="1"/>
          </p:cNvSpPr>
          <p:nvPr/>
        </p:nvSpPr>
        <p:spPr bwMode="auto">
          <a:xfrm>
            <a:off x="4444082" y="6021288"/>
            <a:ext cx="2216150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Plasmozytom</a:t>
            </a: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/</a:t>
            </a:r>
          </a:p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Multiples 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Myelom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17%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 Box 104"/>
          <p:cNvSpPr txBox="1">
            <a:spLocks noChangeArrowheads="1"/>
          </p:cNvSpPr>
          <p:nvPr/>
        </p:nvSpPr>
        <p:spPr bwMode="auto">
          <a:xfrm>
            <a:off x="31750" y="3626440"/>
            <a:ext cx="1781175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Hochmalignes Lymphom</a:t>
            </a: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27%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 Box 109"/>
          <p:cNvSpPr txBox="1">
            <a:spLocks noChangeArrowheads="1"/>
          </p:cNvSpPr>
          <p:nvPr/>
        </p:nvSpPr>
        <p:spPr bwMode="auto">
          <a:xfrm>
            <a:off x="7183313" y="2852936"/>
            <a:ext cx="17811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CLL</a:t>
            </a: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17%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 Box 110"/>
          <p:cNvSpPr txBox="1">
            <a:spLocks noChangeArrowheads="1"/>
          </p:cNvSpPr>
          <p:nvPr/>
        </p:nvSpPr>
        <p:spPr bwMode="auto">
          <a:xfrm>
            <a:off x="1763688" y="6021288"/>
            <a:ext cx="17811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Kutanes Lymphom</a:t>
            </a:r>
          </a:p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6%</a:t>
            </a:r>
          </a:p>
        </p:txBody>
      </p:sp>
      <p:sp>
        <p:nvSpPr>
          <p:cNvPr id="43" name="Text Box 111"/>
          <p:cNvSpPr txBox="1">
            <a:spLocks noChangeArrowheads="1"/>
          </p:cNvSpPr>
          <p:nvPr/>
        </p:nvSpPr>
        <p:spPr bwMode="auto">
          <a:xfrm>
            <a:off x="6732240" y="5714092"/>
            <a:ext cx="17811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Immunozytom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2%</a:t>
            </a:r>
          </a:p>
        </p:txBody>
      </p:sp>
      <p:sp>
        <p:nvSpPr>
          <p:cNvPr id="44" name="Text Box 112"/>
          <p:cNvSpPr txBox="1">
            <a:spLocks noChangeArrowheads="1"/>
          </p:cNvSpPr>
          <p:nvPr/>
        </p:nvSpPr>
        <p:spPr bwMode="auto">
          <a:xfrm>
            <a:off x="7236296" y="4803598"/>
            <a:ext cx="178117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MALT-Lymphom</a:t>
            </a: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6%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 Box 113"/>
          <p:cNvSpPr txBox="1">
            <a:spLocks noChangeArrowheads="1"/>
          </p:cNvSpPr>
          <p:nvPr/>
        </p:nvSpPr>
        <p:spPr bwMode="auto">
          <a:xfrm>
            <a:off x="7548562" y="4005064"/>
            <a:ext cx="16319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Haarzellleukämie</a:t>
            </a:r>
          </a:p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1%</a:t>
            </a:r>
          </a:p>
        </p:txBody>
      </p:sp>
      <p:sp>
        <p:nvSpPr>
          <p:cNvPr id="46" name="Text Box 118"/>
          <p:cNvSpPr txBox="1">
            <a:spLocks noChangeArrowheads="1"/>
          </p:cNvSpPr>
          <p:nvPr/>
        </p:nvSpPr>
        <p:spPr bwMode="auto">
          <a:xfrm>
            <a:off x="4644008" y="1681644"/>
            <a:ext cx="176166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NHL 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o.n.A</a:t>
            </a: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4%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 Box 121"/>
          <p:cNvSpPr txBox="1">
            <a:spLocks noChangeArrowheads="1"/>
          </p:cNvSpPr>
          <p:nvPr/>
        </p:nvSpPr>
        <p:spPr bwMode="auto">
          <a:xfrm>
            <a:off x="280988" y="2296108"/>
            <a:ext cx="1931987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Zerebrales Lymphom</a:t>
            </a:r>
          </a:p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2%</a:t>
            </a:r>
          </a:p>
        </p:txBody>
      </p:sp>
      <p:sp>
        <p:nvSpPr>
          <p:cNvPr id="48" name="Text Box 127"/>
          <p:cNvSpPr txBox="1">
            <a:spLocks noChangeArrowheads="1"/>
          </p:cNvSpPr>
          <p:nvPr/>
        </p:nvSpPr>
        <p:spPr bwMode="auto">
          <a:xfrm>
            <a:off x="899592" y="1681644"/>
            <a:ext cx="2919412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B-Zell-Lymphom </a:t>
            </a:r>
            <a:r>
              <a:rPr lang="de-DE" altLang="de-DE" sz="1400" dirty="0" err="1">
                <a:latin typeface="Arial" panose="020B0604020202020204" pitchFamily="34" charset="0"/>
                <a:cs typeface="Arial" panose="020B0604020202020204" pitchFamily="34" charset="0"/>
              </a:rPr>
              <a:t>o.n.A</a:t>
            </a:r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ctr"/>
            <a:r>
              <a:rPr lang="de-DE" altLang="de-DE" sz="14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%</a:t>
            </a:r>
            <a:endParaRPr lang="de-DE" altLang="de-DE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9" name="Text Box 7"/>
          <p:cNvSpPr txBox="1">
            <a:spLocks noChangeArrowheads="1"/>
          </p:cNvSpPr>
          <p:nvPr/>
        </p:nvSpPr>
        <p:spPr bwMode="auto">
          <a:xfrm>
            <a:off x="6128339" y="4293096"/>
            <a:ext cx="62161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414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Text Box 7"/>
          <p:cNvSpPr txBox="1">
            <a:spLocks noChangeArrowheads="1"/>
          </p:cNvSpPr>
          <p:nvPr/>
        </p:nvSpPr>
        <p:spPr bwMode="auto">
          <a:xfrm>
            <a:off x="6038621" y="4561383"/>
            <a:ext cx="62161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162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Text Box 7"/>
          <p:cNvSpPr txBox="1">
            <a:spLocks noChangeArrowheads="1"/>
          </p:cNvSpPr>
          <p:nvPr/>
        </p:nvSpPr>
        <p:spPr bwMode="auto">
          <a:xfrm>
            <a:off x="4644008" y="4797152"/>
            <a:ext cx="765627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1.185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Text Box 7"/>
          <p:cNvSpPr txBox="1">
            <a:spLocks noChangeArrowheads="1"/>
          </p:cNvSpPr>
          <p:nvPr/>
        </p:nvSpPr>
        <p:spPr bwMode="auto">
          <a:xfrm>
            <a:off x="3419872" y="4813920"/>
            <a:ext cx="621611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410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 Box 7"/>
          <p:cNvSpPr txBox="1">
            <a:spLocks noChangeArrowheads="1"/>
          </p:cNvSpPr>
          <p:nvPr/>
        </p:nvSpPr>
        <p:spPr bwMode="auto">
          <a:xfrm>
            <a:off x="3791139" y="3193231"/>
            <a:ext cx="49282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248</a:t>
            </a:r>
            <a:endParaRPr lang="de-DE" altLang="de-DE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4" name="Gerade Verbindung 53"/>
          <p:cNvCxnSpPr/>
          <p:nvPr/>
        </p:nvCxnSpPr>
        <p:spPr>
          <a:xfrm>
            <a:off x="6804248" y="4279528"/>
            <a:ext cx="60124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55"/>
          <p:cNvCxnSpPr/>
          <p:nvPr/>
        </p:nvCxnSpPr>
        <p:spPr>
          <a:xfrm>
            <a:off x="6712084" y="4566865"/>
            <a:ext cx="591914" cy="27842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57"/>
          <p:cNvCxnSpPr/>
          <p:nvPr/>
        </p:nvCxnSpPr>
        <p:spPr>
          <a:xfrm>
            <a:off x="6444208" y="5247883"/>
            <a:ext cx="591914" cy="41336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Gerade Verbindung 58"/>
          <p:cNvCxnSpPr/>
          <p:nvPr/>
        </p:nvCxnSpPr>
        <p:spPr>
          <a:xfrm>
            <a:off x="5364088" y="5733256"/>
            <a:ext cx="188069" cy="26997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762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1520" y="620688"/>
            <a:ext cx="87129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Überlebensanalysen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sind entscheidende Faktoren für die Ergebnisqualität der Tumortherapie. Unterschieden wird zwischen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Life-Status 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Information, ob  Patient lebt oder verstorben ist mit Todesdatum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(Overall-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OAS)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Follow-</a:t>
            </a:r>
            <a:r>
              <a:rPr lang="de-DE" b="1" dirty="0" err="1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Vorliegende klinische Informationen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zum weiteren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Krankheitsverlauf, insbes. Tumorstatus (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Diseasefree-Survival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DFS etc.)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Seit Jahren können in Bayern keine Überlebensanalysen für das gesamte dokumentierte Patientengut mehr berechnet werden, da der Bayerische Landesbeauftragte für Datenschutz ab 2008  den elektronischen Life-Status-Abgleich mit der AKDB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(‚Anstalt für Kommunale Datenverarbeitung in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Bayern’) untersagt hat.  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Die notwendige Novellierung des Bayerischen Krebsregistergesetzes im Rahmen des seit 01.01.2014 geltenden KFRG (Krebsfrüherkennungs-  und 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registergesetzes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) ist für das Frühjahr 2017 vorgesehen. </a:t>
            </a:r>
          </a:p>
        </p:txBody>
      </p:sp>
    </p:spTree>
    <p:extLst>
      <p:ext uri="{BB962C8B-B14F-4D97-AF65-F5344CB8AC3E}">
        <p14:creationId xmlns:p14="http://schemas.microsoft.com/office/powerpoint/2010/main" val="548466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23528" y="764704"/>
            <a:ext cx="8820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 den beiden folgenden Grafiken wird der Ist-Zustand dargestellt: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Aktueller Life-Status:</a:t>
            </a:r>
          </a:p>
          <a:p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Nicht aktuell	Es ist keine Information vorhanden, ob Patient lebt oder tot ist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Aktuell			Information, dass Patient noch lebt (unabhängig vom Tumorstatus)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23528" y="2235933"/>
            <a:ext cx="216024" cy="189023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23528" y="2523965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323528" y="1947901"/>
            <a:ext cx="216024" cy="18902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6" name="Textfeld 5"/>
          <p:cNvSpPr txBox="1"/>
          <p:nvPr/>
        </p:nvSpPr>
        <p:spPr>
          <a:xfrm>
            <a:off x="323528" y="3073028"/>
            <a:ext cx="8712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defTabSz="357188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aktuell 	Keine aktuelle Information zum klinischen Verlauf /Tumorstatus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				des Patienten vorhanden</a:t>
            </a: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Aktuell 	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Der aktuelle klinische Verlauf /Tumorstatus des Patienten ist 						vorhanden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Ausblick: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Das KFRG sieht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eine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adäquate Finanzierung durch die Krankenkassen vor, so dass die klinischen Verlaufsinformationen zukünftig vollständig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erhoben werden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können.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23528" y="4252157"/>
            <a:ext cx="216024" cy="189023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23528" y="4828221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323528" y="3721100"/>
            <a:ext cx="216024" cy="189023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34039056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594</Words>
  <Application>Microsoft Office PowerPoint</Application>
  <PresentationFormat>Bildschirmpräsentation (4:3)</PresentationFormat>
  <Paragraphs>221</Paragraphs>
  <Slides>12</Slides>
  <Notes>9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4" baseType="lpstr">
      <vt:lpstr>Larissa</vt:lpstr>
      <vt:lpstr>Dokument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Universitätsklinikum Erlangen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Borstorff, Christine</dc:creator>
  <cp:lastModifiedBy>Becker, Nadine</cp:lastModifiedBy>
  <cp:revision>239</cp:revision>
  <cp:lastPrinted>2017-03-07T09:11:52Z</cp:lastPrinted>
  <dcterms:created xsi:type="dcterms:W3CDTF">2014-04-28T10:09:44Z</dcterms:created>
  <dcterms:modified xsi:type="dcterms:W3CDTF">2017-03-07T09:11:58Z</dcterms:modified>
</cp:coreProperties>
</file>