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handoutMasterIdLst>
    <p:handoutMasterId r:id="rId15"/>
  </p:handoutMasterIdLst>
  <p:sldIdLst>
    <p:sldId id="291" r:id="rId2"/>
    <p:sldId id="287" r:id="rId3"/>
    <p:sldId id="297" r:id="rId4"/>
    <p:sldId id="296" r:id="rId5"/>
    <p:sldId id="289" r:id="rId6"/>
    <p:sldId id="285" r:id="rId7"/>
    <p:sldId id="290" r:id="rId8"/>
    <p:sldId id="293" r:id="rId9"/>
    <p:sldId id="294" r:id="rId10"/>
    <p:sldId id="277" r:id="rId11"/>
    <p:sldId id="280" r:id="rId12"/>
    <p:sldId id="292" r:id="rId13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CCFF"/>
    <a:srgbClr val="339966"/>
    <a:srgbClr val="008378"/>
    <a:srgbClr val="0033CC"/>
    <a:srgbClr val="008380"/>
    <a:srgbClr val="00836C"/>
    <a:srgbClr val="00CC6E"/>
    <a:srgbClr val="00CC66"/>
    <a:srgbClr val="0083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05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425990525292994E-2"/>
          <c:y val="2.9293812481685701E-2"/>
          <c:w val="0.91374633003420802"/>
          <c:h val="0.9027503124884842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präinvasiv</c:v>
                </c:pt>
              </c:strCache>
            </c:strRef>
          </c:tx>
          <c:spPr>
            <a:solidFill>
              <a:srgbClr val="CCECFF"/>
            </a:solidFill>
            <a:ln>
              <a:solidFill>
                <a:schemeClr val="tx2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33</c:v>
                </c:pt>
                <c:pt idx="1">
                  <c:v>43</c:v>
                </c:pt>
                <c:pt idx="2">
                  <c:v>60</c:v>
                </c:pt>
                <c:pt idx="3">
                  <c:v>89</c:v>
                </c:pt>
                <c:pt idx="4">
                  <c:v>105</c:v>
                </c:pt>
                <c:pt idx="5">
                  <c:v>100</c:v>
                </c:pt>
                <c:pt idx="6">
                  <c:v>109</c:v>
                </c:pt>
                <c:pt idx="7">
                  <c:v>134</c:v>
                </c:pt>
                <c:pt idx="8">
                  <c:v>142</c:v>
                </c:pt>
                <c:pt idx="9">
                  <c:v>140</c:v>
                </c:pt>
                <c:pt idx="10">
                  <c:v>166</c:v>
                </c:pt>
                <c:pt idx="11">
                  <c:v>168</c:v>
                </c:pt>
                <c:pt idx="12">
                  <c:v>151</c:v>
                </c:pt>
                <c:pt idx="13">
                  <c:v>113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invasiv</c:v>
                </c:pt>
              </c:strCache>
            </c:strRef>
          </c:tx>
          <c:spPr>
            <a:solidFill>
              <a:srgbClr val="99CCFF"/>
            </a:solidFill>
            <a:ln>
              <a:solidFill>
                <a:schemeClr val="tx2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238</c:v>
                </c:pt>
                <c:pt idx="1">
                  <c:v>315</c:v>
                </c:pt>
                <c:pt idx="2">
                  <c:v>292</c:v>
                </c:pt>
                <c:pt idx="3">
                  <c:v>320</c:v>
                </c:pt>
                <c:pt idx="4">
                  <c:v>333</c:v>
                </c:pt>
                <c:pt idx="5">
                  <c:v>336</c:v>
                </c:pt>
                <c:pt idx="6">
                  <c:v>456</c:v>
                </c:pt>
                <c:pt idx="7">
                  <c:v>522</c:v>
                </c:pt>
                <c:pt idx="8">
                  <c:v>577</c:v>
                </c:pt>
                <c:pt idx="9">
                  <c:v>551</c:v>
                </c:pt>
                <c:pt idx="10">
                  <c:v>604</c:v>
                </c:pt>
                <c:pt idx="11">
                  <c:v>539</c:v>
                </c:pt>
                <c:pt idx="12">
                  <c:v>574</c:v>
                </c:pt>
                <c:pt idx="13">
                  <c:v>530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3869312"/>
        <c:axId val="43871232"/>
      </c:barChart>
      <c:catAx>
        <c:axId val="438693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3871232"/>
        <c:crosses val="autoZero"/>
        <c:auto val="1"/>
        <c:lblAlgn val="ctr"/>
        <c:lblOffset val="100"/>
        <c:noMultiLvlLbl val="0"/>
      </c:catAx>
      <c:valAx>
        <c:axId val="43871232"/>
        <c:scaling>
          <c:orientation val="minMax"/>
          <c:max val="8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43869312"/>
        <c:crosses val="autoZero"/>
        <c:crossBetween val="between"/>
        <c:majorUnit val="100"/>
        <c:minorUnit val="10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Männer</c:v>
                </c:pt>
              </c:strCache>
            </c:strRef>
          </c:tx>
          <c:spPr>
            <a:solidFill>
              <a:srgbClr val="3366FF"/>
            </a:solidFill>
            <a:ln>
              <a:solidFill>
                <a:srgbClr val="0033CC"/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Tabelle1!$B$2:$B$20</c:f>
              <c:numCache>
                <c:formatCode>General</c:formatCode>
                <c:ptCount val="19"/>
                <c:pt idx="2">
                  <c:v>4</c:v>
                </c:pt>
                <c:pt idx="3">
                  <c:v>10</c:v>
                </c:pt>
                <c:pt idx="4">
                  <c:v>24</c:v>
                </c:pt>
                <c:pt idx="5">
                  <c:v>50</c:v>
                </c:pt>
                <c:pt idx="6">
                  <c:v>63</c:v>
                </c:pt>
                <c:pt idx="7">
                  <c:v>125</c:v>
                </c:pt>
                <c:pt idx="8">
                  <c:v>199</c:v>
                </c:pt>
                <c:pt idx="9">
                  <c:v>278</c:v>
                </c:pt>
                <c:pt idx="10">
                  <c:v>278</c:v>
                </c:pt>
                <c:pt idx="11">
                  <c:v>308</c:v>
                </c:pt>
                <c:pt idx="12">
                  <c:v>444</c:v>
                </c:pt>
                <c:pt idx="13">
                  <c:v>627</c:v>
                </c:pt>
                <c:pt idx="14">
                  <c:v>662</c:v>
                </c:pt>
                <c:pt idx="15">
                  <c:v>500</c:v>
                </c:pt>
                <c:pt idx="16">
                  <c:v>274</c:v>
                </c:pt>
                <c:pt idx="17">
                  <c:v>121</c:v>
                </c:pt>
                <c:pt idx="18">
                  <c:v>33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Frauen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accent2">
                  <a:lumMod val="50000"/>
                </a:schemeClr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Tabelle1!$C$2:$C$20</c:f>
              <c:numCache>
                <c:formatCode>General</c:formatCode>
                <c:ptCount val="19"/>
                <c:pt idx="2">
                  <c:v>6</c:v>
                </c:pt>
                <c:pt idx="3">
                  <c:v>14</c:v>
                </c:pt>
                <c:pt idx="4">
                  <c:v>50</c:v>
                </c:pt>
                <c:pt idx="5">
                  <c:v>112</c:v>
                </c:pt>
                <c:pt idx="6">
                  <c:v>105</c:v>
                </c:pt>
                <c:pt idx="7">
                  <c:v>186</c:v>
                </c:pt>
                <c:pt idx="8">
                  <c:v>317</c:v>
                </c:pt>
                <c:pt idx="9">
                  <c:v>335</c:v>
                </c:pt>
                <c:pt idx="10">
                  <c:v>327</c:v>
                </c:pt>
                <c:pt idx="11">
                  <c:v>328</c:v>
                </c:pt>
                <c:pt idx="12">
                  <c:v>335</c:v>
                </c:pt>
                <c:pt idx="13">
                  <c:v>402</c:v>
                </c:pt>
                <c:pt idx="14">
                  <c:v>430</c:v>
                </c:pt>
                <c:pt idx="15">
                  <c:v>336</c:v>
                </c:pt>
                <c:pt idx="16">
                  <c:v>243</c:v>
                </c:pt>
                <c:pt idx="17">
                  <c:v>143</c:v>
                </c:pt>
                <c:pt idx="18">
                  <c:v>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8956928"/>
        <c:axId val="48963584"/>
        <c:axId val="0"/>
      </c:bar3DChart>
      <c:catAx>
        <c:axId val="489569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48963584"/>
        <c:crosses val="autoZero"/>
        <c:auto val="1"/>
        <c:lblAlgn val="ctr"/>
        <c:lblOffset val="100"/>
        <c:noMultiLvlLbl val="0"/>
      </c:catAx>
      <c:valAx>
        <c:axId val="48963584"/>
        <c:scaling>
          <c:orientation val="minMax"/>
          <c:max val="8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48956928"/>
        <c:crosses val="autoZero"/>
        <c:crossBetween val="between"/>
        <c:majorUnit val="100"/>
        <c:minorUnit val="100"/>
      </c:valAx>
      <c:spPr>
        <a:solidFill>
          <a:schemeClr val="lt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52053066971322"/>
          <c:y val="0.1422642991877005"/>
          <c:w val="0.78596050932831818"/>
          <c:h val="0.772475603189836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339966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Tabelle1!$A$2:$A$3</c:f>
              <c:strCache>
                <c:ptCount val="2"/>
                <c:pt idx="0">
                  <c:v>&lt;=65 Jahre</c:v>
                </c:pt>
                <c:pt idx="1">
                  <c:v>&gt;65 Jahre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4107</c:v>
                </c:pt>
                <c:pt idx="1">
                  <c:v>3633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67468288"/>
        <c:axId val="67487232"/>
      </c:barChart>
      <c:catAx>
        <c:axId val="674682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67487232"/>
        <c:crosses val="autoZero"/>
        <c:auto val="1"/>
        <c:lblAlgn val="ctr"/>
        <c:lblOffset val="100"/>
        <c:noMultiLvlLbl val="0"/>
      </c:catAx>
      <c:valAx>
        <c:axId val="67487232"/>
        <c:scaling>
          <c:orientation val="minMax"/>
          <c:max val="60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67468288"/>
        <c:crosses val="autoZero"/>
        <c:crossBetween val="between"/>
        <c:majorUnit val="1000"/>
        <c:minorUnit val="100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Spalte1</c:v>
                </c:pt>
              </c:strCache>
            </c:strRef>
          </c:tx>
          <c:dPt>
            <c:idx val="1"/>
            <c:bubble3D val="0"/>
            <c:spPr>
              <a:solidFill>
                <a:schemeClr val="accent2"/>
              </a:solidFill>
            </c:spPr>
          </c:dPt>
          <c:dPt>
            <c:idx val="3"/>
            <c:bubble3D val="0"/>
            <c:spPr>
              <a:solidFill>
                <a:srgbClr val="FFC000"/>
              </a:solidFill>
            </c:spPr>
          </c:dPt>
          <c:dPt>
            <c:idx val="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7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8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cat>
            <c:strRef>
              <c:f>Tabelle1!$A$2:$A$7</c:f>
              <c:strCache>
                <c:ptCount val="6"/>
                <c:pt idx="0">
                  <c:v>SSM</c:v>
                </c:pt>
                <c:pt idx="1">
                  <c:v>LMM</c:v>
                </c:pt>
                <c:pt idx="2">
                  <c:v>NM</c:v>
                </c:pt>
                <c:pt idx="3">
                  <c:v>ALM</c:v>
                </c:pt>
                <c:pt idx="4">
                  <c:v>Sonstiges MM</c:v>
                </c:pt>
                <c:pt idx="5">
                  <c:v>MM k.A.</c:v>
                </c:pt>
              </c:strCache>
            </c:strRef>
          </c:cat>
          <c:val>
            <c:numRef>
              <c:f>Tabelle1!$B$2:$B$7</c:f>
              <c:numCache>
                <c:formatCode>General</c:formatCode>
                <c:ptCount val="6"/>
                <c:pt idx="0">
                  <c:v>3565</c:v>
                </c:pt>
                <c:pt idx="1">
                  <c:v>1346</c:v>
                </c:pt>
                <c:pt idx="2">
                  <c:v>598</c:v>
                </c:pt>
                <c:pt idx="3">
                  <c:v>149</c:v>
                </c:pt>
                <c:pt idx="4">
                  <c:v>138</c:v>
                </c:pt>
                <c:pt idx="5">
                  <c:v>1944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87</c:v>
                </c:pt>
                <c:pt idx="1">
                  <c:v>126</c:v>
                </c:pt>
                <c:pt idx="2">
                  <c:v>110</c:v>
                </c:pt>
                <c:pt idx="3">
                  <c:v>115</c:v>
                </c:pt>
                <c:pt idx="4">
                  <c:v>116</c:v>
                </c:pt>
                <c:pt idx="5">
                  <c:v>98</c:v>
                </c:pt>
                <c:pt idx="6">
                  <c:v>123</c:v>
                </c:pt>
                <c:pt idx="7">
                  <c:v>140</c:v>
                </c:pt>
                <c:pt idx="8">
                  <c:v>107</c:v>
                </c:pt>
                <c:pt idx="9">
                  <c:v>74</c:v>
                </c:pt>
                <c:pt idx="10">
                  <c:v>86</c:v>
                </c:pt>
                <c:pt idx="11">
                  <c:v>50</c:v>
                </c:pt>
                <c:pt idx="12">
                  <c:v>32</c:v>
                </c:pt>
                <c:pt idx="13">
                  <c:v>11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68</c:v>
                </c:pt>
                <c:pt idx="1">
                  <c:v>79</c:v>
                </c:pt>
                <c:pt idx="2">
                  <c:v>78</c:v>
                </c:pt>
                <c:pt idx="3">
                  <c:v>101</c:v>
                </c:pt>
                <c:pt idx="4">
                  <c:v>92</c:v>
                </c:pt>
                <c:pt idx="5">
                  <c:v>109</c:v>
                </c:pt>
                <c:pt idx="6">
                  <c:v>140</c:v>
                </c:pt>
                <c:pt idx="7">
                  <c:v>173</c:v>
                </c:pt>
                <c:pt idx="8">
                  <c:v>212</c:v>
                </c:pt>
                <c:pt idx="9">
                  <c:v>184</c:v>
                </c:pt>
                <c:pt idx="10">
                  <c:v>258</c:v>
                </c:pt>
                <c:pt idx="11">
                  <c:v>247</c:v>
                </c:pt>
                <c:pt idx="12">
                  <c:v>316</c:v>
                </c:pt>
                <c:pt idx="13">
                  <c:v>632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116</c:v>
                </c:pt>
                <c:pt idx="1">
                  <c:v>153</c:v>
                </c:pt>
                <c:pt idx="2">
                  <c:v>164</c:v>
                </c:pt>
                <c:pt idx="3">
                  <c:v>193</c:v>
                </c:pt>
                <c:pt idx="4">
                  <c:v>230</c:v>
                </c:pt>
                <c:pt idx="5">
                  <c:v>229</c:v>
                </c:pt>
                <c:pt idx="6">
                  <c:v>302</c:v>
                </c:pt>
                <c:pt idx="7">
                  <c:v>343</c:v>
                </c:pt>
                <c:pt idx="8">
                  <c:v>400</c:v>
                </c:pt>
                <c:pt idx="9">
                  <c:v>433</c:v>
                </c:pt>
                <c:pt idx="10">
                  <c:v>426</c:v>
                </c:pt>
                <c:pt idx="11">
                  <c:v>410</c:v>
                </c:pt>
                <c:pt idx="12">
                  <c:v>377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6044544"/>
        <c:axId val="98642176"/>
      </c:barChart>
      <c:catAx>
        <c:axId val="96044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98642176"/>
        <c:crosses val="autoZero"/>
        <c:auto val="1"/>
        <c:lblAlgn val="ctr"/>
        <c:lblOffset val="100"/>
        <c:noMultiLvlLbl val="0"/>
      </c:catAx>
      <c:valAx>
        <c:axId val="98642176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96044544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87</c:v>
                </c:pt>
                <c:pt idx="1">
                  <c:v>126</c:v>
                </c:pt>
                <c:pt idx="2">
                  <c:v>110</c:v>
                </c:pt>
                <c:pt idx="3">
                  <c:v>115</c:v>
                </c:pt>
                <c:pt idx="4">
                  <c:v>116</c:v>
                </c:pt>
                <c:pt idx="5">
                  <c:v>98</c:v>
                </c:pt>
                <c:pt idx="6">
                  <c:v>123</c:v>
                </c:pt>
                <c:pt idx="7">
                  <c:v>140</c:v>
                </c:pt>
                <c:pt idx="8">
                  <c:v>107</c:v>
                </c:pt>
                <c:pt idx="9">
                  <c:v>74</c:v>
                </c:pt>
                <c:pt idx="10">
                  <c:v>86</c:v>
                </c:pt>
                <c:pt idx="11">
                  <c:v>50</c:v>
                </c:pt>
                <c:pt idx="12">
                  <c:v>32</c:v>
                </c:pt>
                <c:pt idx="13">
                  <c:v>11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23</c:v>
                </c:pt>
                <c:pt idx="1">
                  <c:v>13</c:v>
                </c:pt>
                <c:pt idx="2">
                  <c:v>25</c:v>
                </c:pt>
                <c:pt idx="3">
                  <c:v>41</c:v>
                </c:pt>
                <c:pt idx="4">
                  <c:v>30</c:v>
                </c:pt>
                <c:pt idx="5">
                  <c:v>35</c:v>
                </c:pt>
                <c:pt idx="6">
                  <c:v>45</c:v>
                </c:pt>
                <c:pt idx="7">
                  <c:v>65</c:v>
                </c:pt>
                <c:pt idx="8">
                  <c:v>78</c:v>
                </c:pt>
                <c:pt idx="9">
                  <c:v>77</c:v>
                </c:pt>
                <c:pt idx="10">
                  <c:v>124</c:v>
                </c:pt>
                <c:pt idx="11">
                  <c:v>137</c:v>
                </c:pt>
                <c:pt idx="12">
                  <c:v>204</c:v>
                </c:pt>
                <c:pt idx="13">
                  <c:v>632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161</c:v>
                </c:pt>
                <c:pt idx="1">
                  <c:v>219</c:v>
                </c:pt>
                <c:pt idx="2">
                  <c:v>217</c:v>
                </c:pt>
                <c:pt idx="3">
                  <c:v>253</c:v>
                </c:pt>
                <c:pt idx="4">
                  <c:v>292</c:v>
                </c:pt>
                <c:pt idx="5">
                  <c:v>303</c:v>
                </c:pt>
                <c:pt idx="6">
                  <c:v>397</c:v>
                </c:pt>
                <c:pt idx="7">
                  <c:v>451</c:v>
                </c:pt>
                <c:pt idx="8">
                  <c:v>534</c:v>
                </c:pt>
                <c:pt idx="9">
                  <c:v>540</c:v>
                </c:pt>
                <c:pt idx="10">
                  <c:v>560</c:v>
                </c:pt>
                <c:pt idx="11">
                  <c:v>520</c:v>
                </c:pt>
                <c:pt idx="12">
                  <c:v>489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6392960"/>
        <c:axId val="106402944"/>
      </c:barChart>
      <c:catAx>
        <c:axId val="1063929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06402944"/>
        <c:crosses val="autoZero"/>
        <c:auto val="1"/>
        <c:lblAlgn val="ctr"/>
        <c:lblOffset val="100"/>
        <c:noMultiLvlLbl val="0"/>
      </c:catAx>
      <c:valAx>
        <c:axId val="106402944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06392960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1B376E-3E2E-45F8-AEC9-BB4524B5771D}" type="datetime1">
              <a:rPr lang="de-DE" smtClean="0"/>
              <a:t>09.02.2017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79A4D-3684-4833-A6AA-E91B74DB2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4054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E24050-05F4-44AF-8339-B294C0012D5A}" type="datetime1">
              <a:rPr lang="de-DE" smtClean="0"/>
              <a:t>09.02.2017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1" y="4714876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5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BD335-3D9A-492E-AD99-2F3266528E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44848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F6BF89A-32C5-43FA-9091-825667DAE675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1541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E528875-F9AD-43DE-8A83-CE960402C003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844722F-BB22-46DD-ABD0-11ECAE6948F2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636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48EB25A-7CA3-4F61-B3ED-D6E8D4AE6A8C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88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7B5D4C4-0FAE-4EBD-A008-4D701E185DF6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781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4D1EE9B-36B0-4C25-A0D5-195CFDFBC670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6D1203D-429F-47EE-B1F4-2806C1CC7950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77C364C-E64E-4AB2-BFFB-DF7B0CD1D98F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BBE9E32-9ABB-4026-9016-1E701C892643}" type="datetime1">
              <a:rPr lang="de-DE" smtClean="0"/>
              <a:t>09.02.2017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0347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09.02.2017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834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09.02.2017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02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ChangeArrowheads="1"/>
          </p:cNvSpPr>
          <p:nvPr userDrawn="1"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8" name="Object 15">
            <a:hlinkClick r:id="" action="ppaction://ole?verb=0"/>
          </p:cNvPr>
          <p:cNvGraphicFramePr>
            <a:graphicFrameLocks noChangeAspect="1"/>
          </p:cNvGraphicFramePr>
          <p:nvPr userDrawn="1"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1" name="Dokument" r:id="rId5" imgW="1458599" imgH="1305528" progId="Word.Document.8">
                  <p:embed/>
                </p:oleObj>
              </mc:Choice>
              <mc:Fallback>
                <p:oleObj name="Dokument" r:id="rId5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7"/>
          <p:cNvSpPr>
            <a:spLocks noChangeArrowheads="1"/>
          </p:cNvSpPr>
          <p:nvPr userDrawn="1"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2002-2015: Malignes Melanom der Haut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14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916794"/>
            <a:ext cx="6644054" cy="237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33CC"/>
                </a:solidFill>
              </a:rPr>
              <a:t>Malignes Melanom der Haut</a:t>
            </a:r>
          </a:p>
          <a:p>
            <a:pPr algn="ctr">
              <a:spcBef>
                <a:spcPct val="50000"/>
              </a:spcBef>
            </a:pPr>
            <a:r>
              <a:rPr lang="de-DE" altLang="de-DE" sz="1800" b="1" dirty="0" smtClean="0">
                <a:solidFill>
                  <a:srgbClr val="0033CC"/>
                </a:solidFill>
              </a:rPr>
              <a:t>C43, D03</a:t>
            </a:r>
          </a:p>
          <a:p>
            <a:pPr algn="ctr">
              <a:spcBef>
                <a:spcPct val="50000"/>
              </a:spcBef>
            </a:pPr>
            <a:endParaRPr lang="de-DE" altLang="de-DE" sz="3600" b="1" dirty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solidFill>
                  <a:srgbClr val="0033CC"/>
                </a:solidFill>
              </a:rPr>
              <a:t>Erstdiagnosejahre 2002-2015</a:t>
            </a:r>
            <a:endParaRPr lang="de-DE" altLang="de-DE" b="1" dirty="0">
              <a:solidFill>
                <a:srgbClr val="0033CC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1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4047030619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271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1763688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358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352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409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3131840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438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436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656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0040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719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691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770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637220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707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4067944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565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7236296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643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1223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Tot</a:t>
            </a:r>
            <a:endParaRPr lang="de-DE" altLang="de-DE" sz="1200" dirty="0"/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7884368" y="3858890"/>
            <a:ext cx="117015" cy="117015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7884368" y="4146922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3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4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Aktueller Life-Status 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C43, D03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Patienten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Gesamt=7.740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725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4043264748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30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alt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C43, D03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Krankheitsverlauf/Tumorstatus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Gesamt=7.740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3028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Patient tot</a:t>
            </a:r>
            <a:endParaRPr lang="de-DE" altLang="de-DE" sz="1200" dirty="0"/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auto">
          <a:xfrm>
            <a:off x="7884368" y="3864988"/>
            <a:ext cx="117015" cy="11701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6" name="Rectangle 8"/>
          <p:cNvSpPr>
            <a:spLocks noChangeArrowheads="1"/>
          </p:cNvSpPr>
          <p:nvPr/>
        </p:nvSpPr>
        <p:spPr bwMode="auto">
          <a:xfrm>
            <a:off x="7884368" y="4153020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7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6" name="Textfeld 45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271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feld 57"/>
          <p:cNvSpPr txBox="1"/>
          <p:nvPr/>
        </p:nvSpPr>
        <p:spPr>
          <a:xfrm>
            <a:off x="1763688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358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feld 58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352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feld 59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409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feld 60"/>
          <p:cNvSpPr txBox="1"/>
          <p:nvPr/>
        </p:nvSpPr>
        <p:spPr>
          <a:xfrm>
            <a:off x="3131840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438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436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feld 62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656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feld 63"/>
          <p:cNvSpPr txBox="1"/>
          <p:nvPr/>
        </p:nvSpPr>
        <p:spPr>
          <a:xfrm>
            <a:off x="50040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719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feld 64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691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feld 65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770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feld 66"/>
          <p:cNvSpPr txBox="1"/>
          <p:nvPr/>
        </p:nvSpPr>
        <p:spPr>
          <a:xfrm>
            <a:off x="637220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707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feld 67"/>
          <p:cNvSpPr txBox="1"/>
          <p:nvPr/>
        </p:nvSpPr>
        <p:spPr>
          <a:xfrm>
            <a:off x="4067944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565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feld 68"/>
          <p:cNvSpPr txBox="1"/>
          <p:nvPr/>
        </p:nvSpPr>
        <p:spPr>
          <a:xfrm>
            <a:off x="7236296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643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feld 69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725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45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674813"/>
            <a:ext cx="6644054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1600" b="1">
                <a:solidFill>
                  <a:srgbClr val="000000"/>
                </a:solidFill>
              </a:rPr>
              <a:t>Nutzungsbedingungen</a:t>
            </a:r>
          </a:p>
        </p:txBody>
      </p:sp>
      <p:sp>
        <p:nvSpPr>
          <p:cNvPr id="13315" name="Text Box 30"/>
          <p:cNvSpPr txBox="1">
            <a:spLocks noChangeArrowheads="1"/>
          </p:cNvSpPr>
          <p:nvPr/>
        </p:nvSpPr>
        <p:spPr bwMode="auto">
          <a:xfrm>
            <a:off x="1182566" y="2106613"/>
            <a:ext cx="6646985" cy="359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Die Abbildungen dürfen unter folgenden Bedingungen in Vorträgen, wissenschaftlichen Veröffentlichungen, Doktorarbeiten </a:t>
            </a:r>
            <a:r>
              <a:rPr lang="de-DE" altLang="de-DE" sz="1600" dirty="0" err="1">
                <a:solidFill>
                  <a:srgbClr val="000000"/>
                </a:solidFill>
              </a:rPr>
              <a:t>u.ä.</a:t>
            </a:r>
            <a:r>
              <a:rPr lang="de-DE" altLang="de-DE" sz="1600" dirty="0">
                <a:solidFill>
                  <a:srgbClr val="000000"/>
                </a:solidFill>
              </a:rPr>
              <a:t> verwendet werden:</a:t>
            </a: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Eine Abbildung wird entweder komplett übernommen, d.h. einschließlich Kopf- und Fußzeile, oder die Abbildung wird – bei Übernahme nur der Grafik selbst –  mit einer Quellenangabe nach unten angegebener Zitierweise versehen.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Es ist nicht zulässig, Ausschnitte aus einer Grafik zu verwenden.</a:t>
            </a:r>
          </a:p>
          <a:p>
            <a:pPr>
              <a:spcBef>
                <a:spcPct val="50000"/>
              </a:spcBef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Quelle: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Tumorzentrum der Universität Erlangen-Nürnberg (Hrsg.):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Qualitätsbericht </a:t>
            </a:r>
            <a:r>
              <a:rPr lang="de-DE" altLang="de-DE" sz="1600" dirty="0" smtClean="0">
                <a:solidFill>
                  <a:srgbClr val="000000"/>
                </a:solidFill>
              </a:rPr>
              <a:t>2016 </a:t>
            </a:r>
            <a:r>
              <a:rPr lang="de-DE" altLang="de-DE" sz="1600" dirty="0">
                <a:solidFill>
                  <a:srgbClr val="000000"/>
                </a:solidFill>
              </a:rPr>
              <a:t>– Krebs in Mittelfranken </a:t>
            </a:r>
            <a:r>
              <a:rPr lang="de-DE" altLang="de-DE" sz="1600" dirty="0" smtClean="0">
                <a:solidFill>
                  <a:srgbClr val="000000"/>
                </a:solidFill>
              </a:rPr>
              <a:t>2002-2015, </a:t>
            </a:r>
            <a:r>
              <a:rPr lang="de-DE" altLang="de-DE" sz="1600" dirty="0">
                <a:solidFill>
                  <a:srgbClr val="000000"/>
                </a:solidFill>
              </a:rPr>
              <a:t/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 smtClean="0">
                <a:solidFill>
                  <a:srgbClr val="000000"/>
                </a:solidFill>
              </a:rPr>
              <a:t>Erlangen, Februar 2017.</a:t>
            </a:r>
            <a:endParaRPr lang="de-DE" altLang="de-DE" sz="1600" dirty="0">
              <a:solidFill>
                <a:srgbClr val="000000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5" name="Dokument" r:id="rId3" imgW="1458599" imgH="1305528" progId="Word.Document.8">
                  <p:embed/>
                </p:oleObj>
              </mc:Choice>
              <mc:Fallback>
                <p:oleObj name="Dokument" r:id="rId3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75856" y="227687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2002-2015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11.209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228184" y="2282840"/>
            <a:ext cx="261358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&lt; 2002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4.991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275856" y="393986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7.837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228183" y="3945830"/>
            <a:ext cx="261501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3.372</a:t>
            </a:r>
          </a:p>
        </p:txBody>
      </p:sp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211017" y="580203"/>
            <a:ext cx="8745415" cy="9765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98462" tIns="49232" rIns="98462" bIns="49232">
            <a:spAutoFit/>
          </a:bodyPr>
          <a:lstStyle>
            <a:lvl1pPr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343025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22413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01800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81188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383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955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527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099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sz="1900" dirty="0">
                <a:latin typeface="Arial" charset="0"/>
              </a:rPr>
              <a:t>Klinisches Krebsregister des Tumorzentrums Erlangen-Nürnberg</a:t>
            </a:r>
          </a:p>
          <a:p>
            <a:pPr algn="ctr"/>
            <a:r>
              <a:rPr lang="de-DE" altLang="de-DE" sz="1900" b="1" dirty="0" smtClean="0">
                <a:latin typeface="Arial" charset="0"/>
              </a:rPr>
              <a:t>Tumorentität: Malignes Melanom der Haut</a:t>
            </a:r>
            <a:r>
              <a:rPr lang="de-DE" altLang="de-DE" sz="1900" dirty="0" smtClean="0">
                <a:latin typeface="Arial" charset="0"/>
              </a:rPr>
              <a:t>, </a:t>
            </a:r>
            <a:r>
              <a:rPr lang="de-DE" altLang="de-DE" sz="1400" dirty="0" smtClean="0">
                <a:latin typeface="Arial" charset="0"/>
              </a:rPr>
              <a:t>C43, D03</a:t>
            </a:r>
            <a:endParaRPr lang="de-DE" altLang="de-DE" sz="1400" b="1" dirty="0" smtClean="0">
              <a:latin typeface="Arial" charset="0"/>
            </a:endParaRPr>
          </a:p>
          <a:p>
            <a:pPr algn="ctr"/>
            <a:r>
              <a:rPr lang="de-DE" altLang="de-DE" sz="1900" b="1" dirty="0" smtClean="0">
                <a:latin typeface="Arial" charset="0"/>
              </a:rPr>
              <a:t>Gesamt: 16.200 </a:t>
            </a:r>
            <a:r>
              <a:rPr lang="de-DE" altLang="de-DE" sz="1200" b="1" dirty="0" smtClean="0">
                <a:latin typeface="Arial" charset="0"/>
              </a:rPr>
              <a:t>(ED 1978 bis 2015)</a:t>
            </a:r>
            <a:endParaRPr lang="de-DE" altLang="de-DE" sz="1200" b="1" dirty="0">
              <a:latin typeface="Arial" charset="0"/>
            </a:endParaRPr>
          </a:p>
        </p:txBody>
      </p:sp>
      <p:sp>
        <p:nvSpPr>
          <p:cNvPr id="25" name="Line 54"/>
          <p:cNvSpPr>
            <a:spLocks noChangeShapeType="1"/>
          </p:cNvSpPr>
          <p:nvPr/>
        </p:nvSpPr>
        <p:spPr bwMode="auto">
          <a:xfrm>
            <a:off x="4572000" y="1706195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6" name="Line 54"/>
          <p:cNvSpPr>
            <a:spLocks noChangeShapeType="1"/>
          </p:cNvSpPr>
          <p:nvPr/>
        </p:nvSpPr>
        <p:spPr bwMode="auto">
          <a:xfrm>
            <a:off x="4572000" y="334891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7" name="Line 54"/>
          <p:cNvSpPr>
            <a:spLocks noChangeShapeType="1"/>
          </p:cNvSpPr>
          <p:nvPr/>
        </p:nvSpPr>
        <p:spPr bwMode="auto">
          <a:xfrm>
            <a:off x="4572000" y="499432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8" name="Line 58"/>
          <p:cNvSpPr>
            <a:spLocks noChangeShapeType="1"/>
          </p:cNvSpPr>
          <p:nvPr/>
        </p:nvSpPr>
        <p:spPr bwMode="auto">
          <a:xfrm>
            <a:off x="5403850" y="4927699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" name="Line 58"/>
          <p:cNvSpPr>
            <a:spLocks noChangeShapeType="1"/>
          </p:cNvSpPr>
          <p:nvPr/>
        </p:nvSpPr>
        <p:spPr bwMode="auto">
          <a:xfrm>
            <a:off x="5394325" y="3276902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Line 58"/>
          <p:cNvSpPr>
            <a:spLocks noChangeShapeType="1"/>
          </p:cNvSpPr>
          <p:nvPr/>
        </p:nvSpPr>
        <p:spPr bwMode="auto">
          <a:xfrm>
            <a:off x="5364088" y="1692726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7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    Datenbestand Klinisches Krebsregister: Malignes Melanom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3528" y="24836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Erstdiagnosejahr: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23528" y="4141207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Wohnort: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275855" y="5524038"/>
            <a:ext cx="2664297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Klinische/Pathologische Meldungen</a:t>
            </a:r>
          </a:p>
          <a:p>
            <a:pPr algn="ctr"/>
            <a:r>
              <a:rPr lang="de-DE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7.740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206891" y="5530006"/>
            <a:ext cx="261358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Ausschließlich Todesbescheinigungen</a:t>
            </a: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97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23528" y="572538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Meldetyp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90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-33702" y="519645"/>
            <a:ext cx="9177703" cy="40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Vollzähligkeit der Städte und Landkreise</a:t>
            </a:r>
            <a:endParaRPr lang="de-DE" altLang="de-DE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2015: Malignes Melanom der Haut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4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189244"/>
              </p:ext>
            </p:extLst>
          </p:nvPr>
        </p:nvGraphicFramePr>
        <p:xfrm>
          <a:off x="179388" y="1247457"/>
          <a:ext cx="3773487" cy="2168528"/>
        </p:xfrm>
        <a:graphic>
          <a:graphicData uri="http://schemas.openxmlformats.org/drawingml/2006/table">
            <a:tbl>
              <a:tblPr/>
              <a:tblGrid>
                <a:gridCol w="1782762"/>
                <a:gridCol w="1143000"/>
                <a:gridCol w="847725"/>
              </a:tblGrid>
              <a:tr h="309563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</a:t>
                      </a:r>
                      <a:endParaRPr kumimoji="0" lang="de-DE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C43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530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D03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113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Gesamt</a:t>
                      </a: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643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 </a:t>
                      </a:r>
                      <a:endParaRPr kumimoji="0" lang="de-DE" altLang="de-DE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C43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530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Erwartete Fälle</a:t>
                      </a:r>
                      <a:endParaRPr kumimoji="0" lang="de-DE" altLang="de-DE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489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Vollzähligkeit</a:t>
                      </a:r>
                      <a:endParaRPr kumimoji="0" lang="de-DE" altLang="de-DE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&gt;95%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Textfeld 16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5" name="Text Box 31"/>
          <p:cNvSpPr txBox="1">
            <a:spLocks noChangeArrowheads="1"/>
          </p:cNvSpPr>
          <p:nvPr/>
        </p:nvSpPr>
        <p:spPr bwMode="auto">
          <a:xfrm>
            <a:off x="180000" y="3960000"/>
            <a:ext cx="3759200" cy="2031325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Die alters- und geschlechtsspezifischen Erwartungswerte für Mittelfranken werden </a:t>
            </a:r>
            <a:r>
              <a:rPr lang="de-DE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vom ZKFR am Bayerischen Landesamt für Gesundheit und Lebensmittelsicherheit unter 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Berücksichtigung der jeweiligen demografischen Altersstruktur auf Kreisebene errechnet.</a:t>
            </a:r>
          </a:p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Sie basieren auf den vom Zentrum für Krebsregisterdaten am Robert-Koch-Institut in Berlin bereitgestellten Daten aus den bereits vollzähligen Krebsregistern in Deutschland.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Box 29"/>
          <p:cNvSpPr txBox="1">
            <a:spLocks noChangeArrowheads="1"/>
          </p:cNvSpPr>
          <p:nvPr/>
        </p:nvSpPr>
        <p:spPr bwMode="auto">
          <a:xfrm>
            <a:off x="185738" y="6165304"/>
            <a:ext cx="30400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Bevölkerung </a:t>
            </a:r>
            <a:r>
              <a:rPr lang="de-DE" altLang="de-DE" sz="1200" b="1" dirty="0" err="1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Mfr</a:t>
            </a:r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1.726.940 (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Männer: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847.274, Frauen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879.666)</a:t>
            </a:r>
            <a:endParaRPr lang="de-DE" altLang="de-DE" sz="12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832" y="1188000"/>
            <a:ext cx="5096672" cy="53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83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3895321470"/>
              </p:ext>
            </p:extLst>
          </p:nvPr>
        </p:nvGraphicFramePr>
        <p:xfrm>
          <a:off x="1049147" y="1503060"/>
          <a:ext cx="7045706" cy="4701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Dokumentierte Neuerkrankungen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C43, D03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Gesamt=7.740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708110" y="6165304"/>
            <a:ext cx="2060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Diagnosejahr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 rot="16200000">
            <a:off x="282621" y="3632483"/>
            <a:ext cx="11160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Anzahl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889212" y="1661899"/>
            <a:ext cx="24132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1203325">
              <a:tabLst>
                <a:tab pos="1341438" algn="l"/>
                <a:tab pos="1609725" algn="l"/>
                <a:tab pos="2335213" algn="r"/>
                <a:tab pos="2514600" algn="l"/>
                <a:tab pos="4035425" algn="l"/>
              </a:tabLst>
            </a:pPr>
            <a:r>
              <a:rPr lang="de-DE" altLang="de-DE" sz="1200" dirty="0" smtClean="0">
                <a:latin typeface="Arial" charset="0"/>
              </a:rPr>
              <a:t>Invasive Tumoren		n=6.187	</a:t>
            </a:r>
            <a:endParaRPr lang="de-DE" altLang="de-DE" sz="1200" dirty="0">
              <a:latin typeface="Arial" charset="0"/>
            </a:endParaRPr>
          </a:p>
          <a:p>
            <a:pPr>
              <a:tabLst>
                <a:tab pos="1341438" algn="l"/>
                <a:tab pos="1609725" algn="l"/>
                <a:tab pos="2335213" algn="r"/>
                <a:tab pos="2514600" algn="l"/>
                <a:tab pos="4035425" algn="l"/>
              </a:tabLst>
            </a:pPr>
            <a:r>
              <a:rPr lang="de-DE" altLang="de-DE" sz="1200" dirty="0" smtClean="0">
                <a:latin typeface="Arial" charset="0"/>
              </a:rPr>
              <a:t>Präinvasive Tumoren</a:t>
            </a:r>
            <a:r>
              <a:rPr lang="de-DE" altLang="de-DE" sz="1200" dirty="0">
                <a:latin typeface="Arial" charset="0"/>
              </a:rPr>
              <a:t>	</a:t>
            </a:r>
            <a:r>
              <a:rPr lang="de-DE" altLang="de-DE" sz="1200" dirty="0" smtClean="0">
                <a:latin typeface="Arial" charset="0"/>
              </a:rPr>
              <a:t>n=1.553</a:t>
            </a: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638165" y="1628800"/>
            <a:ext cx="2664296" cy="52438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737174" y="1727809"/>
            <a:ext cx="117015" cy="117015"/>
          </a:xfrm>
          <a:prstGeom prst="rect">
            <a:avLst/>
          </a:prstGeom>
          <a:solidFill>
            <a:srgbClr val="99CC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1737174" y="1916832"/>
            <a:ext cx="117015" cy="117015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" name="Textfeld 1"/>
          <p:cNvSpPr txBox="1"/>
          <p:nvPr/>
        </p:nvSpPr>
        <p:spPr>
          <a:xfrm>
            <a:off x="1475656" y="4149080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271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547664" y="5013176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238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547664" y="5661248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33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907704" y="3656057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358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2016697" y="4694947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315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2016697" y="5661248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43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2411760" y="3728065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352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2483768" y="4694947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292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2483768" y="5589240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2843808" y="3429000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409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2952801" y="4478923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320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2952801" y="5517232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89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275856" y="328498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438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3384849" y="4293096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333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3384849" y="5517232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105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3779912" y="328498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436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851920" y="4293096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336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3851920" y="5517232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4211960" y="2575937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565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4320953" y="3974867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456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320953" y="5517232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109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644008" y="2071881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656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4753001" y="3717032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522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4753001" y="5445224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134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5148064" y="177281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719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5220072" y="3356992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577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5220072" y="5445224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142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5580112" y="191683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691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5689105" y="3645024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551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5689105" y="5415027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140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6516216" y="184482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707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6156176" y="3212976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604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6156176" y="5373216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166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7452320" y="214388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643*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6625209" y="3501008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539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7524328" y="5445224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113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6804248" y="6237312"/>
            <a:ext cx="22677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 Dokumentation noch nicht abgeschlossen</a:t>
            </a:r>
          </a:p>
        </p:txBody>
      </p:sp>
      <p:sp>
        <p:nvSpPr>
          <p:cNvPr id="51" name="Textfeld 50"/>
          <p:cNvSpPr txBox="1"/>
          <p:nvPr/>
        </p:nvSpPr>
        <p:spPr>
          <a:xfrm>
            <a:off x="6588224" y="5373216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168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7524328" y="3758843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530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6084168" y="148478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770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7057257" y="5373216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151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7092280" y="3356992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574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6983287" y="1700808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725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62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987485950"/>
              </p:ext>
            </p:extLst>
          </p:nvPr>
        </p:nvGraphicFramePr>
        <p:xfrm>
          <a:off x="832579" y="1340766"/>
          <a:ext cx="7459493" cy="507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Altersverteilung bei Diagnosestellung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C43, D03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Gesamt=7.740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610471" y="1484784"/>
            <a:ext cx="62674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tabLst>
                <a:tab pos="712788" algn="l"/>
                <a:tab pos="803275" algn="l"/>
                <a:tab pos="1609725" algn="l"/>
                <a:tab pos="3319463" algn="l"/>
              </a:tabLst>
            </a:pP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Männer: 	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n=4.000,	Median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66 Jahre,	Mittelwert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63,5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Jahre</a:t>
            </a:r>
          </a:p>
          <a:p>
            <a:pPr>
              <a:tabLst>
                <a:tab pos="712788" algn="l"/>
                <a:tab pos="803275" algn="l"/>
                <a:tab pos="1609725" algn="l"/>
                <a:tab pos="3319463" algn="l"/>
              </a:tabLst>
            </a:pP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Frauen: 	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n=3.740,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61 Jahre,	Mittelwert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59,6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Jahre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156805" y="6381328"/>
            <a:ext cx="28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 (Jahre)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475656" y="1554634"/>
            <a:ext cx="133350" cy="144462"/>
          </a:xfrm>
          <a:prstGeom prst="rect">
            <a:avLst/>
          </a:prstGeom>
          <a:solidFill>
            <a:srgbClr val="3366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1475656" y="1795934"/>
            <a:ext cx="133350" cy="144462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 rot="16200000">
            <a:off x="-514160" y="3610456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</p:spTree>
    <p:extLst>
      <p:ext uri="{BB962C8B-B14F-4D97-AF65-F5344CB8AC3E}">
        <p14:creationId xmlns:p14="http://schemas.microsoft.com/office/powerpoint/2010/main" val="379430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2318857422"/>
              </p:ext>
            </p:extLst>
          </p:nvPr>
        </p:nvGraphicFramePr>
        <p:xfrm>
          <a:off x="1381955" y="1299674"/>
          <a:ext cx="6380089" cy="425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Anteil der unter und über 65-jährigen Patienten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C43, D03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Gesamt=7.740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886492" y="3841303"/>
            <a:ext cx="89394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53%</a:t>
            </a:r>
            <a:endParaRPr lang="de-DE" altLang="de-DE" sz="1400" b="1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436096" y="4057327"/>
            <a:ext cx="8646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47</a:t>
            </a:r>
            <a:r>
              <a:rPr lang="de-DE" altLang="de-DE" sz="1400" b="1" dirty="0" smtClean="0"/>
              <a:t>%</a:t>
            </a:r>
            <a:endParaRPr lang="de-DE" altLang="de-DE" sz="1400" b="1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9832" y="5661248"/>
            <a:ext cx="30452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 rot="16200000">
            <a:off x="-10104" y="3411267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886492" y="2564904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4.107</a:t>
            </a:r>
            <a:endParaRPr lang="de-DE" altLang="de-DE" sz="1600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364088" y="2833191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3.633</a:t>
            </a:r>
            <a:endParaRPr lang="de-DE" altLang="de-DE" sz="1600" dirty="0"/>
          </a:p>
        </p:txBody>
      </p:sp>
    </p:spTree>
    <p:extLst>
      <p:ext uri="{BB962C8B-B14F-4D97-AF65-F5344CB8AC3E}">
        <p14:creationId xmlns:p14="http://schemas.microsoft.com/office/powerpoint/2010/main" val="281587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Tumortypen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C43, D03</a:t>
            </a: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Gesamt=7.740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Diagramm 12"/>
          <p:cNvGraphicFramePr/>
          <p:nvPr>
            <p:extLst>
              <p:ext uri="{D42A27DB-BD31-4B8C-83A1-F6EECF244321}">
                <p14:modId xmlns:p14="http://schemas.microsoft.com/office/powerpoint/2010/main" val="179704634"/>
              </p:ext>
            </p:extLst>
          </p:nvPr>
        </p:nvGraphicFramePr>
        <p:xfrm>
          <a:off x="2196268" y="2429558"/>
          <a:ext cx="4788000" cy="35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251520" y="2636912"/>
            <a:ext cx="1924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Sonstiges </a:t>
            </a: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Melanom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80339" y="4849996"/>
            <a:ext cx="20637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Noduläres</a:t>
            </a: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Melanom</a:t>
            </a: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8%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117477" y="1628800"/>
            <a:ext cx="20224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Melanom </a:t>
            </a:r>
            <a:r>
              <a:rPr lang="de-DE" alt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o.n.A</a:t>
            </a: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25%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2267744" y="5877272"/>
            <a:ext cx="24482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Lentigo-</a:t>
            </a:r>
            <a:r>
              <a:rPr lang="de-DE" alt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maligna</a:t>
            </a: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- Melanom</a:t>
            </a: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17%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5622032" y="2204864"/>
            <a:ext cx="334245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Superfiziell spreitendes Melanom</a:t>
            </a: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46%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Box 23"/>
          <p:cNvSpPr txBox="1">
            <a:spLocks noChangeArrowheads="1"/>
          </p:cNvSpPr>
          <p:nvPr/>
        </p:nvSpPr>
        <p:spPr bwMode="auto">
          <a:xfrm>
            <a:off x="179512" y="3573596"/>
            <a:ext cx="1636018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Akral-lentiginöses</a:t>
            </a: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Melanom</a:t>
            </a: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2555776" y="4005064"/>
            <a:ext cx="762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598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3779912" y="4365104"/>
            <a:ext cx="762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1.346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5436096" y="3649365"/>
            <a:ext cx="762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3.565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2411760" y="3788459"/>
            <a:ext cx="47878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149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3275856" y="3193231"/>
            <a:ext cx="91442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1.944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Gerade Verbindung 28"/>
          <p:cNvCxnSpPr/>
          <p:nvPr/>
        </p:nvCxnSpPr>
        <p:spPr>
          <a:xfrm flipH="1">
            <a:off x="3707904" y="5440251"/>
            <a:ext cx="191648" cy="3841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 flipH="1">
            <a:off x="1691680" y="4572085"/>
            <a:ext cx="792088" cy="2779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 flipH="1">
            <a:off x="1763688" y="3923046"/>
            <a:ext cx="623214" cy="109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V="1">
            <a:off x="6444208" y="2800092"/>
            <a:ext cx="936104" cy="5354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36"/>
          <p:cNvCxnSpPr/>
          <p:nvPr/>
        </p:nvCxnSpPr>
        <p:spPr>
          <a:xfrm flipH="1" flipV="1">
            <a:off x="3211386" y="2204864"/>
            <a:ext cx="298611" cy="7883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 Box 7"/>
          <p:cNvSpPr txBox="1">
            <a:spLocks noChangeArrowheads="1"/>
          </p:cNvSpPr>
          <p:nvPr/>
        </p:nvSpPr>
        <p:spPr bwMode="auto">
          <a:xfrm>
            <a:off x="2411760" y="3592180"/>
            <a:ext cx="47878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138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Gerade Verbindung 40"/>
          <p:cNvCxnSpPr/>
          <p:nvPr/>
        </p:nvCxnSpPr>
        <p:spPr>
          <a:xfrm flipH="1" flipV="1">
            <a:off x="1547664" y="3027718"/>
            <a:ext cx="826242" cy="7211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36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1520" y="620688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Überlebensanalysen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sind entscheidende Faktoren für die Ergebnisqualität der Tumortherapie. Unterschieden wird zwischen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Life-Status 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Information, ob  Patient lebt oder verstorben ist mit Todesdatum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(Overall-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OAS)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Follow-</a:t>
            </a:r>
            <a:r>
              <a:rPr lang="de-DE" b="1" dirty="0" err="1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Vorliegende klinische Informationen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zum weiteren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Krankheitsverlauf, insbes. Tumorstatus (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Diseasefree-Survival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DFS etc.)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Seit Jahren können in Bayern keine Überlebensanalysen für das gesamte dokumentierte Patientengut mehr berechnet werden, da der Bayerische Landesbeauftragte für Datenschutz ab 2008  den elektronischen Life-Status-Abgleich mit der AKDB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(‚Anstalt für Kommunale Datenverarbeitung in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Bayern’) untersagt hat.  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Die notwendige Novellierung des Bayerischen Krebsregistergesetzes im Rahmen des seit 01.01.2014 geltenden KFRG (Krebsfrüherkennungs-  und 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registergesetzes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 ist für das Frühjahr 2017 vorgesehen. </a:t>
            </a:r>
          </a:p>
        </p:txBody>
      </p:sp>
    </p:spTree>
    <p:extLst>
      <p:ext uri="{BB962C8B-B14F-4D97-AF65-F5344CB8AC3E}">
        <p14:creationId xmlns:p14="http://schemas.microsoft.com/office/powerpoint/2010/main" val="1787081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764704"/>
            <a:ext cx="8820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 den beiden folgenden Grafiken wird der Ist-Zustand dargestellt: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Aktueller Life-Status:</a:t>
            </a:r>
          </a:p>
          <a:p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Nicht aktuell	Es ist keine Information vorhanden, ob Patient lebt oder tot ist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Aktuell			Information, dass Patient noch lebt (unabhängig vom Tumorstatus)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23528" y="2235933"/>
            <a:ext cx="216024" cy="189023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23528" y="2523965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23528" y="1947901"/>
            <a:ext cx="216024" cy="18902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6" name="Textfeld 5"/>
          <p:cNvSpPr txBox="1"/>
          <p:nvPr/>
        </p:nvSpPr>
        <p:spPr>
          <a:xfrm>
            <a:off x="323528" y="3073028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defTabSz="357188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aktuell 	Keine aktuelle Information zum klinischen Verlauf /Tumorstatus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				des Patienten vorhanden</a:t>
            </a: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Aktuell 	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Der aktuelle klinische Verlauf /Tumorstatus des Patienten ist 						vorhanden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Ausblick: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Das KFRG sieht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adäquate Finanzierung durch die Krankenkassen vor, so dass die klinischen Verlaufsinformationen zukünftig vollständig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erhoben werden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können.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23528" y="4252157"/>
            <a:ext cx="216024" cy="18902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23528" y="4828221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23528" y="3721100"/>
            <a:ext cx="216024" cy="189023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43753514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554</Words>
  <Application>Microsoft Office PowerPoint</Application>
  <PresentationFormat>Bildschirmpräsentation (4:3)</PresentationFormat>
  <Paragraphs>228</Paragraphs>
  <Slides>12</Slides>
  <Notes>9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4" baseType="lpstr">
      <vt:lpstr>Larissa</vt:lpstr>
      <vt:lpstr>Dokument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Borstorff, Christine</dc:creator>
  <cp:lastModifiedBy>Borstorff, Christine</cp:lastModifiedBy>
  <cp:revision>216</cp:revision>
  <cp:lastPrinted>2017-02-09T10:11:49Z</cp:lastPrinted>
  <dcterms:created xsi:type="dcterms:W3CDTF">2014-04-28T10:09:44Z</dcterms:created>
  <dcterms:modified xsi:type="dcterms:W3CDTF">2017-02-09T10:50:06Z</dcterms:modified>
</cp:coreProperties>
</file>