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handoutMasterIdLst>
    <p:handoutMasterId r:id="rId15"/>
  </p:handoutMasterIdLst>
  <p:sldIdLst>
    <p:sldId id="292" r:id="rId2"/>
    <p:sldId id="287" r:id="rId3"/>
    <p:sldId id="300" r:id="rId4"/>
    <p:sldId id="290" r:id="rId5"/>
    <p:sldId id="299" r:id="rId6"/>
    <p:sldId id="285" r:id="rId7"/>
    <p:sldId id="291" r:id="rId8"/>
    <p:sldId id="294" r:id="rId9"/>
    <p:sldId id="295" r:id="rId10"/>
    <p:sldId id="277" r:id="rId11"/>
    <p:sldId id="280" r:id="rId12"/>
    <p:sldId id="293" r:id="rId13"/>
  </p:sldIdLst>
  <p:sldSz cx="9144000" cy="6858000" type="screen4x3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CCFF"/>
    <a:srgbClr val="339966"/>
    <a:srgbClr val="008378"/>
    <a:srgbClr val="0033CC"/>
    <a:srgbClr val="008380"/>
    <a:srgbClr val="00836C"/>
    <a:srgbClr val="00CC6E"/>
    <a:srgbClr val="00CC66"/>
    <a:srgbClr val="0083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056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425990525292994E-2"/>
          <c:y val="2.9293812481685701E-2"/>
          <c:w val="0.91374633003420802"/>
          <c:h val="0.9027503124884842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präinvasiv</c:v>
                </c:pt>
              </c:strCache>
            </c:strRef>
          </c:tx>
          <c:spPr>
            <a:solidFill>
              <a:srgbClr val="CCECFF"/>
            </a:solidFill>
            <a:ln>
              <a:solidFill>
                <a:schemeClr val="tx2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146</c:v>
                </c:pt>
                <c:pt idx="1">
                  <c:v>175</c:v>
                </c:pt>
                <c:pt idx="2">
                  <c:v>173</c:v>
                </c:pt>
                <c:pt idx="3">
                  <c:v>253</c:v>
                </c:pt>
                <c:pt idx="4">
                  <c:v>255</c:v>
                </c:pt>
                <c:pt idx="5">
                  <c:v>293</c:v>
                </c:pt>
                <c:pt idx="6">
                  <c:v>305</c:v>
                </c:pt>
                <c:pt idx="7">
                  <c:v>273</c:v>
                </c:pt>
                <c:pt idx="8">
                  <c:v>280</c:v>
                </c:pt>
                <c:pt idx="9">
                  <c:v>314</c:v>
                </c:pt>
                <c:pt idx="10">
                  <c:v>268</c:v>
                </c:pt>
                <c:pt idx="11">
                  <c:v>267</c:v>
                </c:pt>
                <c:pt idx="12">
                  <c:v>266</c:v>
                </c:pt>
                <c:pt idx="13">
                  <c:v>248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invasiv</c:v>
                </c:pt>
              </c:strCache>
            </c:strRef>
          </c:tx>
          <c:spPr>
            <a:solidFill>
              <a:srgbClr val="99CCFF"/>
            </a:solidFill>
            <a:ln>
              <a:solidFill>
                <a:schemeClr val="tx2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272</c:v>
                </c:pt>
                <c:pt idx="1">
                  <c:v>279</c:v>
                </c:pt>
                <c:pt idx="2">
                  <c:v>279</c:v>
                </c:pt>
                <c:pt idx="3">
                  <c:v>323</c:v>
                </c:pt>
                <c:pt idx="4">
                  <c:v>302</c:v>
                </c:pt>
                <c:pt idx="5">
                  <c:v>322</c:v>
                </c:pt>
                <c:pt idx="6">
                  <c:v>317</c:v>
                </c:pt>
                <c:pt idx="7">
                  <c:v>296</c:v>
                </c:pt>
                <c:pt idx="8">
                  <c:v>317</c:v>
                </c:pt>
                <c:pt idx="9">
                  <c:v>290</c:v>
                </c:pt>
                <c:pt idx="10">
                  <c:v>302</c:v>
                </c:pt>
                <c:pt idx="11">
                  <c:v>289</c:v>
                </c:pt>
                <c:pt idx="12">
                  <c:v>298</c:v>
                </c:pt>
                <c:pt idx="13">
                  <c:v>272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9693952"/>
        <c:axId val="137838592"/>
      </c:barChart>
      <c:catAx>
        <c:axId val="1296939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7838592"/>
        <c:crosses val="autoZero"/>
        <c:auto val="1"/>
        <c:lblAlgn val="ctr"/>
        <c:lblOffset val="100"/>
        <c:noMultiLvlLbl val="0"/>
      </c:catAx>
      <c:valAx>
        <c:axId val="137838592"/>
        <c:scaling>
          <c:orientation val="minMax"/>
          <c:max val="8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29693952"/>
        <c:crosses val="autoZero"/>
        <c:crossBetween val="between"/>
        <c:majorUnit val="200"/>
        <c:minorUnit val="200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Männer</c:v>
                </c:pt>
              </c:strCache>
            </c:strRef>
          </c:tx>
          <c:spPr>
            <a:solidFill>
              <a:srgbClr val="3366FF"/>
            </a:solidFill>
            <a:ln>
              <a:solidFill>
                <a:srgbClr val="0033CC"/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Tabelle1!$B$2:$B$20</c:f>
              <c:numCache>
                <c:formatCode>General</c:formatCode>
                <c:ptCount val="19"/>
                <c:pt idx="3">
                  <c:v>2</c:v>
                </c:pt>
                <c:pt idx="4">
                  <c:v>5</c:v>
                </c:pt>
                <c:pt idx="5">
                  <c:v>6</c:v>
                </c:pt>
                <c:pt idx="6">
                  <c:v>14</c:v>
                </c:pt>
                <c:pt idx="7">
                  <c:v>28</c:v>
                </c:pt>
                <c:pt idx="8">
                  <c:v>72</c:v>
                </c:pt>
                <c:pt idx="9">
                  <c:v>136</c:v>
                </c:pt>
                <c:pt idx="10">
                  <c:v>290</c:v>
                </c:pt>
                <c:pt idx="11">
                  <c:v>411</c:v>
                </c:pt>
                <c:pt idx="12">
                  <c:v>634</c:v>
                </c:pt>
                <c:pt idx="13">
                  <c:v>879</c:v>
                </c:pt>
                <c:pt idx="14">
                  <c:v>1077</c:v>
                </c:pt>
                <c:pt idx="15">
                  <c:v>970</c:v>
                </c:pt>
                <c:pt idx="16">
                  <c:v>759</c:v>
                </c:pt>
                <c:pt idx="17">
                  <c:v>339</c:v>
                </c:pt>
                <c:pt idx="18">
                  <c:v>123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Frauen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accent2">
                  <a:lumMod val="50000"/>
                </a:schemeClr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Tabelle1!$C$2:$C$20</c:f>
              <c:numCache>
                <c:formatCode>General</c:formatCode>
                <c:ptCount val="19"/>
                <c:pt idx="3">
                  <c:v>1</c:v>
                </c:pt>
                <c:pt idx="4">
                  <c:v>2</c:v>
                </c:pt>
                <c:pt idx="5">
                  <c:v>6</c:v>
                </c:pt>
                <c:pt idx="6">
                  <c:v>3</c:v>
                </c:pt>
                <c:pt idx="7">
                  <c:v>4</c:v>
                </c:pt>
                <c:pt idx="8">
                  <c:v>28</c:v>
                </c:pt>
                <c:pt idx="9">
                  <c:v>43</c:v>
                </c:pt>
                <c:pt idx="10">
                  <c:v>61</c:v>
                </c:pt>
                <c:pt idx="11">
                  <c:v>124</c:v>
                </c:pt>
                <c:pt idx="12">
                  <c:v>164</c:v>
                </c:pt>
                <c:pt idx="13">
                  <c:v>274</c:v>
                </c:pt>
                <c:pt idx="14">
                  <c:v>314</c:v>
                </c:pt>
                <c:pt idx="15">
                  <c:v>368</c:v>
                </c:pt>
                <c:pt idx="16">
                  <c:v>284</c:v>
                </c:pt>
                <c:pt idx="17">
                  <c:v>168</c:v>
                </c:pt>
                <c:pt idx="18">
                  <c:v>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848640"/>
        <c:axId val="42850176"/>
        <c:axId val="0"/>
      </c:bar3DChart>
      <c:catAx>
        <c:axId val="428486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42850176"/>
        <c:crosses val="autoZero"/>
        <c:auto val="1"/>
        <c:lblAlgn val="ctr"/>
        <c:lblOffset val="100"/>
        <c:noMultiLvlLbl val="0"/>
      </c:catAx>
      <c:valAx>
        <c:axId val="42850176"/>
        <c:scaling>
          <c:orientation val="minMax"/>
          <c:max val="13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42848640"/>
        <c:crosses val="autoZero"/>
        <c:crossBetween val="between"/>
        <c:majorUnit val="100"/>
        <c:minorUnit val="100"/>
      </c:valAx>
      <c:spPr>
        <a:solidFill>
          <a:schemeClr val="lt1"/>
        </a:solidFill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52053066971322"/>
          <c:y val="0.1422642991877005"/>
          <c:w val="0.78596050932831818"/>
          <c:h val="0.7724756031898363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339966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Tabelle1!$A$2:$A$3</c:f>
              <c:strCache>
                <c:ptCount val="2"/>
                <c:pt idx="0">
                  <c:v>&lt;=65 Jahre</c:v>
                </c:pt>
                <c:pt idx="1">
                  <c:v>&gt;65 Jahre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2250</c:v>
                </c:pt>
                <c:pt idx="1">
                  <c:v>5424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43751296"/>
        <c:axId val="43752832"/>
      </c:barChart>
      <c:catAx>
        <c:axId val="437512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43752832"/>
        <c:crosses val="autoZero"/>
        <c:auto val="1"/>
        <c:lblAlgn val="ctr"/>
        <c:lblOffset val="100"/>
        <c:noMultiLvlLbl val="0"/>
      </c:catAx>
      <c:valAx>
        <c:axId val="43752832"/>
        <c:scaling>
          <c:orientation val="minMax"/>
          <c:max val="70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12700"/>
        </c:spPr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43751296"/>
        <c:crosses val="autoZero"/>
        <c:crossBetween val="between"/>
        <c:majorUnit val="1000"/>
        <c:minorUnit val="100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Spalte1</c:v>
                </c:pt>
              </c:strCache>
            </c:strRef>
          </c:tx>
          <c:dPt>
            <c:idx val="1"/>
            <c:bubble3D val="0"/>
            <c:spPr>
              <a:solidFill>
                <a:schemeClr val="accent2"/>
              </a:solidFill>
            </c:spPr>
          </c:dPt>
          <c:dPt>
            <c:idx val="3"/>
            <c:bubble3D val="0"/>
            <c:spPr>
              <a:solidFill>
                <a:srgbClr val="FFC000"/>
              </a:solidFill>
            </c:spPr>
          </c:dPt>
          <c:dPt>
            <c:idx val="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7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Pt>
            <c:idx val="8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cat>
            <c:strRef>
              <c:f>Tabelle1!$A$2:$A$7</c:f>
              <c:strCache>
                <c:ptCount val="6"/>
                <c:pt idx="0">
                  <c:v>Papilläres Urothel</c:v>
                </c:pt>
                <c:pt idx="1">
                  <c:v>Urothel</c:v>
                </c:pt>
                <c:pt idx="2">
                  <c:v>Adeno</c:v>
                </c:pt>
                <c:pt idx="3">
                  <c:v>Plattenepihel</c:v>
                </c:pt>
                <c:pt idx="4">
                  <c:v>Anderes Ca</c:v>
                </c:pt>
                <c:pt idx="5">
                  <c:v>Anderes Malignom</c:v>
                </c:pt>
              </c:strCache>
            </c:str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4829</c:v>
                </c:pt>
                <c:pt idx="1">
                  <c:v>2588</c:v>
                </c:pt>
                <c:pt idx="2">
                  <c:v>69</c:v>
                </c:pt>
                <c:pt idx="3">
                  <c:v>72</c:v>
                </c:pt>
                <c:pt idx="4">
                  <c:v>98</c:v>
                </c:pt>
                <c:pt idx="5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272</c:v>
                </c:pt>
                <c:pt idx="1">
                  <c:v>288</c:v>
                </c:pt>
                <c:pt idx="2">
                  <c:v>279</c:v>
                </c:pt>
                <c:pt idx="3">
                  <c:v>362</c:v>
                </c:pt>
                <c:pt idx="4">
                  <c:v>291</c:v>
                </c:pt>
                <c:pt idx="5">
                  <c:v>328</c:v>
                </c:pt>
                <c:pt idx="6">
                  <c:v>282</c:v>
                </c:pt>
                <c:pt idx="7">
                  <c:v>231</c:v>
                </c:pt>
                <c:pt idx="8">
                  <c:v>246</c:v>
                </c:pt>
                <c:pt idx="9">
                  <c:v>189</c:v>
                </c:pt>
                <c:pt idx="10">
                  <c:v>191</c:v>
                </c:pt>
                <c:pt idx="11">
                  <c:v>146</c:v>
                </c:pt>
                <c:pt idx="12">
                  <c:v>121</c:v>
                </c:pt>
                <c:pt idx="13">
                  <c:v>39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24</c:v>
                </c:pt>
                <c:pt idx="1">
                  <c:v>25</c:v>
                </c:pt>
                <c:pt idx="2">
                  <c:v>27</c:v>
                </c:pt>
                <c:pt idx="3">
                  <c:v>27</c:v>
                </c:pt>
                <c:pt idx="4">
                  <c:v>49</c:v>
                </c:pt>
                <c:pt idx="5">
                  <c:v>44</c:v>
                </c:pt>
                <c:pt idx="6">
                  <c:v>44</c:v>
                </c:pt>
                <c:pt idx="7">
                  <c:v>73</c:v>
                </c:pt>
                <c:pt idx="8">
                  <c:v>85</c:v>
                </c:pt>
                <c:pt idx="9">
                  <c:v>91</c:v>
                </c:pt>
                <c:pt idx="10">
                  <c:v>87</c:v>
                </c:pt>
                <c:pt idx="11">
                  <c:v>119</c:v>
                </c:pt>
                <c:pt idx="12">
                  <c:v>166</c:v>
                </c:pt>
                <c:pt idx="13">
                  <c:v>481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122</c:v>
                </c:pt>
                <c:pt idx="1">
                  <c:v>141</c:v>
                </c:pt>
                <c:pt idx="2">
                  <c:v>146</c:v>
                </c:pt>
                <c:pt idx="3">
                  <c:v>187</c:v>
                </c:pt>
                <c:pt idx="4">
                  <c:v>217</c:v>
                </c:pt>
                <c:pt idx="5">
                  <c:v>243</c:v>
                </c:pt>
                <c:pt idx="6">
                  <c:v>296</c:v>
                </c:pt>
                <c:pt idx="7">
                  <c:v>265</c:v>
                </c:pt>
                <c:pt idx="8">
                  <c:v>266</c:v>
                </c:pt>
                <c:pt idx="9">
                  <c:v>324</c:v>
                </c:pt>
                <c:pt idx="10">
                  <c:v>292</c:v>
                </c:pt>
                <c:pt idx="11">
                  <c:v>291</c:v>
                </c:pt>
                <c:pt idx="12">
                  <c:v>277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215104"/>
        <c:axId val="48523904"/>
      </c:barChart>
      <c:catAx>
        <c:axId val="45215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48523904"/>
        <c:crosses val="autoZero"/>
        <c:auto val="1"/>
        <c:lblAlgn val="ctr"/>
        <c:lblOffset val="100"/>
        <c:noMultiLvlLbl val="0"/>
      </c:catAx>
      <c:valAx>
        <c:axId val="48523904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45215104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272</c:v>
                </c:pt>
                <c:pt idx="1">
                  <c:v>288</c:v>
                </c:pt>
                <c:pt idx="2">
                  <c:v>279</c:v>
                </c:pt>
                <c:pt idx="3">
                  <c:v>362</c:v>
                </c:pt>
                <c:pt idx="4">
                  <c:v>291</c:v>
                </c:pt>
                <c:pt idx="5">
                  <c:v>328</c:v>
                </c:pt>
                <c:pt idx="6">
                  <c:v>282</c:v>
                </c:pt>
                <c:pt idx="7">
                  <c:v>231</c:v>
                </c:pt>
                <c:pt idx="8">
                  <c:v>246</c:v>
                </c:pt>
                <c:pt idx="9">
                  <c:v>189</c:v>
                </c:pt>
                <c:pt idx="10">
                  <c:v>191</c:v>
                </c:pt>
                <c:pt idx="11">
                  <c:v>146</c:v>
                </c:pt>
                <c:pt idx="12">
                  <c:v>121</c:v>
                </c:pt>
                <c:pt idx="13">
                  <c:v>39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6</c:v>
                </c:pt>
                <c:pt idx="1">
                  <c:v>5</c:v>
                </c:pt>
                <c:pt idx="2">
                  <c:v>5</c:v>
                </c:pt>
                <c:pt idx="3">
                  <c:v>7</c:v>
                </c:pt>
                <c:pt idx="4">
                  <c:v>20</c:v>
                </c:pt>
                <c:pt idx="5">
                  <c:v>15</c:v>
                </c:pt>
                <c:pt idx="6">
                  <c:v>14</c:v>
                </c:pt>
                <c:pt idx="7">
                  <c:v>21</c:v>
                </c:pt>
                <c:pt idx="8">
                  <c:v>35</c:v>
                </c:pt>
                <c:pt idx="9">
                  <c:v>34</c:v>
                </c:pt>
                <c:pt idx="10">
                  <c:v>48</c:v>
                </c:pt>
                <c:pt idx="11">
                  <c:v>67</c:v>
                </c:pt>
                <c:pt idx="12">
                  <c:v>87</c:v>
                </c:pt>
                <c:pt idx="13">
                  <c:v>481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140</c:v>
                </c:pt>
                <c:pt idx="1">
                  <c:v>161</c:v>
                </c:pt>
                <c:pt idx="2">
                  <c:v>168</c:v>
                </c:pt>
                <c:pt idx="3">
                  <c:v>207</c:v>
                </c:pt>
                <c:pt idx="4">
                  <c:v>246</c:v>
                </c:pt>
                <c:pt idx="5">
                  <c:v>272</c:v>
                </c:pt>
                <c:pt idx="6">
                  <c:v>326</c:v>
                </c:pt>
                <c:pt idx="7">
                  <c:v>317</c:v>
                </c:pt>
                <c:pt idx="8">
                  <c:v>316</c:v>
                </c:pt>
                <c:pt idx="9">
                  <c:v>381</c:v>
                </c:pt>
                <c:pt idx="10">
                  <c:v>331</c:v>
                </c:pt>
                <c:pt idx="11">
                  <c:v>343</c:v>
                </c:pt>
                <c:pt idx="12">
                  <c:v>356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7467136"/>
        <c:axId val="47497600"/>
      </c:barChart>
      <c:catAx>
        <c:axId val="474671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47497600"/>
        <c:crosses val="autoZero"/>
        <c:auto val="1"/>
        <c:lblAlgn val="ctr"/>
        <c:lblOffset val="100"/>
        <c:noMultiLvlLbl val="0"/>
      </c:catAx>
      <c:valAx>
        <c:axId val="47497600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47467136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63FAE4-00A3-4898-A867-C92B1431E67C}" type="datetime1">
              <a:rPr lang="de-DE" smtClean="0"/>
              <a:t>24.02.2017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825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79A4D-3684-4833-A6AA-E91B74DB2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9405496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A1EB14-CA2D-4871-8EB4-A6553E4756DB}" type="datetime1">
              <a:rPr lang="de-DE" smtClean="0"/>
              <a:t>24.02.2017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751" y="4714876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825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BD335-3D9A-492E-AD99-2F3266528E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44848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E8AB804-8FA0-4278-9B7A-20AE3D7D7435}" type="datetime1">
              <a:rPr lang="de-DE" smtClean="0"/>
              <a:t>24.02.2017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9246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A199CB3-1ABE-483E-BC82-EC439ECFE6F8}" type="datetime1">
              <a:rPr lang="de-DE" smtClean="0"/>
              <a:t>24.02.2017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94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2BF60A3-716E-4C02-880E-2F6D251C8691}" type="datetime1">
              <a:rPr lang="de-DE" smtClean="0"/>
              <a:t>24.02.2017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636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C11B977-CC27-4D35-85B6-21587A9AE654}" type="datetime1">
              <a:rPr lang="de-DE" smtClean="0"/>
              <a:t>24.02.2017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888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31F94F4-E0F3-4BA5-8CD6-CACEA4A9F222}" type="datetime1">
              <a:rPr lang="de-DE" smtClean="0"/>
              <a:t>24.02.2017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781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DA65BAD-64CD-4486-B453-BE5F85407153}" type="datetime1">
              <a:rPr lang="de-DE" smtClean="0"/>
              <a:t>24.02.2017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21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4074600-4E34-41FF-B533-1D47F44EA1BE}" type="datetime1">
              <a:rPr lang="de-DE" smtClean="0"/>
              <a:t>24.02.2017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21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BB2778B-EB12-4BF9-B5A4-1308996D693F}" type="datetime1">
              <a:rPr lang="de-DE" smtClean="0"/>
              <a:t>24.02.2017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71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5368386-D7DC-4CEE-A732-72A089584745}" type="datetime1">
              <a:rPr lang="de-DE" smtClean="0"/>
              <a:t>24.02.2017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0347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24.02.2017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0834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24.02.2017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02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ChangeArrowheads="1"/>
          </p:cNvSpPr>
          <p:nvPr userDrawn="1"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8" name="Object 15">
            <a:hlinkClick r:id="" action="ppaction://ole?verb=0"/>
          </p:cNvPr>
          <p:cNvGraphicFramePr>
            <a:graphicFrameLocks noChangeAspect="1"/>
          </p:cNvGraphicFramePr>
          <p:nvPr userDrawn="1"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5" name="Dokument" r:id="rId5" imgW="1458599" imgH="1305528" progId="Word.Document.8">
                  <p:embed/>
                </p:oleObj>
              </mc:Choice>
              <mc:Fallback>
                <p:oleObj name="Dokument" r:id="rId5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7"/>
          <p:cNvSpPr>
            <a:spLocks noChangeArrowheads="1"/>
          </p:cNvSpPr>
          <p:nvPr userDrawn="1"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    Mittelfranken </a:t>
            </a:r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2002-2015: Harnblase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2" name="Textfeld 11"/>
          <p:cNvSpPr txBox="1">
            <a:spLocks noChangeArrowheads="1"/>
          </p:cNvSpPr>
          <p:nvPr userDrawn="1"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0" name="Textfeld 9"/>
          <p:cNvSpPr txBox="1"/>
          <p:nvPr userDrawn="1"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14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916794"/>
            <a:ext cx="6644054" cy="2376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33CC"/>
                </a:solidFill>
              </a:rPr>
              <a:t>Harnblase</a:t>
            </a:r>
          </a:p>
          <a:p>
            <a:pPr algn="ctr">
              <a:spcBef>
                <a:spcPct val="50000"/>
              </a:spcBef>
            </a:pPr>
            <a:r>
              <a:rPr lang="de-DE" altLang="de-DE" sz="1800" b="1" dirty="0" smtClean="0">
                <a:solidFill>
                  <a:srgbClr val="0033CC"/>
                </a:solidFill>
              </a:rPr>
              <a:t>C67, D09.0, D41.4</a:t>
            </a:r>
          </a:p>
          <a:p>
            <a:pPr algn="ctr">
              <a:spcBef>
                <a:spcPct val="50000"/>
              </a:spcBef>
            </a:pPr>
            <a:endParaRPr lang="de-DE" altLang="de-DE" sz="3600" b="1" dirty="0">
              <a:solidFill>
                <a:srgbClr val="0033CC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altLang="de-DE" b="1" dirty="0" smtClean="0">
                <a:solidFill>
                  <a:srgbClr val="0033CC"/>
                </a:solidFill>
              </a:rPr>
              <a:t>Erstdiagnosejahre 2002-2015</a:t>
            </a:r>
            <a:endParaRPr lang="de-DE" altLang="de-DE" b="1" dirty="0">
              <a:solidFill>
                <a:srgbClr val="0033CC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6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2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2758600935"/>
              </p:ext>
            </p:extLst>
          </p:nvPr>
        </p:nvGraphicFramePr>
        <p:xfrm>
          <a:off x="72446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331640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418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1763688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454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452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576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3131840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557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635896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615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499992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569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004048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597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604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5868144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570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7236296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520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4067944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622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6372200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556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8021633" y="3462099"/>
            <a:ext cx="112236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Tot</a:t>
            </a:r>
            <a:endParaRPr lang="de-DE" altLang="de-DE" sz="1200" dirty="0"/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7884368" y="3816041"/>
            <a:ext cx="117015" cy="117015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7884368" y="4104073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3" name="Rectangle 10"/>
          <p:cNvSpPr>
            <a:spLocks noChangeArrowheads="1"/>
          </p:cNvSpPr>
          <p:nvPr/>
        </p:nvSpPr>
        <p:spPr bwMode="auto">
          <a:xfrm>
            <a:off x="7884368" y="3540184"/>
            <a:ext cx="117015" cy="11701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4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Aktueller Life-Status 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C67, D09.0,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D41.4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Patienten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Gesamt=7.674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6804248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564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7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3393258237"/>
              </p:ext>
            </p:extLst>
          </p:nvPr>
        </p:nvGraphicFramePr>
        <p:xfrm>
          <a:off x="72446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52" name="Text Box 4"/>
          <p:cNvSpPr txBox="1">
            <a:spLocks noChangeArrowheads="1"/>
          </p:cNvSpPr>
          <p:nvPr/>
        </p:nvSpPr>
        <p:spPr bwMode="auto">
          <a:xfrm>
            <a:off x="8021633" y="3466039"/>
            <a:ext cx="130289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Patient tot</a:t>
            </a:r>
            <a:endParaRPr lang="de-DE" altLang="de-DE" sz="1200" dirty="0"/>
          </a:p>
        </p:txBody>
      </p:sp>
      <p:sp>
        <p:nvSpPr>
          <p:cNvPr id="53" name="Rectangle 7"/>
          <p:cNvSpPr>
            <a:spLocks noChangeArrowheads="1"/>
          </p:cNvSpPr>
          <p:nvPr/>
        </p:nvSpPr>
        <p:spPr bwMode="auto">
          <a:xfrm>
            <a:off x="7884368" y="3826079"/>
            <a:ext cx="117015" cy="117015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4" name="Rectangle 8"/>
          <p:cNvSpPr>
            <a:spLocks noChangeArrowheads="1"/>
          </p:cNvSpPr>
          <p:nvPr/>
        </p:nvSpPr>
        <p:spPr bwMode="auto">
          <a:xfrm>
            <a:off x="7884368" y="4114111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5" name="Rectangle 10"/>
          <p:cNvSpPr>
            <a:spLocks noChangeArrowheads="1"/>
          </p:cNvSpPr>
          <p:nvPr/>
        </p:nvSpPr>
        <p:spPr bwMode="auto">
          <a:xfrm>
            <a:off x="7884368" y="3544124"/>
            <a:ext cx="117015" cy="117015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alt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C67, D09.0, D41.4 </a:t>
            </a:r>
            <a:endParaRPr lang="de-DE" altLang="de-DE" sz="1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Krankheitsverlauf/Tumorstatus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Gesamt=7.674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331640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418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1763688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454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452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576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3131840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557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3635896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615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4499992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569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5004048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597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604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5868144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570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7236296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520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067944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622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6372200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556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6804248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564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45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674813"/>
            <a:ext cx="6644054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1600" b="1">
                <a:solidFill>
                  <a:srgbClr val="000000"/>
                </a:solidFill>
              </a:rPr>
              <a:t>Nutzungsbedingungen</a:t>
            </a:r>
          </a:p>
        </p:txBody>
      </p:sp>
      <p:sp>
        <p:nvSpPr>
          <p:cNvPr id="13315" name="Text Box 30"/>
          <p:cNvSpPr txBox="1">
            <a:spLocks noChangeArrowheads="1"/>
          </p:cNvSpPr>
          <p:nvPr/>
        </p:nvSpPr>
        <p:spPr bwMode="auto">
          <a:xfrm>
            <a:off x="1182566" y="2106613"/>
            <a:ext cx="6646985" cy="3592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Die Abbildungen dürfen unter folgenden Bedingungen in Vorträgen, wissenschaftlichen Veröffentlichungen, Doktorarbeiten </a:t>
            </a:r>
            <a:r>
              <a:rPr lang="de-DE" altLang="de-DE" sz="1600" dirty="0" err="1">
                <a:solidFill>
                  <a:srgbClr val="000000"/>
                </a:solidFill>
              </a:rPr>
              <a:t>u.ä.</a:t>
            </a:r>
            <a:r>
              <a:rPr lang="de-DE" altLang="de-DE" sz="1600" dirty="0">
                <a:solidFill>
                  <a:srgbClr val="000000"/>
                </a:solidFill>
              </a:rPr>
              <a:t> verwendet werden:</a:t>
            </a: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Eine Abbildung wird entweder komplett übernommen, d.h. einschließlich Kopf- und Fußzeile, oder die Abbildung wird – bei Übernahme nur der Grafik selbst –  mit einer Quellenangabe nach unten angegebener Zitierweise versehen.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Es ist nicht zulässig, Ausschnitte aus einer Grafik zu verwenden.</a:t>
            </a:r>
          </a:p>
          <a:p>
            <a:pPr>
              <a:spcBef>
                <a:spcPct val="50000"/>
              </a:spcBef>
            </a:pPr>
            <a:endParaRPr lang="de-DE" altLang="de-DE" sz="1600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Quelle: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Tumorzentrum der Universität Erlangen-Nürnberg (Hrsg.):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Qualitätsbericht </a:t>
            </a:r>
            <a:r>
              <a:rPr lang="de-DE" altLang="de-DE" sz="1600" dirty="0" smtClean="0">
                <a:solidFill>
                  <a:srgbClr val="000000"/>
                </a:solidFill>
              </a:rPr>
              <a:t>2016 </a:t>
            </a:r>
            <a:r>
              <a:rPr lang="de-DE" altLang="de-DE" sz="1600" dirty="0">
                <a:solidFill>
                  <a:srgbClr val="000000"/>
                </a:solidFill>
              </a:rPr>
              <a:t>– Krebs in Mittelfranken </a:t>
            </a:r>
            <a:r>
              <a:rPr lang="de-DE" altLang="de-DE" sz="1600" dirty="0" smtClean="0">
                <a:solidFill>
                  <a:srgbClr val="000000"/>
                </a:solidFill>
              </a:rPr>
              <a:t>2002-2015, </a:t>
            </a:r>
            <a:r>
              <a:rPr lang="de-DE" altLang="de-DE" sz="1600" dirty="0">
                <a:solidFill>
                  <a:srgbClr val="000000"/>
                </a:solidFill>
              </a:rPr>
              <a:t/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 smtClean="0">
                <a:solidFill>
                  <a:srgbClr val="000000"/>
                </a:solidFill>
              </a:rPr>
              <a:t>Erlangen, Februar 2017.</a:t>
            </a:r>
            <a:endParaRPr lang="de-DE" altLang="de-DE" sz="1600" dirty="0">
              <a:solidFill>
                <a:srgbClr val="000000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1" name="Dokument" r:id="rId3" imgW="1458599" imgH="1305528" progId="Word.Document.8">
                  <p:embed/>
                </p:oleObj>
              </mc:Choice>
              <mc:Fallback>
                <p:oleObj name="Dokument" r:id="rId3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275856" y="227687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2002-2015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9.556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228184" y="2282840"/>
            <a:ext cx="261358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&lt; 2002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3.544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275856" y="393986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8.174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228183" y="3945830"/>
            <a:ext cx="261501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1.382</a:t>
            </a:r>
          </a:p>
        </p:txBody>
      </p:sp>
      <p:sp>
        <p:nvSpPr>
          <p:cNvPr id="11" name="Text Box 38"/>
          <p:cNvSpPr txBox="1">
            <a:spLocks noChangeArrowheads="1"/>
          </p:cNvSpPr>
          <p:nvPr/>
        </p:nvSpPr>
        <p:spPr bwMode="auto">
          <a:xfrm>
            <a:off x="211017" y="580203"/>
            <a:ext cx="8745415" cy="9765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98462" tIns="49232" rIns="98462" bIns="49232">
            <a:spAutoFit/>
          </a:bodyPr>
          <a:lstStyle>
            <a:lvl1pPr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343025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22413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01800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81188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3383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955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527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099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sz="1900" dirty="0">
                <a:latin typeface="Arial" charset="0"/>
              </a:rPr>
              <a:t>Klinisches Krebsregister des Tumorzentrums Erlangen-Nürnberg</a:t>
            </a:r>
          </a:p>
          <a:p>
            <a:pPr algn="ctr"/>
            <a:r>
              <a:rPr lang="de-DE" altLang="de-DE" sz="1900" b="1" dirty="0" smtClean="0">
                <a:latin typeface="Arial" charset="0"/>
              </a:rPr>
              <a:t>Tumorentität: Harnblase</a:t>
            </a:r>
            <a:r>
              <a:rPr lang="de-DE" altLang="de-DE" sz="1900" dirty="0" smtClean="0">
                <a:latin typeface="Arial" charset="0"/>
              </a:rPr>
              <a:t>,</a:t>
            </a:r>
            <a:r>
              <a:rPr lang="de-DE" altLang="de-DE" sz="1900" b="1" dirty="0" smtClean="0">
                <a:latin typeface="Arial" charset="0"/>
              </a:rPr>
              <a:t> </a:t>
            </a:r>
            <a:r>
              <a:rPr lang="de-DE" altLang="de-DE" sz="1400" dirty="0" smtClean="0">
                <a:latin typeface="Arial" charset="0"/>
              </a:rPr>
              <a:t>C67, D09.0, D41.4</a:t>
            </a:r>
          </a:p>
          <a:p>
            <a:pPr algn="ctr"/>
            <a:r>
              <a:rPr lang="de-DE" altLang="de-DE" sz="1900" b="1" dirty="0" smtClean="0">
                <a:latin typeface="Arial" charset="0"/>
              </a:rPr>
              <a:t>Gesamt: 13.100 </a:t>
            </a:r>
            <a:r>
              <a:rPr lang="de-DE" altLang="de-DE" sz="1200" b="1" dirty="0" smtClean="0">
                <a:latin typeface="Arial" charset="0"/>
              </a:rPr>
              <a:t>(ED 1978 bis 2015)</a:t>
            </a:r>
            <a:endParaRPr lang="de-DE" altLang="de-DE" sz="1200" b="1" dirty="0">
              <a:latin typeface="Arial" charset="0"/>
            </a:endParaRPr>
          </a:p>
        </p:txBody>
      </p:sp>
      <p:sp>
        <p:nvSpPr>
          <p:cNvPr id="25" name="Line 54"/>
          <p:cNvSpPr>
            <a:spLocks noChangeShapeType="1"/>
          </p:cNvSpPr>
          <p:nvPr/>
        </p:nvSpPr>
        <p:spPr bwMode="auto">
          <a:xfrm>
            <a:off x="4572000" y="1706195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6" name="Line 54"/>
          <p:cNvSpPr>
            <a:spLocks noChangeShapeType="1"/>
          </p:cNvSpPr>
          <p:nvPr/>
        </p:nvSpPr>
        <p:spPr bwMode="auto">
          <a:xfrm>
            <a:off x="4572000" y="334891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7" name="Line 54"/>
          <p:cNvSpPr>
            <a:spLocks noChangeShapeType="1"/>
          </p:cNvSpPr>
          <p:nvPr/>
        </p:nvSpPr>
        <p:spPr bwMode="auto">
          <a:xfrm>
            <a:off x="4572000" y="499432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8" name="Line 58"/>
          <p:cNvSpPr>
            <a:spLocks noChangeShapeType="1"/>
          </p:cNvSpPr>
          <p:nvPr/>
        </p:nvSpPr>
        <p:spPr bwMode="auto">
          <a:xfrm>
            <a:off x="5403850" y="4927699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9" name="Line 58"/>
          <p:cNvSpPr>
            <a:spLocks noChangeShapeType="1"/>
          </p:cNvSpPr>
          <p:nvPr/>
        </p:nvSpPr>
        <p:spPr bwMode="auto">
          <a:xfrm>
            <a:off x="5394325" y="3276902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" name="Line 58"/>
          <p:cNvSpPr>
            <a:spLocks noChangeShapeType="1"/>
          </p:cNvSpPr>
          <p:nvPr/>
        </p:nvSpPr>
        <p:spPr bwMode="auto">
          <a:xfrm>
            <a:off x="5364088" y="1692726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3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61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    Datenbestand Klinisches Krebsregister: Harnblase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23528" y="248360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Erstdiagnosejahr: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23528" y="4141207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Wohnort: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275855" y="5524038"/>
            <a:ext cx="2664297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Klinische/Pathologische  Meldungen</a:t>
            </a:r>
          </a:p>
          <a:p>
            <a:pPr algn="ctr"/>
            <a:r>
              <a:rPr lang="de-DE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7.674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206891" y="5530006"/>
            <a:ext cx="261358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Ausschließlich Todesbescheinigungen</a:t>
            </a: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323528" y="572538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Meldetyp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90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-33702" y="519645"/>
            <a:ext cx="9177703" cy="40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Vollzähligkeit der Städte und Landkreise</a:t>
            </a:r>
            <a:endParaRPr lang="de-DE" altLang="de-DE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1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2015: Harnblase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0" name="Group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504766"/>
              </p:ext>
            </p:extLst>
          </p:nvPr>
        </p:nvGraphicFramePr>
        <p:xfrm>
          <a:off x="179388" y="1204167"/>
          <a:ext cx="3773487" cy="928689"/>
        </p:xfrm>
        <a:graphic>
          <a:graphicData uri="http://schemas.openxmlformats.org/drawingml/2006/table">
            <a:tbl>
              <a:tblPr/>
              <a:tblGrid>
                <a:gridCol w="1782762"/>
                <a:gridCol w="1143000"/>
                <a:gridCol w="847725"/>
              </a:tblGrid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 </a:t>
                      </a:r>
                      <a:endParaRPr kumimoji="0" lang="de-DE" altLang="de-DE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C67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D09.0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D41.4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520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Erwartete Fälle</a:t>
                      </a:r>
                      <a:endParaRPr kumimoji="0" lang="de-DE" altLang="de-DE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468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Vollzähligkeit</a:t>
                      </a:r>
                      <a:endParaRPr kumimoji="0" lang="de-DE" altLang="de-DE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&gt;95%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Textfeld 16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4" name="Text Box 31"/>
          <p:cNvSpPr txBox="1">
            <a:spLocks noChangeArrowheads="1"/>
          </p:cNvSpPr>
          <p:nvPr/>
        </p:nvSpPr>
        <p:spPr bwMode="auto">
          <a:xfrm>
            <a:off x="180000" y="3960000"/>
            <a:ext cx="3759200" cy="2031325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Die alters- und geschlechtsspezifischen Erwartungswerte für Mittelfranken werden </a:t>
            </a:r>
            <a:r>
              <a:rPr lang="de-DE" alt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vom ZKFR am Bayerischen Landesamt für Gesundheit und Lebensmittelsicherheit unter </a:t>
            </a: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Berücksichtigung der jeweiligen demografischen Altersstruktur auf Kreisebene errechnet.</a:t>
            </a:r>
          </a:p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Sie basieren auf den vom Zentrum für Krebsregisterdaten am Robert-Koch-Institut in Berlin bereitgestellten Daten aus den bereits vollzähligen Krebsregistern in Deutschland.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Box 29"/>
          <p:cNvSpPr txBox="1">
            <a:spLocks noChangeArrowheads="1"/>
          </p:cNvSpPr>
          <p:nvPr/>
        </p:nvSpPr>
        <p:spPr bwMode="auto">
          <a:xfrm>
            <a:off x="185738" y="6165304"/>
            <a:ext cx="30400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Bevölkerung </a:t>
            </a:r>
            <a:r>
              <a:rPr lang="de-DE" altLang="de-DE" sz="1200" b="1" dirty="0" err="1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Mfr</a:t>
            </a:r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2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1.726.940 (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Männer: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847.274, Frauen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879.666)</a:t>
            </a:r>
            <a:endParaRPr lang="de-DE" altLang="de-DE" sz="12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0" y="1188000"/>
            <a:ext cx="5096672" cy="53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59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2382258532"/>
              </p:ext>
            </p:extLst>
          </p:nvPr>
        </p:nvGraphicFramePr>
        <p:xfrm>
          <a:off x="1049147" y="1503060"/>
          <a:ext cx="7045706" cy="47019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Dokumentierte Neuerkrankungen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</a:t>
            </a:r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C67, D09.0, D41.4</a:t>
            </a: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Gesamt=7.674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708110" y="6165304"/>
            <a:ext cx="20603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Diagnosejahr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 rot="16200000">
            <a:off x="282621" y="3632483"/>
            <a:ext cx="11160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Anzahl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889212" y="1702549"/>
            <a:ext cx="241324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1203325">
              <a:tabLst>
                <a:tab pos="1341438" algn="l"/>
                <a:tab pos="1609725" algn="l"/>
                <a:tab pos="2335213" algn="r"/>
                <a:tab pos="2514600" algn="l"/>
                <a:tab pos="4035425" algn="l"/>
              </a:tabLst>
            </a:pPr>
            <a:r>
              <a:rPr lang="de-DE" altLang="de-DE" sz="1200" dirty="0" smtClean="0">
                <a:latin typeface="Arial" charset="0"/>
              </a:rPr>
              <a:t>Invasive Tumoren 		n=4.158</a:t>
            </a:r>
          </a:p>
          <a:p>
            <a:pPr defTabSz="1203325">
              <a:tabLst>
                <a:tab pos="1341438" algn="l"/>
                <a:tab pos="1609725" algn="l"/>
                <a:tab pos="2335213" algn="r"/>
                <a:tab pos="2514600" algn="l"/>
                <a:tab pos="4035425" algn="l"/>
              </a:tabLst>
            </a:pPr>
            <a:r>
              <a:rPr lang="de-DE" altLang="de-DE" sz="1200" dirty="0" smtClean="0">
                <a:latin typeface="Arial" charset="0"/>
              </a:rPr>
              <a:t>Präinvasive Tumoren</a:t>
            </a:r>
            <a:r>
              <a:rPr lang="de-DE" altLang="de-DE" sz="1200" dirty="0">
                <a:latin typeface="Arial" charset="0"/>
              </a:rPr>
              <a:t>	</a:t>
            </a:r>
            <a:r>
              <a:rPr lang="de-DE" altLang="de-DE" sz="1200" dirty="0" smtClean="0">
                <a:latin typeface="Arial" charset="0"/>
              </a:rPr>
              <a:t>n=3.516</a:t>
            </a:r>
          </a:p>
          <a:p>
            <a:pPr>
              <a:tabLst>
                <a:tab pos="1341438" algn="l"/>
                <a:tab pos="1609725" algn="l"/>
                <a:tab pos="2335213" algn="r"/>
                <a:tab pos="2514600" algn="l"/>
                <a:tab pos="4035425" algn="l"/>
              </a:tabLst>
            </a:pPr>
            <a:endParaRPr lang="de-DE" altLang="de-DE" sz="1200" dirty="0">
              <a:latin typeface="Arial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638165" y="1649125"/>
            <a:ext cx="2664296" cy="576064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737174" y="1793141"/>
            <a:ext cx="117015" cy="117015"/>
          </a:xfrm>
          <a:prstGeom prst="rect">
            <a:avLst/>
          </a:prstGeom>
          <a:solidFill>
            <a:srgbClr val="99CC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1737174" y="1964157"/>
            <a:ext cx="117015" cy="117015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" name="Textfeld 1"/>
          <p:cNvSpPr txBox="1"/>
          <p:nvPr/>
        </p:nvSpPr>
        <p:spPr>
          <a:xfrm>
            <a:off x="1475656" y="3368025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418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547664" y="4259856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272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547664" y="5403412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146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907704" y="314297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454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2016697" y="4118883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279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2016697" y="5301208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175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2411760" y="3140968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452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2483768" y="4118883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279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2483768" y="5301208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173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2843808" y="250392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576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2952801" y="3542819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323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2952801" y="5054987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253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3275856" y="2647945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557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3384849" y="3614827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302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3347864" y="5054987"/>
            <a:ext cx="5040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255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3779912" y="2311028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615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851920" y="3326795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322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3851920" y="4941168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293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4211960" y="2287905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622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4320953" y="3284984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317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320953" y="4838963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305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716016" y="2575937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569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4788024" y="3470811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296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4788024" y="5054987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273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5148064" y="2442954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597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5257057" y="3326795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317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5257057" y="5013176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280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5580112" y="235991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604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5689105" y="3356992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290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5652120" y="4849319"/>
            <a:ext cx="432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314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6084168" y="2575937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570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6156176" y="3542819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302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6156176" y="5107888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268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7452320" y="2791961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520*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6625209" y="5126995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267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7524328" y="5208929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248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6732240" y="6237312"/>
            <a:ext cx="22677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 Dokumentation noch nicht abgeschlossen</a:t>
            </a:r>
          </a:p>
        </p:txBody>
      </p:sp>
      <p:sp>
        <p:nvSpPr>
          <p:cNvPr id="52" name="Textfeld 51"/>
          <p:cNvSpPr txBox="1"/>
          <p:nvPr/>
        </p:nvSpPr>
        <p:spPr>
          <a:xfrm>
            <a:off x="6625209" y="3501008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289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7524328" y="3717032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272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6516216" y="263691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556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6948264" y="2564904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564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7057257" y="3501008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298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7057257" y="5126995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266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23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4012768978"/>
              </p:ext>
            </p:extLst>
          </p:nvPr>
        </p:nvGraphicFramePr>
        <p:xfrm>
          <a:off x="832579" y="1268760"/>
          <a:ext cx="7459493" cy="5073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Altersverteilung bei Diagnosestellung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C67, D09.0, D41.4</a:t>
            </a: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Gesamt=7.674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688926" y="1393612"/>
            <a:ext cx="62674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tabLst>
                <a:tab pos="712788" algn="l"/>
                <a:tab pos="803275" algn="l"/>
                <a:tab pos="1609725" algn="l"/>
                <a:tab pos="3319463" algn="l"/>
              </a:tabLst>
            </a:pP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Männer: 	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n=5.745,	Median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=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71 Jahre,	Mittelwert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=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70,1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Jahre</a:t>
            </a:r>
          </a:p>
          <a:p>
            <a:pPr>
              <a:tabLst>
                <a:tab pos="712788" algn="l"/>
                <a:tab pos="803275" algn="l"/>
                <a:tab pos="1609725" algn="l"/>
                <a:tab pos="3319463" algn="l"/>
              </a:tabLst>
            </a:pP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Frauen: 	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n=1.929,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	Median = 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74 Jahre,	Mittelwert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= 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72,1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Jahre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3156805" y="6309320"/>
            <a:ext cx="2811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 (Jahre)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554111" y="1463462"/>
            <a:ext cx="133350" cy="144462"/>
          </a:xfrm>
          <a:prstGeom prst="rect">
            <a:avLst/>
          </a:prstGeom>
          <a:solidFill>
            <a:srgbClr val="3366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1554111" y="1704762"/>
            <a:ext cx="133350" cy="144462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 rot="16200000">
            <a:off x="-514160" y="3538450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</p:spTree>
    <p:extLst>
      <p:ext uri="{BB962C8B-B14F-4D97-AF65-F5344CB8AC3E}">
        <p14:creationId xmlns:p14="http://schemas.microsoft.com/office/powerpoint/2010/main" val="394430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1322325635"/>
              </p:ext>
            </p:extLst>
          </p:nvPr>
        </p:nvGraphicFramePr>
        <p:xfrm>
          <a:off x="1381955" y="1299674"/>
          <a:ext cx="6380089" cy="4258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519644"/>
            <a:ext cx="903649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Anteil der unter und über 65-jährigen Patienten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C67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D09.0, D41.4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Gesamt=7.674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886492" y="4509120"/>
            <a:ext cx="89394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29</a:t>
            </a:r>
            <a:r>
              <a:rPr lang="de-DE" altLang="de-DE" sz="1400" b="1" dirty="0" smtClean="0"/>
              <a:t>%</a:t>
            </a:r>
            <a:endParaRPr lang="de-DE" altLang="de-DE" sz="1400" b="1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436096" y="3645024"/>
            <a:ext cx="86461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71%</a:t>
            </a:r>
            <a:endParaRPr lang="de-DE" altLang="de-DE" sz="1400" b="1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59832" y="5661248"/>
            <a:ext cx="30452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 rot="16200000">
            <a:off x="-10104" y="3411267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843808" y="3769295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2.250</a:t>
            </a:r>
            <a:endParaRPr lang="de-DE" altLang="de-DE" sz="1600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364088" y="2257127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5.424</a:t>
            </a:r>
            <a:endParaRPr lang="de-DE" altLang="de-DE" sz="1600" dirty="0"/>
          </a:p>
        </p:txBody>
      </p:sp>
    </p:spTree>
    <p:extLst>
      <p:ext uri="{BB962C8B-B14F-4D97-AF65-F5344CB8AC3E}">
        <p14:creationId xmlns:p14="http://schemas.microsoft.com/office/powerpoint/2010/main" val="281587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519644"/>
            <a:ext cx="903649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Tumortypen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C67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D09.0, D41.4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Gesamt=7.674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Diagramm 11"/>
          <p:cNvGraphicFramePr/>
          <p:nvPr>
            <p:extLst>
              <p:ext uri="{D42A27DB-BD31-4B8C-83A1-F6EECF244321}">
                <p14:modId xmlns:p14="http://schemas.microsoft.com/office/powerpoint/2010/main" val="1758025562"/>
              </p:ext>
            </p:extLst>
          </p:nvPr>
        </p:nvGraphicFramePr>
        <p:xfrm>
          <a:off x="2196268" y="2770434"/>
          <a:ext cx="4788000" cy="35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2945904" y="3717032"/>
            <a:ext cx="762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2.588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5250160" y="4221088"/>
            <a:ext cx="762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4.829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4427984" y="3068960"/>
            <a:ext cx="47878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3926482" y="3140968"/>
            <a:ext cx="501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69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4139952" y="3068960"/>
            <a:ext cx="44412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4330700" y="3265239"/>
            <a:ext cx="3853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98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Gerade Verbindung 27"/>
          <p:cNvCxnSpPr/>
          <p:nvPr/>
        </p:nvCxnSpPr>
        <p:spPr>
          <a:xfrm>
            <a:off x="5591674" y="5677327"/>
            <a:ext cx="1071559" cy="1800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 flipH="1">
            <a:off x="1989881" y="3608728"/>
            <a:ext cx="8367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 flipH="1" flipV="1">
            <a:off x="2663466" y="2574598"/>
            <a:ext cx="1553294" cy="6260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 flipV="1">
            <a:off x="4484248" y="2257708"/>
            <a:ext cx="447792" cy="9071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Box 8"/>
          <p:cNvSpPr txBox="1">
            <a:spLocks noChangeArrowheads="1"/>
          </p:cNvSpPr>
          <p:nvPr/>
        </p:nvSpPr>
        <p:spPr bwMode="auto">
          <a:xfrm>
            <a:off x="971600" y="2312988"/>
            <a:ext cx="20637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Adeno-Ca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1%</a:t>
            </a:r>
          </a:p>
        </p:txBody>
      </p:sp>
      <p:sp>
        <p:nvSpPr>
          <p:cNvPr id="37" name="Text Box 10"/>
          <p:cNvSpPr txBox="1">
            <a:spLocks noChangeArrowheads="1"/>
          </p:cNvSpPr>
          <p:nvPr/>
        </p:nvSpPr>
        <p:spPr bwMode="auto">
          <a:xfrm>
            <a:off x="5436096" y="2257708"/>
            <a:ext cx="24542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Anderes 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Malignom</a:t>
            </a: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k.A</a:t>
            </a: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1%</a:t>
            </a:r>
          </a:p>
        </p:txBody>
      </p:sp>
      <p:sp>
        <p:nvSpPr>
          <p:cNvPr id="38" name="Text Box 15"/>
          <p:cNvSpPr txBox="1">
            <a:spLocks noChangeArrowheads="1"/>
          </p:cNvSpPr>
          <p:nvPr/>
        </p:nvSpPr>
        <p:spPr bwMode="auto">
          <a:xfrm>
            <a:off x="6688994" y="5699537"/>
            <a:ext cx="20224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Papilläres</a:t>
            </a: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Urothel-Ca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63%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 Box 18"/>
          <p:cNvSpPr txBox="1">
            <a:spLocks noChangeArrowheads="1"/>
          </p:cNvSpPr>
          <p:nvPr/>
        </p:nvSpPr>
        <p:spPr bwMode="auto">
          <a:xfrm>
            <a:off x="-87313" y="3356992"/>
            <a:ext cx="22320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Urothel-Ca</a:t>
            </a: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o.n.A</a:t>
            </a: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34%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 Box 23"/>
          <p:cNvSpPr txBox="1">
            <a:spLocks noChangeArrowheads="1"/>
          </p:cNvSpPr>
          <p:nvPr/>
        </p:nvSpPr>
        <p:spPr bwMode="auto">
          <a:xfrm>
            <a:off x="2144713" y="1651000"/>
            <a:ext cx="23145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>
                <a:latin typeface="Arial" panose="020B0604020202020204" pitchFamily="34" charset="0"/>
                <a:cs typeface="Arial" panose="020B0604020202020204" pitchFamily="34" charset="0"/>
              </a:rPr>
              <a:t>Plattenepithel-Ca</a:t>
            </a:r>
          </a:p>
          <a:p>
            <a:pPr algn="ctr"/>
            <a:r>
              <a:rPr lang="de-DE" altLang="de-DE" sz="1400">
                <a:latin typeface="Arial" panose="020B0604020202020204" pitchFamily="34" charset="0"/>
                <a:cs typeface="Arial" panose="020B0604020202020204" pitchFamily="34" charset="0"/>
              </a:rPr>
              <a:t>1%</a:t>
            </a:r>
          </a:p>
        </p:txBody>
      </p:sp>
      <p:sp>
        <p:nvSpPr>
          <p:cNvPr id="41" name="Text Box 24"/>
          <p:cNvSpPr txBox="1">
            <a:spLocks noChangeArrowheads="1"/>
          </p:cNvSpPr>
          <p:nvPr/>
        </p:nvSpPr>
        <p:spPr bwMode="auto">
          <a:xfrm>
            <a:off x="4232275" y="1681644"/>
            <a:ext cx="1924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Anderes 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1%</a:t>
            </a:r>
          </a:p>
        </p:txBody>
      </p:sp>
      <p:cxnSp>
        <p:nvCxnSpPr>
          <p:cNvPr id="42" name="Gerade Verbindung 41"/>
          <p:cNvCxnSpPr/>
          <p:nvPr/>
        </p:nvCxnSpPr>
        <p:spPr>
          <a:xfrm flipH="1" flipV="1">
            <a:off x="3707904" y="2257708"/>
            <a:ext cx="648072" cy="8832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44"/>
          <p:cNvCxnSpPr/>
          <p:nvPr/>
        </p:nvCxnSpPr>
        <p:spPr>
          <a:xfrm flipV="1">
            <a:off x="4628264" y="2704728"/>
            <a:ext cx="1239880" cy="4793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844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1520" y="620688"/>
            <a:ext cx="87129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Überlebensanalysen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sind entscheidende Faktoren für die Ergebnisqualität der Tumortherapie. Unterschieden wird zwischen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Life-Status 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Information, ob  Patient lebt oder verstorben ist mit Todesdatum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(Overall-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OAS)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Follow-</a:t>
            </a:r>
            <a:r>
              <a:rPr lang="de-DE" b="1" dirty="0" err="1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Vorliegende klinische Informationen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zum weiteren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Krankheitsverlauf, insbes. Tumorstatus (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Diseasefree-Survival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DFS etc.)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Seit Jahren können in Bayern keine Überlebensanalysen für das gesamte dokumentierte Patientengut mehr berechnet werden, da der Bayerische Landesbeauftragte für Datenschutz ab 2008  den elektronischen Life-Status-Abgleich mit der AKDB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(‚Anstalt für Kommunale Datenverarbeitung in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Bayern’) untersagt hat.  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Die notwendige Novellierung des Bayerischen Krebsregistergesetzes im Rahmen des seit 01.01.2014 geltenden KFRG (Krebsfrüherkennungs-  und 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registergesetzes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) ist für das Frühjahr 2017 vorgesehen. </a:t>
            </a:r>
          </a:p>
        </p:txBody>
      </p:sp>
    </p:spTree>
    <p:extLst>
      <p:ext uri="{BB962C8B-B14F-4D97-AF65-F5344CB8AC3E}">
        <p14:creationId xmlns:p14="http://schemas.microsoft.com/office/powerpoint/2010/main" val="994698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23528" y="764704"/>
            <a:ext cx="8820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 den beiden folgenden Grafiken wird der Ist-Zustand dargestellt: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Aktueller Life-Status:</a:t>
            </a:r>
          </a:p>
          <a:p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Nicht aktuell	Es ist keine Information vorhanden, ob Patient lebt oder tot ist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Aktuell			Information, dass Patient noch lebt (unabhängig vom Tumorstatus)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23528" y="2235933"/>
            <a:ext cx="216024" cy="189023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23528" y="2523965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23528" y="1947901"/>
            <a:ext cx="216024" cy="18902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6" name="Textfeld 5"/>
          <p:cNvSpPr txBox="1"/>
          <p:nvPr/>
        </p:nvSpPr>
        <p:spPr>
          <a:xfrm>
            <a:off x="323528" y="3073028"/>
            <a:ext cx="871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defTabSz="357188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aktuell 	Keine aktuelle Information zum klinischen Verlauf /Tumorstatus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				des Patienten vorhanden</a:t>
            </a: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Aktuell 	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Der aktuelle klinische Verlauf /Tumorstatus des Patienten ist 						vorhanden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Ausblick: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Das KFRG sieht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eine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adäquate Finanzierung durch die Krankenkassen vor, so dass die klinischen Verlaufsinformationen zukünftig vollständig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erhoben werden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können.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23528" y="4252157"/>
            <a:ext cx="216024" cy="189023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23528" y="4828221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323528" y="3721100"/>
            <a:ext cx="216024" cy="189023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43401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554</Words>
  <Application>Microsoft Office PowerPoint</Application>
  <PresentationFormat>Bildschirmpräsentation (4:3)</PresentationFormat>
  <Paragraphs>223</Paragraphs>
  <Slides>12</Slides>
  <Notes>9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4" baseType="lpstr">
      <vt:lpstr>Larissa</vt:lpstr>
      <vt:lpstr>Dokument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Erlangen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Borstorff, Christine</dc:creator>
  <cp:lastModifiedBy>Borstorff, Christine</cp:lastModifiedBy>
  <cp:revision>230</cp:revision>
  <cp:lastPrinted>2017-02-24T09:27:06Z</cp:lastPrinted>
  <dcterms:created xsi:type="dcterms:W3CDTF">2014-04-28T10:09:44Z</dcterms:created>
  <dcterms:modified xsi:type="dcterms:W3CDTF">2017-02-24T09:35:31Z</dcterms:modified>
</cp:coreProperties>
</file>