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9"/>
  </p:notesMasterIdLst>
  <p:handoutMasterIdLst>
    <p:handoutMasterId r:id="rId10"/>
  </p:handoutMasterIdLst>
  <p:sldIdLst>
    <p:sldId id="306" r:id="rId2"/>
    <p:sldId id="290" r:id="rId3"/>
    <p:sldId id="309" r:id="rId4"/>
    <p:sldId id="297" r:id="rId5"/>
    <p:sldId id="296" r:id="rId6"/>
    <p:sldId id="311" r:id="rId7"/>
    <p:sldId id="308" r:id="rId8"/>
  </p:sldIdLst>
  <p:sldSz cx="9144000" cy="6858000" type="screen4x3"/>
  <p:notesSz cx="666908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FF66FF"/>
    <a:srgbClr val="008378"/>
    <a:srgbClr val="00FFFF"/>
    <a:srgbClr val="0066FF"/>
    <a:srgbClr val="FF9999"/>
    <a:srgbClr val="0033CC"/>
    <a:srgbClr val="008380"/>
    <a:srgbClr val="00836C"/>
    <a:srgbClr val="00CC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056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0"/>
      <c:rotY val="139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4738234242568213E-2"/>
          <c:y val="7.8071428930689676E-2"/>
          <c:w val="0.95052353151486357"/>
          <c:h val="0.92192857106931037"/>
        </c:manualLayout>
      </c:layout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Spalte2</c:v>
                </c:pt>
              </c:strCache>
            </c:strRef>
          </c:tx>
          <c:explosion val="25"/>
          <c:dPt>
            <c:idx val="0"/>
            <c:bubble3D val="0"/>
            <c:explosion val="5"/>
            <c:spPr>
              <a:solidFill>
                <a:srgbClr val="339966"/>
              </a:solidFill>
            </c:spPr>
          </c:dPt>
          <c:dPt>
            <c:idx val="1"/>
            <c:bubble3D val="0"/>
            <c:explosion val="5"/>
            <c:spPr>
              <a:solidFill>
                <a:srgbClr val="0070C0"/>
              </a:solidFill>
            </c:spPr>
          </c:dPt>
          <c:dPt>
            <c:idx val="2"/>
            <c:bubble3D val="0"/>
            <c:explosion val="7"/>
            <c:spPr>
              <a:solidFill>
                <a:srgbClr val="99CCFF"/>
              </a:solidFill>
            </c:spPr>
          </c:dPt>
          <c:dPt>
            <c:idx val="3"/>
            <c:bubble3D val="0"/>
            <c:explosion val="7"/>
            <c:spPr>
              <a:solidFill>
                <a:srgbClr val="FFC000"/>
              </a:solidFill>
            </c:spPr>
          </c:dPt>
          <c:dPt>
            <c:idx val="4"/>
            <c:bubble3D val="0"/>
            <c:explosion val="7"/>
            <c:spPr>
              <a:solidFill>
                <a:srgbClr val="FF66FF"/>
              </a:solidFill>
            </c:spPr>
          </c:dPt>
          <c:dPt>
            <c:idx val="5"/>
            <c:bubble3D val="0"/>
            <c:explosion val="40"/>
            <c:spPr>
              <a:solidFill>
                <a:srgbClr val="99CC00"/>
              </a:solidFill>
            </c:spPr>
          </c:dPt>
          <c:cat>
            <c:strRef>
              <c:f>Tabelle1!$A$2:$A$6</c:f>
              <c:strCache>
                <c:ptCount val="5"/>
                <c:pt idx="0">
                  <c:v>C00-C97</c:v>
                </c:pt>
                <c:pt idx="1">
                  <c:v>C44</c:v>
                </c:pt>
                <c:pt idx="2">
                  <c:v>D00-D09</c:v>
                </c:pt>
                <c:pt idx="3">
                  <c:v>D10-D36</c:v>
                </c:pt>
                <c:pt idx="4">
                  <c:v>D37-D48</c:v>
                </c:pt>
              </c:strCache>
            </c:strRef>
          </c:cat>
          <c:val>
            <c:numRef>
              <c:f>Tabelle1!$B$2:$B$6</c:f>
              <c:numCache>
                <c:formatCode>General</c:formatCode>
                <c:ptCount val="5"/>
                <c:pt idx="0">
                  <c:v>122531</c:v>
                </c:pt>
                <c:pt idx="1">
                  <c:v>34058</c:v>
                </c:pt>
                <c:pt idx="2">
                  <c:v>16787</c:v>
                </c:pt>
                <c:pt idx="3">
                  <c:v>3090</c:v>
                </c:pt>
                <c:pt idx="4">
                  <c:v>1903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4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>
        <c:manualLayout>
          <c:layoutTarget val="inner"/>
          <c:xMode val="edge"/>
          <c:yMode val="edge"/>
          <c:x val="2.4738234242568213E-2"/>
          <c:y val="7.8071428930689676E-2"/>
          <c:w val="0.95052353151486357"/>
          <c:h val="0.92192857106931037"/>
        </c:manualLayout>
      </c:layout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Spalte2</c:v>
                </c:pt>
              </c:strCache>
            </c:strRef>
          </c:tx>
          <c:dPt>
            <c:idx val="0"/>
            <c:bubble3D val="0"/>
            <c:spPr>
              <a:solidFill>
                <a:srgbClr val="99CCFF"/>
              </a:solidFill>
            </c:spPr>
          </c:dPt>
          <c:dPt>
            <c:idx val="1"/>
            <c:bubble3D val="0"/>
            <c:spPr>
              <a:solidFill>
                <a:srgbClr val="990099"/>
              </a:solidFill>
            </c:spPr>
          </c:dPt>
          <c:dPt>
            <c:idx val="2"/>
            <c:bubble3D val="0"/>
            <c:spPr>
              <a:solidFill>
                <a:srgbClr val="FF0000"/>
              </a:solidFill>
            </c:spPr>
          </c:dPt>
          <c:dPt>
            <c:idx val="3"/>
            <c:bubble3D val="0"/>
            <c:spPr>
              <a:solidFill>
                <a:srgbClr val="FF9900"/>
              </a:solidFill>
            </c:spPr>
          </c:dPt>
          <c:dPt>
            <c:idx val="4"/>
            <c:bubble3D val="0"/>
            <c:spPr>
              <a:solidFill>
                <a:srgbClr val="FFFF00"/>
              </a:solidFill>
            </c:spPr>
          </c:dPt>
          <c:dPt>
            <c:idx val="5"/>
            <c:bubble3D val="0"/>
            <c:spPr>
              <a:solidFill>
                <a:srgbClr val="339966"/>
              </a:solidFill>
            </c:spPr>
          </c:dPt>
          <c:dPt>
            <c:idx val="6"/>
            <c:bubble3D val="0"/>
            <c:spPr>
              <a:solidFill>
                <a:srgbClr val="99CC00"/>
              </a:solidFill>
              <a:ln>
                <a:solidFill>
                  <a:srgbClr val="B2DE82"/>
                </a:solidFill>
              </a:ln>
            </c:spPr>
          </c:dPt>
          <c:dPt>
            <c:idx val="7"/>
            <c:bubble3D val="0"/>
            <c:spPr>
              <a:solidFill>
                <a:srgbClr val="FF66FF"/>
              </a:solidFill>
              <a:ln>
                <a:noFill/>
              </a:ln>
            </c:spPr>
          </c:dPt>
          <c:dPt>
            <c:idx val="8"/>
            <c:bubble3D val="0"/>
            <c:spPr>
              <a:solidFill>
                <a:srgbClr val="008378"/>
              </a:solidFill>
              <a:ln>
                <a:noFill/>
              </a:ln>
            </c:spPr>
          </c:dPt>
          <c:dPt>
            <c:idx val="9"/>
            <c:bubble3D val="0"/>
            <c:spPr>
              <a:solidFill>
                <a:srgbClr val="00FFFF"/>
              </a:solidFill>
            </c:spPr>
          </c:dPt>
          <c:dPt>
            <c:idx val="10"/>
            <c:bubble3D val="0"/>
            <c:spPr>
              <a:solidFill>
                <a:schemeClr val="accent2">
                  <a:lumMod val="75000"/>
                </a:schemeClr>
              </a:solidFill>
            </c:spPr>
          </c:dPt>
          <c:dPt>
            <c:idx val="11"/>
            <c:bubble3D val="0"/>
            <c:spPr>
              <a:solidFill>
                <a:schemeClr val="tx2">
                  <a:lumMod val="60000"/>
                  <a:lumOff val="40000"/>
                </a:schemeClr>
              </a:solidFill>
            </c:spPr>
          </c:dPt>
          <c:dPt>
            <c:idx val="12"/>
            <c:bubble3D val="0"/>
            <c:spPr>
              <a:solidFill>
                <a:srgbClr val="7030A0"/>
              </a:solidFill>
            </c:spPr>
          </c:dPt>
          <c:dPt>
            <c:idx val="13"/>
            <c:bubble3D val="0"/>
            <c:spPr>
              <a:solidFill>
                <a:srgbClr val="99CCFF"/>
              </a:solidFill>
            </c:spPr>
          </c:dPt>
          <c:dPt>
            <c:idx val="14"/>
            <c:bubble3D val="0"/>
            <c:spPr>
              <a:solidFill>
                <a:schemeClr val="accent2">
                  <a:lumMod val="60000"/>
                  <a:lumOff val="40000"/>
                </a:schemeClr>
              </a:solidFill>
            </c:spPr>
          </c:dPt>
          <c:dPt>
            <c:idx val="15"/>
            <c:bubble3D val="0"/>
            <c:spPr>
              <a:solidFill>
                <a:srgbClr val="FFFF99"/>
              </a:solidFill>
            </c:spPr>
          </c:dPt>
          <c:dPt>
            <c:idx val="16"/>
            <c:bubble3D val="0"/>
            <c:spPr>
              <a:solidFill>
                <a:srgbClr val="0066FF"/>
              </a:solidFill>
            </c:spPr>
          </c:dPt>
          <c:dPt>
            <c:idx val="17"/>
            <c:bubble3D val="0"/>
            <c:spPr>
              <a:solidFill>
                <a:srgbClr val="FFFF00"/>
              </a:solidFill>
            </c:spPr>
          </c:dPt>
          <c:dPt>
            <c:idx val="18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19"/>
            <c:bubble3D val="0"/>
            <c:spPr>
              <a:solidFill>
                <a:srgbClr val="C00000"/>
              </a:solidFill>
            </c:spPr>
          </c:dPt>
          <c:dPt>
            <c:idx val="20"/>
            <c:bubble3D val="0"/>
            <c:spPr>
              <a:solidFill>
                <a:srgbClr val="92D050"/>
              </a:solidFill>
            </c:spPr>
          </c:dPt>
          <c:dPt>
            <c:idx val="21"/>
            <c:bubble3D val="0"/>
            <c:spPr>
              <a:solidFill>
                <a:srgbClr val="669900"/>
              </a:solidFill>
            </c:spPr>
          </c:dPt>
          <c:dPt>
            <c:idx val="22"/>
            <c:bubble3D val="0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23"/>
            <c:bubble3D val="0"/>
            <c:spPr>
              <a:solidFill>
                <a:srgbClr val="0070C0"/>
              </a:solidFill>
            </c:spPr>
          </c:dPt>
          <c:dPt>
            <c:idx val="24"/>
            <c:bubble3D val="0"/>
            <c:spPr>
              <a:solidFill>
                <a:schemeClr val="accent4">
                  <a:lumMod val="20000"/>
                  <a:lumOff val="80000"/>
                </a:schemeClr>
              </a:solidFill>
            </c:spPr>
          </c:dPt>
          <c:dPt>
            <c:idx val="25"/>
            <c:bubble3D val="0"/>
            <c:spPr>
              <a:solidFill>
                <a:schemeClr val="accent4">
                  <a:lumMod val="60000"/>
                  <a:lumOff val="40000"/>
                </a:schemeClr>
              </a:solidFill>
            </c:spPr>
          </c:dPt>
          <c:dPt>
            <c:idx val="26"/>
            <c:bubble3D val="0"/>
            <c:spPr>
              <a:solidFill>
                <a:schemeClr val="tx2">
                  <a:lumMod val="20000"/>
                  <a:lumOff val="80000"/>
                </a:schemeClr>
              </a:solidFill>
            </c:spPr>
          </c:dPt>
          <c:cat>
            <c:strRef>
              <c:f>Tabelle1!$A$2:$A$28</c:f>
              <c:strCache>
                <c:ptCount val="27"/>
                <c:pt idx="0">
                  <c:v>C00-C14 Mundhöhle und Rachen</c:v>
                </c:pt>
                <c:pt idx="1">
                  <c:v>C15 Speiseröhre</c:v>
                </c:pt>
                <c:pt idx="2">
                  <c:v>C16 Magen</c:v>
                </c:pt>
                <c:pt idx="3">
                  <c:v>C18-C21 Darm</c:v>
                </c:pt>
                <c:pt idx="4">
                  <c:v>C22 Leber</c:v>
                </c:pt>
                <c:pt idx="5">
                  <c:v>C23-C24 Gallenblase und Gallenwege</c:v>
                </c:pt>
                <c:pt idx="6">
                  <c:v>C25 Bauchspeicheldrüse</c:v>
                </c:pt>
                <c:pt idx="7">
                  <c:v>C32 Kehlkopf</c:v>
                </c:pt>
                <c:pt idx="8">
                  <c:v>C33-C34 Lunge</c:v>
                </c:pt>
                <c:pt idx="9">
                  <c:v>C43 Malignes Melanom der Haut</c:v>
                </c:pt>
                <c:pt idx="10">
                  <c:v>C45-C49 Mesotheliales Gewebe und Weichteilgewebe</c:v>
                </c:pt>
                <c:pt idx="11">
                  <c:v>C50 Brustdrüse</c:v>
                </c:pt>
                <c:pt idx="12">
                  <c:v>C51 Vulva</c:v>
                </c:pt>
                <c:pt idx="13">
                  <c:v>C53 Gebärmutterhals</c:v>
                </c:pt>
                <c:pt idx="14">
                  <c:v>C54-C55 Gebärmutterkörper</c:v>
                </c:pt>
                <c:pt idx="15">
                  <c:v>C56 Eierstöcke</c:v>
                </c:pt>
                <c:pt idx="16">
                  <c:v>C61 Prostata</c:v>
                </c:pt>
                <c:pt idx="17">
                  <c:v>C62 Hoden</c:v>
                </c:pt>
                <c:pt idx="18">
                  <c:v>C64 Niere</c:v>
                </c:pt>
                <c:pt idx="19">
                  <c:v>C67 Harnblase</c:v>
                </c:pt>
                <c:pt idx="20">
                  <c:v>C70-C72 ZNS</c:v>
                </c:pt>
                <c:pt idx="21">
                  <c:v>C73 Schiddrüse</c:v>
                </c:pt>
                <c:pt idx="22">
                  <c:v>C81 Morbus Hodgkin</c:v>
                </c:pt>
                <c:pt idx="23">
                  <c:v>C82-C88 Non-Hodgkin-Lymhome</c:v>
                </c:pt>
                <c:pt idx="24">
                  <c:v>C90 Multiples Myelom</c:v>
                </c:pt>
                <c:pt idx="25">
                  <c:v>C91-C95 Leukämien</c:v>
                </c:pt>
                <c:pt idx="26">
                  <c:v>Übrige Lokalisationen</c:v>
                </c:pt>
              </c:strCache>
            </c:strRef>
          </c:cat>
          <c:val>
            <c:numRef>
              <c:f>Tabelle1!$B$2:$B$28</c:f>
              <c:numCache>
                <c:formatCode>General</c:formatCode>
                <c:ptCount val="27"/>
                <c:pt idx="0">
                  <c:v>3903</c:v>
                </c:pt>
                <c:pt idx="1">
                  <c:v>1516</c:v>
                </c:pt>
                <c:pt idx="2">
                  <c:v>4660</c:v>
                </c:pt>
                <c:pt idx="3">
                  <c:v>18304</c:v>
                </c:pt>
                <c:pt idx="4">
                  <c:v>1858</c:v>
                </c:pt>
                <c:pt idx="5">
                  <c:v>1139</c:v>
                </c:pt>
                <c:pt idx="6">
                  <c:v>3091</c:v>
                </c:pt>
                <c:pt idx="7">
                  <c:v>951</c:v>
                </c:pt>
                <c:pt idx="8">
                  <c:v>10214</c:v>
                </c:pt>
                <c:pt idx="9">
                  <c:v>6187</c:v>
                </c:pt>
                <c:pt idx="10">
                  <c:v>1379</c:v>
                </c:pt>
                <c:pt idx="11">
                  <c:v>18599</c:v>
                </c:pt>
                <c:pt idx="12">
                  <c:v>777</c:v>
                </c:pt>
                <c:pt idx="13">
                  <c:v>1427</c:v>
                </c:pt>
                <c:pt idx="14">
                  <c:v>3420</c:v>
                </c:pt>
                <c:pt idx="15">
                  <c:v>2073</c:v>
                </c:pt>
                <c:pt idx="16">
                  <c:v>15951</c:v>
                </c:pt>
                <c:pt idx="17">
                  <c:v>1100</c:v>
                </c:pt>
                <c:pt idx="18">
                  <c:v>3961</c:v>
                </c:pt>
                <c:pt idx="19">
                  <c:v>4158</c:v>
                </c:pt>
                <c:pt idx="20">
                  <c:v>1665</c:v>
                </c:pt>
                <c:pt idx="21">
                  <c:v>2231</c:v>
                </c:pt>
                <c:pt idx="22">
                  <c:v>625</c:v>
                </c:pt>
                <c:pt idx="23">
                  <c:v>4415</c:v>
                </c:pt>
                <c:pt idx="24">
                  <c:v>1185</c:v>
                </c:pt>
                <c:pt idx="25">
                  <c:v>2572</c:v>
                </c:pt>
                <c:pt idx="26">
                  <c:v>5170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de-DE" smtClean="0"/>
              <a:t>Stand: 30.10.2015</a:t>
            </a:r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825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379A4D-3684-4833-A6AA-E91B74DB24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9405496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de-DE" smtClean="0"/>
              <a:t>Stand: 30.10.2015</a:t>
            </a:r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751" y="4714876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825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BD335-3D9A-492E-AD99-2F3266528E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4448488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Stand: 30.10.2015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379363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Stand: 30.10.2015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794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Stand: 30.10.2015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7941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Stand: 30.10.2015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79418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Stand: 30.10.2015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79418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de-DE" smtClean="0"/>
              <a:t>Stand: 30.10.2015</a:t>
            </a:r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6362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09.03.2017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0834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09.03.2017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002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ChangeArrowheads="1"/>
          </p:cNvSpPr>
          <p:nvPr userDrawn="1"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8" name="Object 15">
            <a:hlinkClick r:id="" action="ppaction://ole?verb=0"/>
          </p:cNvPr>
          <p:cNvGraphicFramePr>
            <a:graphicFrameLocks noChangeAspect="1"/>
          </p:cNvGraphicFramePr>
          <p:nvPr userDrawn="1"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40" name="Dokument" r:id="rId5" imgW="1458599" imgH="1305528" progId="Word.Document.8">
                  <p:embed/>
                </p:oleObj>
              </mc:Choice>
              <mc:Fallback>
                <p:oleObj name="Dokument" r:id="rId5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feld 8"/>
          <p:cNvSpPr txBox="1">
            <a:spLocks noChangeArrowheads="1"/>
          </p:cNvSpPr>
          <p:nvPr userDrawn="1"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0" name="Textfeld 9"/>
          <p:cNvSpPr txBox="1"/>
          <p:nvPr userDrawn="1"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145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7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1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chart" Target="../charts/chart2.x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6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6" Type="http://schemas.openxmlformats.org/officeDocument/2006/relationships/image" Target="../media/image2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7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8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Relationship Id="rId4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916794"/>
            <a:ext cx="6644054" cy="19608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33CC"/>
                </a:solidFill>
              </a:rPr>
              <a:t>Datenbestand Mittelfranken</a:t>
            </a:r>
          </a:p>
          <a:p>
            <a:pPr algn="ctr">
              <a:spcBef>
                <a:spcPct val="50000"/>
              </a:spcBef>
            </a:pPr>
            <a:endParaRPr lang="de-DE" altLang="de-DE" sz="3600" b="1" dirty="0">
              <a:solidFill>
                <a:srgbClr val="0033CC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DE" altLang="de-DE" b="1" dirty="0" smtClean="0">
                <a:solidFill>
                  <a:srgbClr val="0033CC"/>
                </a:solidFill>
              </a:rPr>
              <a:t>Erstdiagnosejahre 2002-2015</a:t>
            </a:r>
            <a:endParaRPr lang="de-DE" altLang="de-DE" b="1" dirty="0">
              <a:solidFill>
                <a:srgbClr val="0033CC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4871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08426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3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612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Datenbestand Mittelfranken ED 2002-2015 </a:t>
            </a:r>
            <a:r>
              <a:rPr lang="de-DE" altLang="de-DE" sz="1200" b="1" dirty="0" smtClean="0">
                <a:solidFill>
                  <a:srgbClr val="3333CC"/>
                </a:solidFill>
                <a:latin typeface="Arial" charset="0"/>
              </a:rPr>
              <a:t>(ohne DC0-Fälle)</a:t>
            </a:r>
            <a:endParaRPr lang="de-DE" altLang="de-DE" sz="1200" b="1" dirty="0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22" name="Diagramm 21"/>
          <p:cNvGraphicFramePr/>
          <p:nvPr>
            <p:extLst>
              <p:ext uri="{D42A27DB-BD31-4B8C-83A1-F6EECF244321}">
                <p14:modId xmlns:p14="http://schemas.microsoft.com/office/powerpoint/2010/main" val="409372471"/>
              </p:ext>
            </p:extLst>
          </p:nvPr>
        </p:nvGraphicFramePr>
        <p:xfrm>
          <a:off x="568948" y="2285325"/>
          <a:ext cx="5625295" cy="39052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3" name="Text Box 207"/>
          <p:cNvSpPr txBox="1">
            <a:spLocks noChangeArrowheads="1"/>
          </p:cNvSpPr>
          <p:nvPr/>
        </p:nvSpPr>
        <p:spPr bwMode="auto">
          <a:xfrm>
            <a:off x="3419872" y="620688"/>
            <a:ext cx="2360356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 smtClean="0">
                <a:latin typeface="Arial" charset="0"/>
              </a:rPr>
              <a:t>Gesamt = 178.369</a:t>
            </a:r>
            <a:endParaRPr lang="de-DE" altLang="de-DE" sz="2000" b="1" dirty="0"/>
          </a:p>
        </p:txBody>
      </p:sp>
      <p:sp>
        <p:nvSpPr>
          <p:cNvPr id="34" name="Text Box 203"/>
          <p:cNvSpPr txBox="1">
            <a:spLocks noChangeArrowheads="1"/>
          </p:cNvSpPr>
          <p:nvPr/>
        </p:nvSpPr>
        <p:spPr bwMode="auto">
          <a:xfrm>
            <a:off x="618265" y="1316537"/>
            <a:ext cx="2369559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altLang="de-DE" sz="1600" dirty="0" smtClean="0">
                <a:latin typeface="Arial" charset="0"/>
              </a:rPr>
              <a:t>C00-C97</a:t>
            </a:r>
          </a:p>
          <a:p>
            <a:pPr algn="ctr"/>
            <a:r>
              <a:rPr lang="de-DE" altLang="de-DE" sz="1600" dirty="0" smtClean="0">
                <a:latin typeface="Arial" charset="0"/>
              </a:rPr>
              <a:t>Bösartige Neubildungen</a:t>
            </a:r>
          </a:p>
          <a:p>
            <a:pPr algn="ctr"/>
            <a:r>
              <a:rPr lang="de-DE" altLang="de-DE" sz="1600" dirty="0" smtClean="0">
                <a:latin typeface="Arial" charset="0"/>
              </a:rPr>
              <a:t>(ohne C44)</a:t>
            </a:r>
            <a:endParaRPr lang="de-DE" altLang="de-DE" sz="1600" dirty="0">
              <a:latin typeface="Arial" charset="0"/>
            </a:endParaRPr>
          </a:p>
          <a:p>
            <a:pPr algn="ctr"/>
            <a:r>
              <a:rPr lang="de-DE" altLang="de-DE" sz="1600" dirty="0" smtClean="0">
                <a:latin typeface="Arial" charset="0"/>
              </a:rPr>
              <a:t>69%</a:t>
            </a:r>
            <a:endParaRPr lang="de-DE" altLang="de-DE" sz="1600" dirty="0"/>
          </a:p>
        </p:txBody>
      </p:sp>
      <p:sp>
        <p:nvSpPr>
          <p:cNvPr id="37" name="Text Box 203"/>
          <p:cNvSpPr txBox="1">
            <a:spLocks noChangeArrowheads="1"/>
          </p:cNvSpPr>
          <p:nvPr/>
        </p:nvSpPr>
        <p:spPr bwMode="auto">
          <a:xfrm>
            <a:off x="4932040" y="1435651"/>
            <a:ext cx="294720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1600" dirty="0" smtClean="0">
                <a:latin typeface="Arial" charset="0"/>
              </a:rPr>
              <a:t>C44</a:t>
            </a:r>
          </a:p>
          <a:p>
            <a:pPr algn="ctr"/>
            <a:r>
              <a:rPr lang="de-DE" altLang="de-DE" sz="1600" dirty="0" err="1" smtClean="0">
                <a:latin typeface="Arial" charset="0"/>
              </a:rPr>
              <a:t>Nichtmelanotische</a:t>
            </a:r>
            <a:r>
              <a:rPr lang="de-DE" altLang="de-DE" sz="1600" dirty="0" smtClean="0">
                <a:latin typeface="Arial" charset="0"/>
              </a:rPr>
              <a:t> Hauttumoren</a:t>
            </a:r>
            <a:endParaRPr lang="de-DE" altLang="de-DE" sz="1600" dirty="0">
              <a:latin typeface="Arial" charset="0"/>
            </a:endParaRPr>
          </a:p>
          <a:p>
            <a:pPr algn="ctr"/>
            <a:r>
              <a:rPr lang="de-DE" altLang="de-DE" sz="1600" dirty="0" smtClean="0">
                <a:latin typeface="Arial" charset="0"/>
              </a:rPr>
              <a:t>19%</a:t>
            </a:r>
            <a:endParaRPr lang="de-DE" altLang="de-DE" sz="1600" dirty="0"/>
          </a:p>
        </p:txBody>
      </p:sp>
      <p:sp>
        <p:nvSpPr>
          <p:cNvPr id="38" name="Text Box 203"/>
          <p:cNvSpPr txBox="1">
            <a:spLocks noChangeArrowheads="1"/>
          </p:cNvSpPr>
          <p:nvPr/>
        </p:nvSpPr>
        <p:spPr bwMode="auto">
          <a:xfrm>
            <a:off x="6516216" y="2855838"/>
            <a:ext cx="207460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altLang="de-DE" sz="1600" dirty="0" smtClean="0">
                <a:latin typeface="Arial" charset="0"/>
              </a:rPr>
              <a:t>D00-D09</a:t>
            </a:r>
          </a:p>
          <a:p>
            <a:pPr algn="ctr"/>
            <a:r>
              <a:rPr lang="de-DE" altLang="de-DE" sz="1600" dirty="0" smtClean="0">
                <a:latin typeface="Arial" charset="0"/>
              </a:rPr>
              <a:t>In-situ-Neubildungen</a:t>
            </a:r>
            <a:endParaRPr lang="de-DE" altLang="de-DE" sz="1600" dirty="0">
              <a:latin typeface="Arial" charset="0"/>
            </a:endParaRPr>
          </a:p>
          <a:p>
            <a:pPr algn="ctr"/>
            <a:r>
              <a:rPr lang="de-DE" altLang="de-DE" sz="1600" dirty="0">
                <a:latin typeface="Arial" charset="0"/>
              </a:rPr>
              <a:t>9</a:t>
            </a:r>
            <a:r>
              <a:rPr lang="de-DE" altLang="de-DE" sz="1600" dirty="0" smtClean="0">
                <a:latin typeface="Arial" charset="0"/>
              </a:rPr>
              <a:t>%</a:t>
            </a:r>
            <a:endParaRPr lang="de-DE" altLang="de-DE" sz="1600" dirty="0"/>
          </a:p>
        </p:txBody>
      </p:sp>
      <p:sp>
        <p:nvSpPr>
          <p:cNvPr id="39" name="Text Box 203"/>
          <p:cNvSpPr txBox="1">
            <a:spLocks noChangeArrowheads="1"/>
          </p:cNvSpPr>
          <p:nvPr/>
        </p:nvSpPr>
        <p:spPr bwMode="auto">
          <a:xfrm>
            <a:off x="6628335" y="4223990"/>
            <a:ext cx="234872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altLang="de-DE" sz="1600" dirty="0" smtClean="0">
                <a:latin typeface="Arial" charset="0"/>
              </a:rPr>
              <a:t>D10-D36, K63</a:t>
            </a:r>
          </a:p>
          <a:p>
            <a:pPr algn="ctr"/>
            <a:r>
              <a:rPr lang="de-DE" altLang="de-DE" sz="1600" dirty="0" smtClean="0">
                <a:latin typeface="Arial" charset="0"/>
              </a:rPr>
              <a:t>Gutartige Neubildungen</a:t>
            </a:r>
          </a:p>
          <a:p>
            <a:pPr algn="ctr"/>
            <a:r>
              <a:rPr lang="de-DE" altLang="de-DE" sz="1600" dirty="0" smtClean="0">
                <a:latin typeface="Arial" charset="0"/>
              </a:rPr>
              <a:t>2%</a:t>
            </a:r>
            <a:endParaRPr lang="de-DE" altLang="de-DE" sz="1600" dirty="0"/>
          </a:p>
        </p:txBody>
      </p:sp>
      <p:sp>
        <p:nvSpPr>
          <p:cNvPr id="40" name="Text Box 203"/>
          <p:cNvSpPr txBox="1">
            <a:spLocks noChangeArrowheads="1"/>
          </p:cNvSpPr>
          <p:nvPr/>
        </p:nvSpPr>
        <p:spPr bwMode="auto">
          <a:xfrm>
            <a:off x="5482629" y="5376118"/>
            <a:ext cx="2895344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algn="ctr"/>
            <a:r>
              <a:rPr lang="de-DE" altLang="de-DE" sz="1600" dirty="0" smtClean="0">
                <a:latin typeface="Arial" charset="0"/>
              </a:rPr>
              <a:t>D37-D48</a:t>
            </a:r>
          </a:p>
          <a:p>
            <a:pPr algn="ctr"/>
            <a:r>
              <a:rPr lang="de-DE" altLang="de-DE" sz="1600" dirty="0" smtClean="0">
                <a:latin typeface="Arial" charset="0"/>
              </a:rPr>
              <a:t>Neubildungen mit unsicherem</a:t>
            </a:r>
          </a:p>
          <a:p>
            <a:pPr algn="ctr"/>
            <a:r>
              <a:rPr lang="de-DE" altLang="de-DE" sz="1600" dirty="0" smtClean="0">
                <a:latin typeface="Arial" charset="0"/>
              </a:rPr>
              <a:t>oder unbekanntem Verhalten</a:t>
            </a:r>
            <a:endParaRPr lang="de-DE" altLang="de-DE" sz="1600" dirty="0">
              <a:latin typeface="Arial" charset="0"/>
            </a:endParaRPr>
          </a:p>
          <a:p>
            <a:pPr algn="ctr"/>
            <a:r>
              <a:rPr lang="de-DE" altLang="de-DE" sz="1600" dirty="0" smtClean="0">
                <a:latin typeface="Arial" charset="0"/>
              </a:rPr>
              <a:t>1%</a:t>
            </a:r>
            <a:endParaRPr lang="de-DE" altLang="de-DE" sz="1600" dirty="0"/>
          </a:p>
        </p:txBody>
      </p:sp>
      <p:sp>
        <p:nvSpPr>
          <p:cNvPr id="41" name="Textfeld 40"/>
          <p:cNvSpPr txBox="1"/>
          <p:nvPr/>
        </p:nvSpPr>
        <p:spPr>
          <a:xfrm>
            <a:off x="1825343" y="4077072"/>
            <a:ext cx="12805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122.531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3995936" y="3481263"/>
            <a:ext cx="9564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34.058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4283968" y="4204245"/>
            <a:ext cx="11495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16.787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4283968" y="4561383"/>
            <a:ext cx="10719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3.090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48" name="Gerade Verbindung 47"/>
          <p:cNvCxnSpPr/>
          <p:nvPr/>
        </p:nvCxnSpPr>
        <p:spPr bwMode="auto">
          <a:xfrm flipV="1">
            <a:off x="4937746" y="2512869"/>
            <a:ext cx="1137440" cy="9190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49" name="Gerade Verbindung 48"/>
          <p:cNvCxnSpPr/>
          <p:nvPr/>
        </p:nvCxnSpPr>
        <p:spPr bwMode="auto">
          <a:xfrm flipH="1" flipV="1">
            <a:off x="1825343" y="2495798"/>
            <a:ext cx="306191" cy="762172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2" name="Textfeld 51"/>
          <p:cNvSpPr txBox="1"/>
          <p:nvPr/>
        </p:nvSpPr>
        <p:spPr>
          <a:xfrm>
            <a:off x="3995936" y="4777407"/>
            <a:ext cx="107195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1.903</a:t>
            </a:r>
            <a:endParaRPr 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" name="Gerade Verbindung 2"/>
          <p:cNvCxnSpPr/>
          <p:nvPr/>
        </p:nvCxnSpPr>
        <p:spPr>
          <a:xfrm flipV="1">
            <a:off x="5220072" y="3657798"/>
            <a:ext cx="1710229" cy="85422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Gerade Verbindung 8"/>
          <p:cNvCxnSpPr/>
          <p:nvPr/>
        </p:nvCxnSpPr>
        <p:spPr>
          <a:xfrm flipV="1">
            <a:off x="4943408" y="4862156"/>
            <a:ext cx="1684927" cy="29793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Gerade Verbindung 10"/>
          <p:cNvCxnSpPr/>
          <p:nvPr/>
        </p:nvCxnSpPr>
        <p:spPr>
          <a:xfrm>
            <a:off x="4790639" y="5245490"/>
            <a:ext cx="1455093" cy="28803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438921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3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907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Datenbestand Mittelfranken ED 2002-2015 </a:t>
            </a:r>
            <a:r>
              <a:rPr lang="de-DE" altLang="de-DE" sz="1200" b="1" dirty="0" smtClean="0">
                <a:solidFill>
                  <a:srgbClr val="3333CC"/>
                </a:solidFill>
                <a:latin typeface="Arial" charset="0"/>
              </a:rPr>
              <a:t>(ohne DC0-Fälle)</a:t>
            </a:r>
            <a:endParaRPr lang="de-DE" altLang="de-DE" sz="1200" b="1" dirty="0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24" name="Diagramm 23"/>
          <p:cNvGraphicFramePr/>
          <p:nvPr>
            <p:extLst>
              <p:ext uri="{D42A27DB-BD31-4B8C-83A1-F6EECF244321}">
                <p14:modId xmlns:p14="http://schemas.microsoft.com/office/powerpoint/2010/main" val="2046327196"/>
              </p:ext>
            </p:extLst>
          </p:nvPr>
        </p:nvGraphicFramePr>
        <p:xfrm>
          <a:off x="1974830" y="2233650"/>
          <a:ext cx="5256000" cy="385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25" name="Textfeld 24"/>
          <p:cNvSpPr txBox="1"/>
          <p:nvPr/>
        </p:nvSpPr>
        <p:spPr>
          <a:xfrm>
            <a:off x="4678679" y="1750779"/>
            <a:ext cx="27200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Mundhöhle und Rachen 3.903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6156176" y="2113111"/>
            <a:ext cx="214900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Speiseröhre 1.516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4932040" y="2708920"/>
            <a:ext cx="92091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Magen 4.660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5272788" y="3068960"/>
            <a:ext cx="12500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Darm</a:t>
            </a:r>
          </a:p>
          <a:p>
            <a:pPr algn="ctr"/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18.304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7367107" y="3068960"/>
            <a:ext cx="11876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Leber 1.858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7555340" y="3645024"/>
            <a:ext cx="18411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Gallenblase und Gallenwege 1.139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7380312" y="4273932"/>
            <a:ext cx="204352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Bauchspeicheldrüse 3.091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7347309" y="4904873"/>
            <a:ext cx="205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Kehlkopf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951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5619026" y="4201924"/>
            <a:ext cx="13387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Lunge</a:t>
            </a:r>
          </a:p>
          <a:p>
            <a:pPr algn="ctr"/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10.214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7107323" y="5589240"/>
            <a:ext cx="20011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Malignes Melanom</a:t>
            </a:r>
          </a:p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der Haut  6.187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3707904" y="4797152"/>
            <a:ext cx="1548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Brustdrüse</a:t>
            </a:r>
          </a:p>
          <a:p>
            <a:pPr algn="ctr"/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18.599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feld 49"/>
          <p:cNvSpPr txBox="1"/>
          <p:nvPr/>
        </p:nvSpPr>
        <p:spPr>
          <a:xfrm>
            <a:off x="539552" y="6041033"/>
            <a:ext cx="201948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Gebärmutterhals 1.427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feld 50"/>
          <p:cNvSpPr txBox="1"/>
          <p:nvPr/>
        </p:nvSpPr>
        <p:spPr>
          <a:xfrm>
            <a:off x="179512" y="5684887"/>
            <a:ext cx="232294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Gebärmutterkörper  3.420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107504" y="5301208"/>
            <a:ext cx="16639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Eierstöcke </a:t>
            </a:r>
            <a:r>
              <a:rPr lang="de-DE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2.073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feld 53"/>
          <p:cNvSpPr txBox="1"/>
          <p:nvPr/>
        </p:nvSpPr>
        <p:spPr>
          <a:xfrm>
            <a:off x="2213458" y="3861048"/>
            <a:ext cx="127842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Prostata</a:t>
            </a:r>
          </a:p>
          <a:p>
            <a:pPr algn="ctr"/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15.951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Textfeld 54"/>
          <p:cNvSpPr txBox="1"/>
          <p:nvPr/>
        </p:nvSpPr>
        <p:spPr>
          <a:xfrm>
            <a:off x="-64280" y="4340603"/>
            <a:ext cx="14236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Hoden 1.100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Textfeld 55"/>
          <p:cNvSpPr txBox="1"/>
          <p:nvPr/>
        </p:nvSpPr>
        <p:spPr>
          <a:xfrm>
            <a:off x="100579" y="4023893"/>
            <a:ext cx="130306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Niere 3.961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feld 56"/>
          <p:cNvSpPr txBox="1"/>
          <p:nvPr/>
        </p:nvSpPr>
        <p:spPr>
          <a:xfrm>
            <a:off x="6160" y="3697287"/>
            <a:ext cx="15415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Harnblase 4.158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Textfeld 57"/>
          <p:cNvSpPr txBox="1"/>
          <p:nvPr/>
        </p:nvSpPr>
        <p:spPr>
          <a:xfrm>
            <a:off x="97360" y="3356992"/>
            <a:ext cx="1162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ZNS 1.665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Textfeld 58"/>
          <p:cNvSpPr txBox="1"/>
          <p:nvPr/>
        </p:nvSpPr>
        <p:spPr>
          <a:xfrm>
            <a:off x="35496" y="2996952"/>
            <a:ext cx="173728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Schilddrüse 2.231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Textfeld 59"/>
          <p:cNvSpPr txBox="1"/>
          <p:nvPr/>
        </p:nvSpPr>
        <p:spPr>
          <a:xfrm>
            <a:off x="61333" y="2636912"/>
            <a:ext cx="206239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Morbus Hodgkin 625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Textfeld 60"/>
          <p:cNvSpPr txBox="1"/>
          <p:nvPr/>
        </p:nvSpPr>
        <p:spPr>
          <a:xfrm>
            <a:off x="57517" y="2276872"/>
            <a:ext cx="28582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Non-Hodgkin-Lymphome 4.415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Textfeld 61"/>
          <p:cNvSpPr txBox="1"/>
          <p:nvPr/>
        </p:nvSpPr>
        <p:spPr>
          <a:xfrm>
            <a:off x="269498" y="1916832"/>
            <a:ext cx="20702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Multiples </a:t>
            </a:r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Myelom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1.185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Textfeld 62"/>
          <p:cNvSpPr txBox="1"/>
          <p:nvPr/>
        </p:nvSpPr>
        <p:spPr>
          <a:xfrm>
            <a:off x="1904094" y="1628800"/>
            <a:ext cx="18038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Leukämien 2.572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Textfeld 63"/>
          <p:cNvSpPr txBox="1"/>
          <p:nvPr/>
        </p:nvSpPr>
        <p:spPr>
          <a:xfrm>
            <a:off x="2870792" y="1344845"/>
            <a:ext cx="25653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Übrige Lokalisationen 5.170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Text Box 207"/>
          <p:cNvSpPr txBox="1">
            <a:spLocks noChangeArrowheads="1"/>
          </p:cNvSpPr>
          <p:nvPr/>
        </p:nvSpPr>
        <p:spPr bwMode="auto">
          <a:xfrm>
            <a:off x="0" y="550421"/>
            <a:ext cx="9144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b="1" dirty="0" smtClean="0">
                <a:latin typeface="Arial" charset="0"/>
              </a:rPr>
              <a:t>Bösartigen Neubildungen C00-C97, ohne C44 </a:t>
            </a:r>
            <a:r>
              <a:rPr lang="de-DE" altLang="de-DE" dirty="0" smtClean="0">
                <a:latin typeface="Arial" charset="0"/>
              </a:rPr>
              <a:t>(entsprechend RKI-Einteilung)</a:t>
            </a:r>
          </a:p>
          <a:p>
            <a:pPr algn="ctr"/>
            <a:r>
              <a:rPr lang="de-DE" altLang="de-DE" b="1" dirty="0" smtClean="0">
                <a:latin typeface="Arial" charset="0"/>
              </a:rPr>
              <a:t>Gesamt=122.531</a:t>
            </a:r>
            <a:endParaRPr lang="de-DE" altLang="de-DE" b="1" dirty="0"/>
          </a:p>
        </p:txBody>
      </p:sp>
      <p:cxnSp>
        <p:nvCxnSpPr>
          <p:cNvPr id="66" name="Gerade Verbindung 65"/>
          <p:cNvCxnSpPr/>
          <p:nvPr/>
        </p:nvCxnSpPr>
        <p:spPr bwMode="auto">
          <a:xfrm flipH="1">
            <a:off x="1691680" y="2924944"/>
            <a:ext cx="1305356" cy="2141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7" name="Gerade Verbindung 66"/>
          <p:cNvCxnSpPr/>
          <p:nvPr/>
        </p:nvCxnSpPr>
        <p:spPr bwMode="auto">
          <a:xfrm>
            <a:off x="2559484" y="2159509"/>
            <a:ext cx="1148420" cy="5093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8" name="Gerade Verbindung 67"/>
          <p:cNvCxnSpPr/>
          <p:nvPr/>
        </p:nvCxnSpPr>
        <p:spPr bwMode="auto">
          <a:xfrm flipV="1">
            <a:off x="1403648" y="3573016"/>
            <a:ext cx="917212" cy="72633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69" name="Gerade Verbindung 68"/>
          <p:cNvCxnSpPr/>
          <p:nvPr/>
        </p:nvCxnSpPr>
        <p:spPr bwMode="auto">
          <a:xfrm>
            <a:off x="4246687" y="1746792"/>
            <a:ext cx="109289" cy="82543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0" name="Gerade Verbindung 69"/>
          <p:cNvCxnSpPr/>
          <p:nvPr/>
        </p:nvCxnSpPr>
        <p:spPr bwMode="auto">
          <a:xfrm>
            <a:off x="3133694" y="1988840"/>
            <a:ext cx="790234" cy="60955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1" name="Gerade Verbindung 70"/>
          <p:cNvCxnSpPr/>
          <p:nvPr/>
        </p:nvCxnSpPr>
        <p:spPr bwMode="auto">
          <a:xfrm>
            <a:off x="2559484" y="2564904"/>
            <a:ext cx="860388" cy="19627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2" name="Gerade Verbindung 71"/>
          <p:cNvCxnSpPr/>
          <p:nvPr/>
        </p:nvCxnSpPr>
        <p:spPr bwMode="auto">
          <a:xfrm>
            <a:off x="1904094" y="2780928"/>
            <a:ext cx="1227746" cy="6213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3" name="Gerade Verbindung 72"/>
          <p:cNvCxnSpPr/>
          <p:nvPr/>
        </p:nvCxnSpPr>
        <p:spPr bwMode="auto">
          <a:xfrm flipH="1">
            <a:off x="1156662" y="2996952"/>
            <a:ext cx="1727258" cy="5059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4" name="Gerade Verbindung 73"/>
          <p:cNvCxnSpPr/>
          <p:nvPr/>
        </p:nvCxnSpPr>
        <p:spPr bwMode="auto">
          <a:xfrm flipH="1">
            <a:off x="1528372" y="3180276"/>
            <a:ext cx="1132712" cy="5266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5" name="Gerade Verbindung 74"/>
          <p:cNvCxnSpPr/>
          <p:nvPr/>
        </p:nvCxnSpPr>
        <p:spPr bwMode="auto">
          <a:xfrm flipV="1">
            <a:off x="1197768" y="3419807"/>
            <a:ext cx="1201143" cy="71206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6" name="Gerade Verbindung 75"/>
          <p:cNvCxnSpPr/>
          <p:nvPr/>
        </p:nvCxnSpPr>
        <p:spPr bwMode="auto">
          <a:xfrm flipV="1">
            <a:off x="4788024" y="2070720"/>
            <a:ext cx="814820" cy="501508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7" name="Gerade Verbindung 76"/>
          <p:cNvCxnSpPr/>
          <p:nvPr/>
        </p:nvCxnSpPr>
        <p:spPr bwMode="auto">
          <a:xfrm flipV="1">
            <a:off x="5121520" y="2276872"/>
            <a:ext cx="962648" cy="32152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8" name="Gerade Verbindung 77"/>
          <p:cNvCxnSpPr/>
          <p:nvPr/>
        </p:nvCxnSpPr>
        <p:spPr bwMode="auto">
          <a:xfrm>
            <a:off x="7006281" y="4077072"/>
            <a:ext cx="628879" cy="1401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79" name="Gerade Verbindung 78"/>
          <p:cNvCxnSpPr/>
          <p:nvPr/>
        </p:nvCxnSpPr>
        <p:spPr bwMode="auto">
          <a:xfrm flipV="1">
            <a:off x="7000980" y="3356992"/>
            <a:ext cx="739372" cy="42105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0" name="Gerade Verbindung 79"/>
          <p:cNvCxnSpPr/>
          <p:nvPr/>
        </p:nvCxnSpPr>
        <p:spPr bwMode="auto">
          <a:xfrm>
            <a:off x="7020272" y="3907671"/>
            <a:ext cx="484764" cy="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1" name="Gerade Verbindung 80"/>
          <p:cNvCxnSpPr/>
          <p:nvPr/>
        </p:nvCxnSpPr>
        <p:spPr bwMode="auto">
          <a:xfrm>
            <a:off x="6228184" y="5622658"/>
            <a:ext cx="772796" cy="15979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2" name="Gerade Verbindung 81"/>
          <p:cNvCxnSpPr/>
          <p:nvPr/>
        </p:nvCxnSpPr>
        <p:spPr bwMode="auto">
          <a:xfrm flipH="1">
            <a:off x="2502457" y="5684887"/>
            <a:ext cx="559080" cy="356146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3" name="Gerade Verbindung 82"/>
          <p:cNvCxnSpPr/>
          <p:nvPr/>
        </p:nvCxnSpPr>
        <p:spPr bwMode="auto">
          <a:xfrm flipH="1">
            <a:off x="2398911" y="5517232"/>
            <a:ext cx="446663" cy="216024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4" name="Gerade Verbindung 83"/>
          <p:cNvCxnSpPr>
            <a:endCxn id="53" idx="3"/>
          </p:cNvCxnSpPr>
          <p:nvPr/>
        </p:nvCxnSpPr>
        <p:spPr bwMode="auto">
          <a:xfrm flipH="1">
            <a:off x="1771423" y="5373216"/>
            <a:ext cx="859619" cy="81881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5" name="Gerade Verbindung 84"/>
          <p:cNvCxnSpPr/>
          <p:nvPr/>
        </p:nvCxnSpPr>
        <p:spPr bwMode="auto">
          <a:xfrm>
            <a:off x="7000980" y="4262830"/>
            <a:ext cx="504056" cy="642043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86" name="Textfeld 85"/>
          <p:cNvSpPr txBox="1"/>
          <p:nvPr/>
        </p:nvSpPr>
        <p:spPr>
          <a:xfrm>
            <a:off x="1691680" y="6329065"/>
            <a:ext cx="12131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Vulva 777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7" name="Textfeld 86"/>
          <p:cNvSpPr txBox="1"/>
          <p:nvPr/>
        </p:nvSpPr>
        <p:spPr>
          <a:xfrm>
            <a:off x="5004048" y="6165304"/>
            <a:ext cx="2808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Mesotheliales</a:t>
            </a:r>
            <a:r>
              <a:rPr 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 Gewebe und Weichteilgewebe   1.379</a:t>
            </a:r>
            <a:endParaRPr 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8" name="Gerade Verbindung 87"/>
          <p:cNvCxnSpPr/>
          <p:nvPr/>
        </p:nvCxnSpPr>
        <p:spPr bwMode="auto">
          <a:xfrm flipH="1">
            <a:off x="2686860" y="5733256"/>
            <a:ext cx="516988" cy="461665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89" name="Gerade Verbindung 88"/>
          <p:cNvCxnSpPr/>
          <p:nvPr/>
        </p:nvCxnSpPr>
        <p:spPr bwMode="auto">
          <a:xfrm>
            <a:off x="5724128" y="5805264"/>
            <a:ext cx="288161" cy="257999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2536760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3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725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Datenbestand Mittelfranken ED 2002-2015 </a:t>
            </a:r>
            <a:r>
              <a:rPr lang="de-DE" altLang="de-DE" sz="1200" b="1" dirty="0" smtClean="0">
                <a:solidFill>
                  <a:srgbClr val="3333CC"/>
                </a:solidFill>
                <a:latin typeface="Arial" charset="0"/>
              </a:rPr>
              <a:t>(ohne DC0-Fälle)</a:t>
            </a:r>
            <a:endParaRPr lang="de-DE" altLang="de-DE" sz="1200" b="1" dirty="0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52" name="Tabelle 5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9870370"/>
              </p:ext>
            </p:extLst>
          </p:nvPr>
        </p:nvGraphicFramePr>
        <p:xfrm>
          <a:off x="1367644" y="1052736"/>
          <a:ext cx="6300600" cy="55842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512168"/>
                <a:gridCol w="3096344"/>
                <a:gridCol w="792088"/>
                <a:gridCol w="900000"/>
              </a:tblGrid>
              <a:tr h="252000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1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ICD10</a:t>
                      </a:r>
                      <a:endParaRPr lang="de-DE" sz="12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1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Tumorentität</a:t>
                      </a:r>
                      <a:endParaRPr lang="de-DE" sz="12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1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Anzahl</a:t>
                      </a:r>
                      <a:endParaRPr lang="de-DE" sz="12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1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Anteil  %</a:t>
                      </a:r>
                      <a:endParaRPr lang="de-DE" sz="12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C00-C14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Mundhöhle und Rachen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3.903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3,2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C15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Speiseröhre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1.516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C16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Magen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4.660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3,8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C18-C21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Darm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18.304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14,9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C22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Leber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1.858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C23-C24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Gallenblase und Gallenwege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1.139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C25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Bauchspeicheldrüse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3.091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2,5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C32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Kehlkopf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951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C33-C34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Lunge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10.214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8,3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C43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Malignes Melanom der Haut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6.187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5,0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C45-C49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Mesotheliales</a:t>
                      </a:r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Gewebe und Weichteilgewebe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1.379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1,1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C50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Brustdrüse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18.599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15,2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C51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Vulva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777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0,6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C53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Gebärmutterhals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1.427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C54-C55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Gebärmutterkörper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3.420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2,8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C56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Eierstöcke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2.073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1,7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C61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Prostata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15.951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13,0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C62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Hoden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1.100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C64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Niere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3.961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3,2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C67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Harnblase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4.158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3,4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C70-C72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ZNS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1.665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C73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Schilddrüse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2.231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1,8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C81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Morbus Hodgkin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625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0,5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C82-C88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Non-Hodgkin-Lymphome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4.415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3,6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C90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Multiples </a:t>
                      </a:r>
                      <a:r>
                        <a:rPr lang="de-DE" sz="1200" dirty="0" err="1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Myelom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1.185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1,0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C91-C95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Leukämien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2.572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Übrige Lokalisationen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5.170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4,2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1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Gesamt</a:t>
                      </a:r>
                      <a:endParaRPr lang="de-DE" sz="12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12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1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122.531</a:t>
                      </a:r>
                      <a:endParaRPr lang="de-DE" sz="12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1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de-DE" sz="12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9" name="Text Box 207"/>
          <p:cNvSpPr txBox="1">
            <a:spLocks noChangeArrowheads="1"/>
          </p:cNvSpPr>
          <p:nvPr/>
        </p:nvSpPr>
        <p:spPr bwMode="auto">
          <a:xfrm>
            <a:off x="0" y="478413"/>
            <a:ext cx="9144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b="1" dirty="0" smtClean="0">
                <a:latin typeface="Arial" charset="0"/>
              </a:rPr>
              <a:t>Bösartigen Neubildungen C00-C97, ohne C44 </a:t>
            </a:r>
            <a:r>
              <a:rPr lang="de-DE" altLang="de-DE" dirty="0" smtClean="0">
                <a:latin typeface="Arial" charset="0"/>
              </a:rPr>
              <a:t>(</a:t>
            </a:r>
            <a:r>
              <a:rPr lang="de-DE" altLang="de-DE" dirty="0">
                <a:latin typeface="Arial" charset="0"/>
              </a:rPr>
              <a:t>entsprechend RKI-Einteilung</a:t>
            </a:r>
            <a:r>
              <a:rPr lang="de-DE" altLang="de-DE" dirty="0" smtClean="0">
                <a:latin typeface="Arial" charset="0"/>
              </a:rPr>
              <a:t>)</a:t>
            </a:r>
            <a:endParaRPr lang="de-DE" altLang="de-DE" b="1" dirty="0" smtClean="0">
              <a:latin typeface="Arial" charset="0"/>
            </a:endParaRPr>
          </a:p>
          <a:p>
            <a:pPr algn="ctr"/>
            <a:r>
              <a:rPr lang="de-DE" altLang="de-DE" b="1" dirty="0" smtClean="0">
                <a:latin typeface="Arial" charset="0"/>
              </a:rPr>
              <a:t>Gesamt=122.531</a:t>
            </a:r>
            <a:endParaRPr lang="de-DE" altLang="de-DE" b="1" dirty="0"/>
          </a:p>
        </p:txBody>
      </p:sp>
    </p:spTree>
    <p:extLst>
      <p:ext uri="{BB962C8B-B14F-4D97-AF65-F5344CB8AC3E}">
        <p14:creationId xmlns:p14="http://schemas.microsoft.com/office/powerpoint/2010/main" val="425591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3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705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Datenbestand Mittelfranken ED 2002-2015 </a:t>
            </a:r>
            <a:r>
              <a:rPr lang="de-DE" altLang="de-DE" sz="1200" b="1" dirty="0" smtClean="0">
                <a:solidFill>
                  <a:srgbClr val="3333CC"/>
                </a:solidFill>
                <a:latin typeface="Arial" charset="0"/>
              </a:rPr>
              <a:t>(ohne DC0-Fälle)</a:t>
            </a:r>
            <a:endParaRPr lang="de-DE" altLang="de-DE" sz="1200" b="1" dirty="0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2339364"/>
              </p:ext>
            </p:extLst>
          </p:nvPr>
        </p:nvGraphicFramePr>
        <p:xfrm>
          <a:off x="899592" y="1386404"/>
          <a:ext cx="7315185" cy="4850908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76430"/>
                <a:gridCol w="4548851"/>
                <a:gridCol w="798653"/>
                <a:gridCol w="891251"/>
              </a:tblGrid>
              <a:tr h="288000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1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ICD10</a:t>
                      </a:r>
                      <a:endParaRPr lang="de-DE" sz="12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1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Tumorentität</a:t>
                      </a:r>
                      <a:endParaRPr lang="de-DE" sz="12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1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 Anzahl  </a:t>
                      </a:r>
                      <a:endParaRPr lang="de-DE" sz="12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1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Anteil  %</a:t>
                      </a:r>
                      <a:endParaRPr lang="de-DE" sz="12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C17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Dünndarm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550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10,6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C26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Sonstige und ungenau bezeichnete Verdauungsorgane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299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5,8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C30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Nasenhöhle und Mittelohr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129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2,5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C31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Nasennebenhöhle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106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2,1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C37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Thymus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49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0,9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C38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Herz, </a:t>
                      </a:r>
                      <a:r>
                        <a:rPr lang="de-DE" sz="1200" b="0" i="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Mediastinum</a:t>
                      </a:r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und Pleura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64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1,2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C39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Sonstige und ungenau bezeichnete Lok.</a:t>
                      </a:r>
                      <a:r>
                        <a:rPr lang="de-DE" sz="1200" b="0" i="0" u="none" strike="noStrike" baseline="0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 des Atmungssystems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C40-C41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Knochen und Gelenkknorpel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188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3,6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C52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Vagina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101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2,0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C57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Sonstige und nicht näher bezeichnete weibliche Genitalorgane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133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2,6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C58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Plazenta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0,1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C60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Penis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140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2,7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C63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Sonstige und nicht näher bezeichnete männliche Genitalorgane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35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0,7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C65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Nierenbecken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404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7,8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C66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Ureter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225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4,4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C68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Sonstige und nicht näher bezeichnete Harnorgane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71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1,4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C69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Auge und </a:t>
                      </a:r>
                      <a:r>
                        <a:rPr lang="de-DE" sz="1200" b="0" i="0" u="none" strike="noStrike" dirty="0" err="1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Augenanhangsgebilde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313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6,1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C74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Nebenniere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78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1,5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C75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Sonstige endokrine Drüsen und verwandte Strukturen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13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0,3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C76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Sonstige und ungenau bezeichnete Lokalisation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202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3,9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C80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Ohne Angabe der Lokalisation (CUP)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2.025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39,2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C96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Sonstige und nicht näher bez. bösartige Neubildungen des lymphatischen, blutbildenden und verwandten Gewebes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40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0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0,8</a:t>
                      </a:r>
                      <a:endParaRPr lang="de-DE" sz="1200" b="0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</a:tr>
              <a:tr h="173785">
                <a:tc>
                  <a:txBody>
                    <a:bodyPr/>
                    <a:lstStyle/>
                    <a:p>
                      <a:pPr algn="l" fontAlgn="ctr"/>
                      <a:r>
                        <a:rPr lang="de-DE" sz="1200" b="1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Gesamt</a:t>
                      </a:r>
                      <a:endParaRPr lang="de-DE" sz="12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de-DE" sz="12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1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5.170</a:t>
                      </a:r>
                      <a:endParaRPr lang="de-DE" sz="12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200" b="1" i="0" u="none" strike="noStrike" dirty="0" smtClean="0"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100</a:t>
                      </a:r>
                      <a:endParaRPr lang="de-DE" sz="1200" b="1" i="0" u="none" strike="noStrike" dirty="0">
                        <a:effectLst/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 marL="7556" marR="7556" marT="7556" marB="0" anchor="ctr"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7" name="Text Box 207"/>
          <p:cNvSpPr txBox="1">
            <a:spLocks noChangeArrowheads="1"/>
          </p:cNvSpPr>
          <p:nvPr/>
        </p:nvSpPr>
        <p:spPr bwMode="auto">
          <a:xfrm>
            <a:off x="0" y="561454"/>
            <a:ext cx="914400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b="1" dirty="0" smtClean="0">
                <a:latin typeface="Arial" charset="0"/>
              </a:rPr>
              <a:t>Bösartigen Neubildungen C00-C97, ohne C44 </a:t>
            </a:r>
            <a:r>
              <a:rPr lang="de-DE" altLang="de-DE" dirty="0">
                <a:latin typeface="Arial" charset="0"/>
              </a:rPr>
              <a:t>(entsprechend RKI-Einteilung</a:t>
            </a:r>
            <a:r>
              <a:rPr lang="de-DE" altLang="de-DE" dirty="0" smtClean="0">
                <a:latin typeface="Arial" charset="0"/>
              </a:rPr>
              <a:t>)</a:t>
            </a:r>
            <a:endParaRPr lang="de-DE" altLang="de-DE" b="1" dirty="0" smtClean="0">
              <a:latin typeface="Arial" charset="0"/>
            </a:endParaRPr>
          </a:p>
          <a:p>
            <a:pPr algn="ctr"/>
            <a:r>
              <a:rPr lang="de-DE" altLang="de-DE" b="1" dirty="0" smtClean="0">
                <a:latin typeface="Arial" charset="0"/>
              </a:rPr>
              <a:t>Übrige Lokalisationen: Gesamt=5.170</a:t>
            </a:r>
            <a:endParaRPr lang="de-DE" altLang="de-DE" b="1" dirty="0"/>
          </a:p>
        </p:txBody>
      </p:sp>
    </p:spTree>
    <p:extLst>
      <p:ext uri="{BB962C8B-B14F-4D97-AF65-F5344CB8AC3E}">
        <p14:creationId xmlns:p14="http://schemas.microsoft.com/office/powerpoint/2010/main" val="476189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-33702" y="519645"/>
            <a:ext cx="9177703" cy="407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Vollzähligkeit der Städte und Landkreise</a:t>
            </a:r>
            <a:endParaRPr lang="de-DE" altLang="de-DE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Group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30681786"/>
              </p:ext>
            </p:extLst>
          </p:nvPr>
        </p:nvGraphicFramePr>
        <p:xfrm>
          <a:off x="179388" y="1204167"/>
          <a:ext cx="3773487" cy="928689"/>
        </p:xfrm>
        <a:graphic>
          <a:graphicData uri="http://schemas.openxmlformats.org/drawingml/2006/table">
            <a:tbl>
              <a:tblPr/>
              <a:tblGrid>
                <a:gridCol w="1782762"/>
                <a:gridCol w="1143000"/>
                <a:gridCol w="847725"/>
              </a:tblGrid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Dokumentierte Fälle </a:t>
                      </a:r>
                      <a:endParaRPr kumimoji="0" lang="de-DE" altLang="de-DE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C00 – C97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(ohne C44)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8.658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Erwartete Fälle</a:t>
                      </a:r>
                      <a:endParaRPr kumimoji="0" lang="de-DE" altLang="de-DE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9.012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Vollzähligkeit</a:t>
                      </a:r>
                      <a:endParaRPr kumimoji="0" lang="de-DE" altLang="de-DE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&gt;95%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1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8917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0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      Mittelfranken </a:t>
            </a:r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2015: Bösartige Neubildungen insgesamt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5" name="Text Box 31"/>
          <p:cNvSpPr txBox="1">
            <a:spLocks noChangeArrowheads="1"/>
          </p:cNvSpPr>
          <p:nvPr/>
        </p:nvSpPr>
        <p:spPr bwMode="auto">
          <a:xfrm>
            <a:off x="180000" y="3960000"/>
            <a:ext cx="3759200" cy="2031325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Die alters- und geschlechtsspezifischen Erwartungswerte für Mittelfranken werden </a:t>
            </a:r>
            <a:r>
              <a:rPr lang="de-DE" alt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vom ZKFR am Bayerischen Landesamt für Gesundheit und Lebensmittelsicherheit unter </a:t>
            </a: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Berücksichtigung der jeweiligen demografischen Altersstruktur auf Kreisebene errechnet.</a:t>
            </a:r>
          </a:p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Sie basieren auf den vom Zentrum für Krebsregisterdaten am Robert-Koch-Institut in Berlin bereitgestellten Daten aus den bereits vollzähligen Krebsregistern in Deutschland.</a:t>
            </a:r>
          </a:p>
        </p:txBody>
      </p:sp>
      <p:sp>
        <p:nvSpPr>
          <p:cNvPr id="14" name="Text Box 29"/>
          <p:cNvSpPr txBox="1">
            <a:spLocks noChangeArrowheads="1"/>
          </p:cNvSpPr>
          <p:nvPr/>
        </p:nvSpPr>
        <p:spPr bwMode="auto">
          <a:xfrm>
            <a:off x="185738" y="6165304"/>
            <a:ext cx="30400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Bevölkerung </a:t>
            </a:r>
            <a:r>
              <a:rPr lang="de-DE" altLang="de-DE" sz="1200" b="1" dirty="0" err="1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Mfr</a:t>
            </a:r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altLang="de-DE" sz="1200" b="1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1.726.940 (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Männer: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847.274, Frauen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879.666)</a:t>
            </a:r>
            <a:endParaRPr lang="de-DE" altLang="de-DE" sz="1200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0" y="1188000"/>
            <a:ext cx="5096672" cy="53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03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674813"/>
            <a:ext cx="6644054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1600" b="1">
                <a:solidFill>
                  <a:srgbClr val="000000"/>
                </a:solidFill>
              </a:rPr>
              <a:t>Nutzungsbedingungen</a:t>
            </a:r>
          </a:p>
        </p:txBody>
      </p:sp>
      <p:sp>
        <p:nvSpPr>
          <p:cNvPr id="13315" name="Text Box 30"/>
          <p:cNvSpPr txBox="1">
            <a:spLocks noChangeArrowheads="1"/>
          </p:cNvSpPr>
          <p:nvPr/>
        </p:nvSpPr>
        <p:spPr bwMode="auto">
          <a:xfrm>
            <a:off x="1182566" y="2106613"/>
            <a:ext cx="6646985" cy="3592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Die Abbildungen dürfen unter folgenden Bedingungen in Vorträgen, wissenschaftlichen Veröffentlichungen, Doktorarbeiten </a:t>
            </a:r>
            <a:r>
              <a:rPr lang="de-DE" altLang="de-DE" sz="1600" dirty="0" err="1">
                <a:solidFill>
                  <a:srgbClr val="000000"/>
                </a:solidFill>
              </a:rPr>
              <a:t>u.ä.</a:t>
            </a:r>
            <a:r>
              <a:rPr lang="de-DE" altLang="de-DE" sz="1600" dirty="0">
                <a:solidFill>
                  <a:srgbClr val="000000"/>
                </a:solidFill>
              </a:rPr>
              <a:t> verwendet werden:</a:t>
            </a: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Eine Abbildung wird entweder komplett übernommen, d.h. einschließlich Kopf- und Fußzeile, oder die Abbildung wird – bei Übernahme nur der Grafik selbst –  mit einer Quellenangabe nach unten angegebener Zitierweise versehen.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Es ist nicht zulässig, Ausschnitte aus einer Grafik zu verwenden.</a:t>
            </a:r>
          </a:p>
          <a:p>
            <a:pPr>
              <a:spcBef>
                <a:spcPct val="50000"/>
              </a:spcBef>
            </a:pPr>
            <a:endParaRPr lang="de-DE" altLang="de-DE" sz="1600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Quelle: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Tumorzentrum der Universität Erlangen-Nürnberg (Hrsg.):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Qualitätsbericht </a:t>
            </a:r>
            <a:r>
              <a:rPr lang="de-DE" altLang="de-DE" sz="1600" dirty="0" smtClean="0">
                <a:solidFill>
                  <a:srgbClr val="000000"/>
                </a:solidFill>
              </a:rPr>
              <a:t>2016 </a:t>
            </a:r>
            <a:r>
              <a:rPr lang="de-DE" altLang="de-DE" sz="1600" dirty="0">
                <a:solidFill>
                  <a:srgbClr val="000000"/>
                </a:solidFill>
              </a:rPr>
              <a:t>– Krebs in Mittelfranken </a:t>
            </a:r>
            <a:r>
              <a:rPr lang="de-DE" altLang="de-DE" sz="1600" dirty="0" smtClean="0">
                <a:solidFill>
                  <a:srgbClr val="000000"/>
                </a:solidFill>
              </a:rPr>
              <a:t>2002-2015, </a:t>
            </a:r>
            <a:r>
              <a:rPr lang="de-DE" altLang="de-DE" sz="1600" dirty="0">
                <a:solidFill>
                  <a:srgbClr val="000000"/>
                </a:solidFill>
              </a:rPr>
              <a:t/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 smtClean="0">
                <a:solidFill>
                  <a:srgbClr val="000000"/>
                </a:solidFill>
              </a:rPr>
              <a:t>Erlangen, Februar 2017.</a:t>
            </a:r>
            <a:endParaRPr lang="de-DE" altLang="de-DE" sz="1600" dirty="0">
              <a:solidFill>
                <a:srgbClr val="000000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5891" name="Dokument" r:id="rId3" imgW="1458599" imgH="1305528" progId="Word.Document.8">
                  <p:embed/>
                </p:oleObj>
              </mc:Choice>
              <mc:Fallback>
                <p:oleObj name="Dokument" r:id="rId3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449477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656</Words>
  <Application>Microsoft Office PowerPoint</Application>
  <PresentationFormat>Bildschirmpräsentation (4:3)</PresentationFormat>
  <Paragraphs>309</Paragraphs>
  <Slides>7</Slides>
  <Notes>6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7</vt:i4>
      </vt:variant>
    </vt:vector>
  </HeadingPairs>
  <TitlesOfParts>
    <vt:vector size="9" baseType="lpstr">
      <vt:lpstr>Larissa</vt:lpstr>
      <vt:lpstr>Dokument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Universitätsklinikum Erlangen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Borstorff, Christine</dc:creator>
  <cp:lastModifiedBy>Borstorff, Christine</cp:lastModifiedBy>
  <cp:revision>256</cp:revision>
  <cp:lastPrinted>2015-10-30T10:32:12Z</cp:lastPrinted>
  <dcterms:created xsi:type="dcterms:W3CDTF">2014-04-28T10:09:44Z</dcterms:created>
  <dcterms:modified xsi:type="dcterms:W3CDTF">2017-03-09T08:45:07Z</dcterms:modified>
</cp:coreProperties>
</file>