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3"/>
  </p:notesMasterIdLst>
  <p:handoutMasterIdLst>
    <p:handoutMasterId r:id="rId14"/>
  </p:handoutMasterIdLst>
  <p:sldIdLst>
    <p:sldId id="295" r:id="rId2"/>
    <p:sldId id="287" r:id="rId3"/>
    <p:sldId id="303" r:id="rId4"/>
    <p:sldId id="289" r:id="rId5"/>
    <p:sldId id="294" r:id="rId6"/>
    <p:sldId id="285" r:id="rId7"/>
    <p:sldId id="297" r:id="rId8"/>
    <p:sldId id="298" r:id="rId9"/>
    <p:sldId id="277" r:id="rId10"/>
    <p:sldId id="280" r:id="rId11"/>
    <p:sldId id="296" r:id="rId12"/>
  </p:sldIdLst>
  <p:sldSz cx="9144000" cy="6858000" type="screen4x3"/>
  <p:notesSz cx="6669088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008378"/>
    <a:srgbClr val="0033CC"/>
    <a:srgbClr val="008380"/>
    <a:srgbClr val="00836C"/>
    <a:srgbClr val="00CC6E"/>
    <a:srgbClr val="00CC66"/>
    <a:srgbClr val="00835C"/>
    <a:srgbClr val="008080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056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Präinvasiv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c:spPr>
          <c:invertIfNegative val="0"/>
          <c:cat>
            <c:strRef>
              <c:f>Tabelle1!$A$2:$A$15</c:f>
              <c:strCach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strCache>
            </c:strRef>
          </c:cat>
          <c:val>
            <c:numRef>
              <c:f>Tabelle1!$B$2:$B$15</c:f>
              <c:numCache>
                <c:formatCode>General</c:formatCode>
                <c:ptCount val="14"/>
                <c:pt idx="0">
                  <c:v>4</c:v>
                </c:pt>
                <c:pt idx="1">
                  <c:v>13</c:v>
                </c:pt>
                <c:pt idx="2">
                  <c:v>20</c:v>
                </c:pt>
                <c:pt idx="3">
                  <c:v>11</c:v>
                </c:pt>
                <c:pt idx="4">
                  <c:v>17</c:v>
                </c:pt>
                <c:pt idx="5">
                  <c:v>14</c:v>
                </c:pt>
                <c:pt idx="6">
                  <c:v>11</c:v>
                </c:pt>
                <c:pt idx="7">
                  <c:v>21</c:v>
                </c:pt>
                <c:pt idx="8">
                  <c:v>19</c:v>
                </c:pt>
                <c:pt idx="9">
                  <c:v>18</c:v>
                </c:pt>
                <c:pt idx="10">
                  <c:v>16</c:v>
                </c:pt>
                <c:pt idx="11">
                  <c:v>24</c:v>
                </c:pt>
                <c:pt idx="12">
                  <c:v>31</c:v>
                </c:pt>
                <c:pt idx="13">
                  <c:v>21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Invasiv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c:spPr>
          <c:invertIfNegative val="0"/>
          <c:cat>
            <c:strRef>
              <c:f>Tabelle1!$A$2:$A$15</c:f>
              <c:strCach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strCache>
            </c:strRef>
          </c:cat>
          <c:val>
            <c:numRef>
              <c:f>Tabelle1!$C$2:$C$15</c:f>
              <c:numCache>
                <c:formatCode>General</c:formatCode>
                <c:ptCount val="14"/>
                <c:pt idx="0">
                  <c:v>25</c:v>
                </c:pt>
                <c:pt idx="1">
                  <c:v>44</c:v>
                </c:pt>
                <c:pt idx="2">
                  <c:v>39</c:v>
                </c:pt>
                <c:pt idx="3">
                  <c:v>38</c:v>
                </c:pt>
                <c:pt idx="4">
                  <c:v>56</c:v>
                </c:pt>
                <c:pt idx="5">
                  <c:v>53</c:v>
                </c:pt>
                <c:pt idx="6">
                  <c:v>57</c:v>
                </c:pt>
                <c:pt idx="7">
                  <c:v>74</c:v>
                </c:pt>
                <c:pt idx="8">
                  <c:v>68</c:v>
                </c:pt>
                <c:pt idx="9">
                  <c:v>64</c:v>
                </c:pt>
                <c:pt idx="10">
                  <c:v>64</c:v>
                </c:pt>
                <c:pt idx="11">
                  <c:v>61</c:v>
                </c:pt>
                <c:pt idx="12">
                  <c:v>62</c:v>
                </c:pt>
                <c:pt idx="13">
                  <c:v>72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Gesamt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c:spPr>
          <c:invertIfNegative val="0"/>
          <c:cat>
            <c:strRef>
              <c:f>Tabelle1!$A$2:$A$15</c:f>
              <c:strCach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strCache>
            </c:strRef>
          </c:cat>
          <c:val>
            <c:numRef>
              <c:f>Tabelle1!$D$2:$D$15</c:f>
              <c:numCache>
                <c:formatCode>General</c:formatCode>
                <c:ptCount val="14"/>
                <c:pt idx="0">
                  <c:v>29</c:v>
                </c:pt>
                <c:pt idx="1">
                  <c:v>57</c:v>
                </c:pt>
                <c:pt idx="2">
                  <c:v>59</c:v>
                </c:pt>
                <c:pt idx="3">
                  <c:v>49</c:v>
                </c:pt>
                <c:pt idx="4">
                  <c:v>73</c:v>
                </c:pt>
                <c:pt idx="5">
                  <c:v>67</c:v>
                </c:pt>
                <c:pt idx="6">
                  <c:v>68</c:v>
                </c:pt>
                <c:pt idx="7">
                  <c:v>95</c:v>
                </c:pt>
                <c:pt idx="8">
                  <c:v>87</c:v>
                </c:pt>
                <c:pt idx="9">
                  <c:v>82</c:v>
                </c:pt>
                <c:pt idx="10">
                  <c:v>80</c:v>
                </c:pt>
                <c:pt idx="11">
                  <c:v>85</c:v>
                </c:pt>
                <c:pt idx="12">
                  <c:v>93</c:v>
                </c:pt>
                <c:pt idx="13">
                  <c:v>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4"/>
        <c:shape val="box"/>
        <c:axId val="121615872"/>
        <c:axId val="121617408"/>
        <c:axId val="0"/>
      </c:bar3DChart>
      <c:catAx>
        <c:axId val="12161587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0" vert="horz"/>
          <a:lstStyle/>
          <a:p>
            <a:pPr>
              <a:defRPr sz="1200" baseline="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121617408"/>
        <c:crosses val="autoZero"/>
        <c:auto val="1"/>
        <c:lblAlgn val="ctr"/>
        <c:lblOffset val="100"/>
        <c:noMultiLvlLbl val="0"/>
      </c:catAx>
      <c:valAx>
        <c:axId val="121617408"/>
        <c:scaling>
          <c:orientation val="minMax"/>
          <c:max val="12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aseline="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121615872"/>
        <c:crosses val="autoZero"/>
        <c:crossBetween val="between"/>
        <c:majorUnit val="20"/>
        <c:minorUnit val="20"/>
      </c:valAx>
      <c:spPr>
        <a:solidFill>
          <a:schemeClr val="lt1"/>
        </a:solidFill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Präinvasiv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c:spPr>
          <c:invertIfNegative val="0"/>
          <c:cat>
            <c:strRef>
              <c:f>Tabelle1!$A$2:$A$17</c:f>
              <c:strCache>
                <c:ptCount val="16"/>
                <c:pt idx="0">
                  <c:v>15-19</c:v>
                </c:pt>
                <c:pt idx="1">
                  <c:v>20-24</c:v>
                </c:pt>
                <c:pt idx="2">
                  <c:v>25-29</c:v>
                </c:pt>
                <c:pt idx="3">
                  <c:v>30-34</c:v>
                </c:pt>
                <c:pt idx="4">
                  <c:v>35-39</c:v>
                </c:pt>
                <c:pt idx="5">
                  <c:v>40-44</c:v>
                </c:pt>
                <c:pt idx="6">
                  <c:v>45-49</c:v>
                </c:pt>
                <c:pt idx="7">
                  <c:v>50-54</c:v>
                </c:pt>
                <c:pt idx="8">
                  <c:v>55-59</c:v>
                </c:pt>
                <c:pt idx="9">
                  <c:v>60-64</c:v>
                </c:pt>
                <c:pt idx="10">
                  <c:v>65-69</c:v>
                </c:pt>
                <c:pt idx="11">
                  <c:v>70-74</c:v>
                </c:pt>
                <c:pt idx="12">
                  <c:v>75-79</c:v>
                </c:pt>
                <c:pt idx="13">
                  <c:v>80-84</c:v>
                </c:pt>
                <c:pt idx="14">
                  <c:v>85-89</c:v>
                </c:pt>
                <c:pt idx="15">
                  <c:v>&gt;=90</c:v>
                </c:pt>
              </c:strCache>
            </c:strRef>
          </c:cat>
          <c:val>
            <c:numRef>
              <c:f>Tabelle1!$B$2:$B$17</c:f>
              <c:numCache>
                <c:formatCode>General</c:formatCode>
                <c:ptCount val="16"/>
                <c:pt idx="1">
                  <c:v>4</c:v>
                </c:pt>
                <c:pt idx="2">
                  <c:v>9</c:v>
                </c:pt>
                <c:pt idx="3">
                  <c:v>11</c:v>
                </c:pt>
                <c:pt idx="4">
                  <c:v>17</c:v>
                </c:pt>
                <c:pt idx="5">
                  <c:v>25</c:v>
                </c:pt>
                <c:pt idx="6">
                  <c:v>33</c:v>
                </c:pt>
                <c:pt idx="7">
                  <c:v>26</c:v>
                </c:pt>
                <c:pt idx="8">
                  <c:v>26</c:v>
                </c:pt>
                <c:pt idx="9">
                  <c:v>22</c:v>
                </c:pt>
                <c:pt idx="10">
                  <c:v>17</c:v>
                </c:pt>
                <c:pt idx="11">
                  <c:v>21</c:v>
                </c:pt>
                <c:pt idx="12">
                  <c:v>16</c:v>
                </c:pt>
                <c:pt idx="13">
                  <c:v>6</c:v>
                </c:pt>
                <c:pt idx="14">
                  <c:v>6</c:v>
                </c:pt>
                <c:pt idx="15">
                  <c:v>1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Invasiv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c:spPr>
          <c:invertIfNegative val="0"/>
          <c:cat>
            <c:strRef>
              <c:f>Tabelle1!$A$2:$A$17</c:f>
              <c:strCache>
                <c:ptCount val="16"/>
                <c:pt idx="0">
                  <c:v>15-19</c:v>
                </c:pt>
                <c:pt idx="1">
                  <c:v>20-24</c:v>
                </c:pt>
                <c:pt idx="2">
                  <c:v>25-29</c:v>
                </c:pt>
                <c:pt idx="3">
                  <c:v>30-34</c:v>
                </c:pt>
                <c:pt idx="4">
                  <c:v>35-39</c:v>
                </c:pt>
                <c:pt idx="5">
                  <c:v>40-44</c:v>
                </c:pt>
                <c:pt idx="6">
                  <c:v>45-49</c:v>
                </c:pt>
                <c:pt idx="7">
                  <c:v>50-54</c:v>
                </c:pt>
                <c:pt idx="8">
                  <c:v>55-59</c:v>
                </c:pt>
                <c:pt idx="9">
                  <c:v>60-64</c:v>
                </c:pt>
                <c:pt idx="10">
                  <c:v>65-69</c:v>
                </c:pt>
                <c:pt idx="11">
                  <c:v>70-74</c:v>
                </c:pt>
                <c:pt idx="12">
                  <c:v>75-79</c:v>
                </c:pt>
                <c:pt idx="13">
                  <c:v>80-84</c:v>
                </c:pt>
                <c:pt idx="14">
                  <c:v>85-89</c:v>
                </c:pt>
                <c:pt idx="15">
                  <c:v>&gt;=90</c:v>
                </c:pt>
              </c:strCache>
            </c:strRef>
          </c:cat>
          <c:val>
            <c:numRef>
              <c:f>Tabelle1!$C$2:$C$17</c:f>
              <c:numCache>
                <c:formatCode>General</c:formatCode>
                <c:ptCount val="16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11</c:v>
                </c:pt>
                <c:pt idx="5">
                  <c:v>28</c:v>
                </c:pt>
                <c:pt idx="6">
                  <c:v>54</c:v>
                </c:pt>
                <c:pt idx="7">
                  <c:v>44</c:v>
                </c:pt>
                <c:pt idx="8">
                  <c:v>41</c:v>
                </c:pt>
                <c:pt idx="9">
                  <c:v>72</c:v>
                </c:pt>
                <c:pt idx="10">
                  <c:v>71</c:v>
                </c:pt>
                <c:pt idx="11">
                  <c:v>105</c:v>
                </c:pt>
                <c:pt idx="12">
                  <c:v>108</c:v>
                </c:pt>
                <c:pt idx="13">
                  <c:v>118</c:v>
                </c:pt>
                <c:pt idx="14">
                  <c:v>80</c:v>
                </c:pt>
                <c:pt idx="15">
                  <c:v>31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Gesamt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c:spPr>
          <c:invertIfNegative val="0"/>
          <c:cat>
            <c:strRef>
              <c:f>Tabelle1!$A$2:$A$17</c:f>
              <c:strCache>
                <c:ptCount val="16"/>
                <c:pt idx="0">
                  <c:v>15-19</c:v>
                </c:pt>
                <c:pt idx="1">
                  <c:v>20-24</c:v>
                </c:pt>
                <c:pt idx="2">
                  <c:v>25-29</c:v>
                </c:pt>
                <c:pt idx="3">
                  <c:v>30-34</c:v>
                </c:pt>
                <c:pt idx="4">
                  <c:v>35-39</c:v>
                </c:pt>
                <c:pt idx="5">
                  <c:v>40-44</c:v>
                </c:pt>
                <c:pt idx="6">
                  <c:v>45-49</c:v>
                </c:pt>
                <c:pt idx="7">
                  <c:v>50-54</c:v>
                </c:pt>
                <c:pt idx="8">
                  <c:v>55-59</c:v>
                </c:pt>
                <c:pt idx="9">
                  <c:v>60-64</c:v>
                </c:pt>
                <c:pt idx="10">
                  <c:v>65-69</c:v>
                </c:pt>
                <c:pt idx="11">
                  <c:v>70-74</c:v>
                </c:pt>
                <c:pt idx="12">
                  <c:v>75-79</c:v>
                </c:pt>
                <c:pt idx="13">
                  <c:v>80-84</c:v>
                </c:pt>
                <c:pt idx="14">
                  <c:v>85-89</c:v>
                </c:pt>
                <c:pt idx="15">
                  <c:v>&gt;=90</c:v>
                </c:pt>
              </c:strCache>
            </c:strRef>
          </c:cat>
          <c:val>
            <c:numRef>
              <c:f>Tabelle1!$D$2:$D$17</c:f>
              <c:numCache>
                <c:formatCode>General</c:formatCode>
                <c:ptCount val="16"/>
                <c:pt idx="0">
                  <c:v>2</c:v>
                </c:pt>
                <c:pt idx="1">
                  <c:v>7</c:v>
                </c:pt>
                <c:pt idx="2">
                  <c:v>13</c:v>
                </c:pt>
                <c:pt idx="3">
                  <c:v>16</c:v>
                </c:pt>
                <c:pt idx="4">
                  <c:v>28</c:v>
                </c:pt>
                <c:pt idx="5">
                  <c:v>53</c:v>
                </c:pt>
                <c:pt idx="6">
                  <c:v>87</c:v>
                </c:pt>
                <c:pt idx="7">
                  <c:v>70</c:v>
                </c:pt>
                <c:pt idx="8">
                  <c:v>67</c:v>
                </c:pt>
                <c:pt idx="9">
                  <c:v>94</c:v>
                </c:pt>
                <c:pt idx="10">
                  <c:v>88</c:v>
                </c:pt>
                <c:pt idx="11">
                  <c:v>126</c:v>
                </c:pt>
                <c:pt idx="12">
                  <c:v>124</c:v>
                </c:pt>
                <c:pt idx="13">
                  <c:v>124</c:v>
                </c:pt>
                <c:pt idx="14">
                  <c:v>86</c:v>
                </c:pt>
                <c:pt idx="15">
                  <c:v>32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4"/>
        <c:shape val="box"/>
        <c:axId val="129307776"/>
        <c:axId val="129309312"/>
        <c:axId val="0"/>
      </c:bar3DChart>
      <c:catAx>
        <c:axId val="12930777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5400000" vert="horz"/>
          <a:lstStyle/>
          <a:p>
            <a: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129309312"/>
        <c:crosses val="autoZero"/>
        <c:auto val="1"/>
        <c:lblAlgn val="ctr"/>
        <c:lblOffset val="100"/>
        <c:noMultiLvlLbl val="0"/>
      </c:catAx>
      <c:valAx>
        <c:axId val="129309312"/>
        <c:scaling>
          <c:orientation val="minMax"/>
          <c:max val="15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aseline="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129307776"/>
        <c:crosses val="autoZero"/>
        <c:crossBetween val="between"/>
        <c:majorUnit val="30"/>
        <c:minorUnit val="30"/>
      </c:valAx>
      <c:spPr>
        <a:solidFill>
          <a:schemeClr val="lt1"/>
        </a:solidFill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252053066971322"/>
          <c:y val="0.1422642991877005"/>
          <c:w val="0.78596050932831818"/>
          <c:h val="0.7724756031898363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D07.1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2"/>
              </a:solidFill>
            </a:ln>
          </c:spPr>
          <c:invertIfNegative val="0"/>
          <c:cat>
            <c:strRef>
              <c:f>Tabelle1!$A$2:$A$3</c:f>
              <c:strCache>
                <c:ptCount val="2"/>
                <c:pt idx="0">
                  <c:v>&lt;=65 Jahre</c:v>
                </c:pt>
                <c:pt idx="1">
                  <c:v>&gt;65 Jahre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175</c:v>
                </c:pt>
                <c:pt idx="1">
                  <c:v>65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C51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2"/>
              </a:solidFill>
            </a:ln>
          </c:spPr>
          <c:invertIfNegative val="0"/>
          <c:cat>
            <c:strRef>
              <c:f>Tabelle1!$A$2:$A$3</c:f>
              <c:strCache>
                <c:ptCount val="2"/>
                <c:pt idx="0">
                  <c:v>&lt;=65 Jahre</c:v>
                </c:pt>
                <c:pt idx="1">
                  <c:v>&gt;65 Jahre</c:v>
                </c:pt>
              </c:strCache>
            </c:strRef>
          </c:cat>
          <c:val>
            <c:numRef>
              <c:f>Tabelle1!$C$2:$C$3</c:f>
              <c:numCache>
                <c:formatCode>General</c:formatCode>
                <c:ptCount val="2"/>
                <c:pt idx="0">
                  <c:v>276</c:v>
                </c:pt>
                <c:pt idx="1">
                  <c:v>501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overlap val="100"/>
        <c:axId val="129433984"/>
        <c:axId val="129435520"/>
      </c:barChart>
      <c:catAx>
        <c:axId val="12943398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129435520"/>
        <c:crosses val="autoZero"/>
        <c:auto val="1"/>
        <c:lblAlgn val="ctr"/>
        <c:lblOffset val="100"/>
        <c:noMultiLvlLbl val="0"/>
      </c:catAx>
      <c:valAx>
        <c:axId val="129435520"/>
        <c:scaling>
          <c:orientation val="minMax"/>
          <c:max val="80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spPr>
          <a:ln w="12700"/>
        </c:spPr>
        <c:txPr>
          <a:bodyPr/>
          <a:lstStyle/>
          <a:p>
            <a: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129433984"/>
        <c:crosses val="autoZero"/>
        <c:crossBetween val="between"/>
        <c:majorUnit val="100"/>
        <c:minorUnit val="100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tot</c:v>
                </c:pt>
              </c:strCache>
            </c:strRef>
          </c:tx>
          <c:spPr>
            <a:solidFill>
              <a:srgbClr val="008378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Tabelle1!$B$2:$B$15</c:f>
              <c:numCache>
                <c:formatCode>General</c:formatCode>
                <c:ptCount val="14"/>
                <c:pt idx="0">
                  <c:v>15</c:v>
                </c:pt>
                <c:pt idx="1">
                  <c:v>35</c:v>
                </c:pt>
                <c:pt idx="2">
                  <c:v>33</c:v>
                </c:pt>
                <c:pt idx="3">
                  <c:v>16</c:v>
                </c:pt>
                <c:pt idx="4">
                  <c:v>30</c:v>
                </c:pt>
                <c:pt idx="5">
                  <c:v>28</c:v>
                </c:pt>
                <c:pt idx="6">
                  <c:v>31</c:v>
                </c:pt>
                <c:pt idx="7">
                  <c:v>25</c:v>
                </c:pt>
                <c:pt idx="8">
                  <c:v>22</c:v>
                </c:pt>
                <c:pt idx="9">
                  <c:v>20</c:v>
                </c:pt>
                <c:pt idx="10">
                  <c:v>23</c:v>
                </c:pt>
                <c:pt idx="11">
                  <c:v>23</c:v>
                </c:pt>
                <c:pt idx="12">
                  <c:v>11</c:v>
                </c:pt>
                <c:pt idx="13">
                  <c:v>4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&gt; 2015</c:v>
                </c:pt>
              </c:strCache>
            </c:strRef>
          </c:tx>
          <c:spPr>
            <a:solidFill>
              <a:srgbClr val="92D050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Tabelle1!$C$2:$C$15</c:f>
              <c:numCache>
                <c:formatCode>General</c:formatCode>
                <c:ptCount val="14"/>
                <c:pt idx="0">
                  <c:v>0</c:v>
                </c:pt>
                <c:pt idx="1">
                  <c:v>3</c:v>
                </c:pt>
                <c:pt idx="2">
                  <c:v>3</c:v>
                </c:pt>
                <c:pt idx="3">
                  <c:v>5</c:v>
                </c:pt>
                <c:pt idx="4">
                  <c:v>11</c:v>
                </c:pt>
                <c:pt idx="5">
                  <c:v>6</c:v>
                </c:pt>
                <c:pt idx="6">
                  <c:v>4</c:v>
                </c:pt>
                <c:pt idx="7">
                  <c:v>11</c:v>
                </c:pt>
                <c:pt idx="8">
                  <c:v>18</c:v>
                </c:pt>
                <c:pt idx="9">
                  <c:v>13</c:v>
                </c:pt>
                <c:pt idx="10">
                  <c:v>20</c:v>
                </c:pt>
                <c:pt idx="11">
                  <c:v>19</c:v>
                </c:pt>
                <c:pt idx="12">
                  <c:v>41</c:v>
                </c:pt>
                <c:pt idx="13">
                  <c:v>89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&lt; 2015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Tabelle1!$D$2:$D$15</c:f>
              <c:numCache>
                <c:formatCode>General</c:formatCode>
                <c:ptCount val="14"/>
                <c:pt idx="0">
                  <c:v>14</c:v>
                </c:pt>
                <c:pt idx="1">
                  <c:v>19</c:v>
                </c:pt>
                <c:pt idx="2">
                  <c:v>23</c:v>
                </c:pt>
                <c:pt idx="3">
                  <c:v>28</c:v>
                </c:pt>
                <c:pt idx="4">
                  <c:v>32</c:v>
                </c:pt>
                <c:pt idx="5">
                  <c:v>33</c:v>
                </c:pt>
                <c:pt idx="6">
                  <c:v>33</c:v>
                </c:pt>
                <c:pt idx="7">
                  <c:v>59</c:v>
                </c:pt>
                <c:pt idx="8">
                  <c:v>47</c:v>
                </c:pt>
                <c:pt idx="9">
                  <c:v>49</c:v>
                </c:pt>
                <c:pt idx="10">
                  <c:v>37</c:v>
                </c:pt>
                <c:pt idx="11">
                  <c:v>43</c:v>
                </c:pt>
                <c:pt idx="12">
                  <c:v>41</c:v>
                </c:pt>
                <c:pt idx="1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32946176"/>
        <c:axId val="138985472"/>
      </c:barChart>
      <c:catAx>
        <c:axId val="1329461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138985472"/>
        <c:crosses val="autoZero"/>
        <c:auto val="1"/>
        <c:lblAlgn val="ctr"/>
        <c:lblOffset val="100"/>
        <c:noMultiLvlLbl val="0"/>
      </c:catAx>
      <c:valAx>
        <c:axId val="138985472"/>
        <c:scaling>
          <c:orientation val="minMax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132946176"/>
        <c:crosses val="autoZero"/>
        <c:crossBetween val="between"/>
        <c:majorUnit val="0.2"/>
      </c:valAx>
      <c:spPr>
        <a:noFill/>
      </c:spPr>
    </c:plotArea>
    <c:plotVisOnly val="1"/>
    <c:dispBlanksAs val="gap"/>
    <c:showDLblsOverMax val="0"/>
  </c:chart>
  <c:spPr>
    <a:noFill/>
    <a:ln w="0">
      <a:noFill/>
    </a:ln>
  </c:spPr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tot</c:v>
                </c:pt>
              </c:strCache>
            </c:strRef>
          </c:tx>
          <c:spPr>
            <a:solidFill>
              <a:srgbClr val="008378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Tabelle1!$B$2:$B$15</c:f>
              <c:numCache>
                <c:formatCode>General</c:formatCode>
                <c:ptCount val="14"/>
                <c:pt idx="0">
                  <c:v>15</c:v>
                </c:pt>
                <c:pt idx="1">
                  <c:v>35</c:v>
                </c:pt>
                <c:pt idx="2">
                  <c:v>33</c:v>
                </c:pt>
                <c:pt idx="3">
                  <c:v>16</c:v>
                </c:pt>
                <c:pt idx="4">
                  <c:v>30</c:v>
                </c:pt>
                <c:pt idx="5">
                  <c:v>28</c:v>
                </c:pt>
                <c:pt idx="6">
                  <c:v>31</c:v>
                </c:pt>
                <c:pt idx="7">
                  <c:v>25</c:v>
                </c:pt>
                <c:pt idx="8">
                  <c:v>22</c:v>
                </c:pt>
                <c:pt idx="9">
                  <c:v>20</c:v>
                </c:pt>
                <c:pt idx="10">
                  <c:v>23</c:v>
                </c:pt>
                <c:pt idx="11">
                  <c:v>23</c:v>
                </c:pt>
                <c:pt idx="12">
                  <c:v>11</c:v>
                </c:pt>
                <c:pt idx="13">
                  <c:v>4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&gt; 2015</c:v>
                </c:pt>
              </c:strCache>
            </c:strRef>
          </c:tx>
          <c:spPr>
            <a:solidFill>
              <a:srgbClr val="FFC000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Tabelle1!$C$2:$C$15</c:f>
              <c:numCache>
                <c:formatCode>General</c:formatCode>
                <c:ptCount val="14"/>
                <c:pt idx="0">
                  <c:v>0</c:v>
                </c:pt>
                <c:pt idx="1">
                  <c:v>1</c:v>
                </c:pt>
                <c:pt idx="2">
                  <c:v>1</c:v>
                </c:pt>
                <c:pt idx="3">
                  <c:v>0</c:v>
                </c:pt>
                <c:pt idx="4">
                  <c:v>3</c:v>
                </c:pt>
                <c:pt idx="5">
                  <c:v>2</c:v>
                </c:pt>
                <c:pt idx="6">
                  <c:v>1</c:v>
                </c:pt>
                <c:pt idx="7">
                  <c:v>6</c:v>
                </c:pt>
                <c:pt idx="8">
                  <c:v>9</c:v>
                </c:pt>
                <c:pt idx="9">
                  <c:v>8</c:v>
                </c:pt>
                <c:pt idx="10">
                  <c:v>9</c:v>
                </c:pt>
                <c:pt idx="11">
                  <c:v>8</c:v>
                </c:pt>
                <c:pt idx="12">
                  <c:v>27</c:v>
                </c:pt>
                <c:pt idx="13">
                  <c:v>89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&lt; 2015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Tabelle1!$D$2:$D$15</c:f>
              <c:numCache>
                <c:formatCode>General</c:formatCode>
                <c:ptCount val="14"/>
                <c:pt idx="0">
                  <c:v>14</c:v>
                </c:pt>
                <c:pt idx="1">
                  <c:v>21</c:v>
                </c:pt>
                <c:pt idx="2">
                  <c:v>25</c:v>
                </c:pt>
                <c:pt idx="3">
                  <c:v>33</c:v>
                </c:pt>
                <c:pt idx="4">
                  <c:v>40</c:v>
                </c:pt>
                <c:pt idx="5">
                  <c:v>37</c:v>
                </c:pt>
                <c:pt idx="6">
                  <c:v>36</c:v>
                </c:pt>
                <c:pt idx="7">
                  <c:v>64</c:v>
                </c:pt>
                <c:pt idx="8">
                  <c:v>56</c:v>
                </c:pt>
                <c:pt idx="9">
                  <c:v>54</c:v>
                </c:pt>
                <c:pt idx="10">
                  <c:v>48</c:v>
                </c:pt>
                <c:pt idx="11">
                  <c:v>54</c:v>
                </c:pt>
                <c:pt idx="12">
                  <c:v>55</c:v>
                </c:pt>
                <c:pt idx="1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55497600"/>
        <c:axId val="155499136"/>
      </c:barChart>
      <c:catAx>
        <c:axId val="1554976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155499136"/>
        <c:crosses val="autoZero"/>
        <c:auto val="1"/>
        <c:lblAlgn val="ctr"/>
        <c:lblOffset val="100"/>
        <c:noMultiLvlLbl val="0"/>
      </c:catAx>
      <c:valAx>
        <c:axId val="155499136"/>
        <c:scaling>
          <c:orientation val="minMax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155497600"/>
        <c:crosses val="autoZero"/>
        <c:crossBetween val="between"/>
        <c:majorUnit val="0.2"/>
      </c:valAx>
      <c:spPr>
        <a:noFill/>
      </c:spPr>
    </c:plotArea>
    <c:plotVisOnly val="1"/>
    <c:dispBlanksAs val="gap"/>
    <c:showDLblsOverMax val="0"/>
  </c:chart>
  <c:spPr>
    <a:noFill/>
    <a:ln w="0">
      <a:noFill/>
    </a:ln>
  </c:spPr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E7E718-ABF1-48C1-8DB9-C6EA46F68785}" type="datetime1">
              <a:rPr lang="de-DE" smtClean="0"/>
              <a:t>09.02.2017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165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8250" y="9428165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379A4D-3684-4833-A6AA-E91B74DB24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9405496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B4D92E-6843-4B44-A19E-2C0B652BF581}" type="datetime1">
              <a:rPr lang="de-DE" smtClean="0"/>
              <a:t>09.02.2017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751" y="4714876"/>
            <a:ext cx="5335588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4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8250" y="9428164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7BD335-3D9A-492E-AD99-2F3266528E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4448488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A4F7B05-77C4-491E-8D99-65669514CCE1}" type="datetime1">
              <a:rPr lang="de-DE" smtClean="0"/>
              <a:t>09.02.2017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22944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F14B627-8656-4646-BF40-BB1EB8F5E74E}" type="datetime1">
              <a:rPr lang="de-DE" smtClean="0"/>
              <a:t>09.02.2017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77941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001E838-8F8A-40E1-BE46-00CDD826D289}" type="datetime1">
              <a:rPr lang="de-DE" smtClean="0"/>
              <a:t>09.02.2017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46362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F5DA543-8D20-4077-B2F7-8BD92065F720}" type="datetime1">
              <a:rPr lang="de-DE" smtClean="0"/>
              <a:t>09.02.2017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17816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62AF3EC-2206-470A-A561-6158C2BAB680}" type="datetime1">
              <a:rPr lang="de-DE" smtClean="0"/>
              <a:t>09.02.2017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87217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3E05AA0-408C-4F2B-AABF-A8A04A518044}" type="datetime1">
              <a:rPr lang="de-DE" smtClean="0"/>
              <a:t>09.02.2017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14717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31495687-8532-45ED-8D91-761CA5CE3A68}" type="datetime1">
              <a:rPr lang="de-DE" smtClean="0"/>
              <a:t>09.02.2017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03478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FC5E6187-CFC3-45C5-A79E-577515149F7C}" type="datetimeFigureOut">
              <a:rPr lang="de-DE" smtClean="0"/>
              <a:t>09.02.2017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6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C0D0F7A2-B28A-429E-988E-A3055CC33046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0834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FC5E6187-CFC3-45C5-A79E-577515149F7C}" type="datetimeFigureOut">
              <a:rPr lang="de-DE" smtClean="0"/>
              <a:t>09.02.2017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6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C0D0F7A2-B28A-429E-988E-A3055CC3304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002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6"/>
          <p:cNvSpPr>
            <a:spLocks noChangeArrowheads="1"/>
          </p:cNvSpPr>
          <p:nvPr userDrawn="1"/>
        </p:nvSpPr>
        <p:spPr bwMode="auto">
          <a:xfrm>
            <a:off x="0" y="0"/>
            <a:ext cx="9144000" cy="44945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8" name="Object 15">
            <a:hlinkClick r:id="" action="ppaction://ole?verb=0"/>
          </p:cNvPr>
          <p:cNvGraphicFramePr>
            <a:graphicFrameLocks noChangeAspect="1"/>
          </p:cNvGraphicFramePr>
          <p:nvPr userDrawn="1"/>
        </p:nvGraphicFramePr>
        <p:xfrm>
          <a:off x="2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03" name="Dokument" r:id="rId5" imgW="1458599" imgH="1305528" progId="Word.Document.8">
                  <p:embed/>
                </p:oleObj>
              </mc:Choice>
              <mc:Fallback>
                <p:oleObj name="Dokument" r:id="rId5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2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17"/>
          <p:cNvSpPr>
            <a:spLocks noChangeArrowheads="1"/>
          </p:cNvSpPr>
          <p:nvPr userDrawn="1"/>
        </p:nvSpPr>
        <p:spPr bwMode="auto">
          <a:xfrm>
            <a:off x="58615" y="12701"/>
            <a:ext cx="9144000" cy="44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  <a:latin typeface="Arial" charset="0"/>
              </a:rPr>
              <a:t>Mittelfranken ED </a:t>
            </a:r>
            <a:r>
              <a:rPr lang="de-DE" altLang="de-DE" b="1" dirty="0" smtClean="0">
                <a:solidFill>
                  <a:srgbClr val="3333CC"/>
                </a:solidFill>
                <a:latin typeface="Arial" charset="0"/>
              </a:rPr>
              <a:t>2002-2015: Vulva</a:t>
            </a:r>
            <a:endParaRPr lang="de-DE" altLang="de-DE" b="1" dirty="0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11" name="Textfeld 10"/>
          <p:cNvSpPr txBox="1">
            <a:spLocks noChangeArrowheads="1"/>
          </p:cNvSpPr>
          <p:nvPr userDrawn="1"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12" name="Textfeld 11"/>
          <p:cNvSpPr txBox="1"/>
          <p:nvPr userDrawn="1"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6145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7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1219200" y="1916794"/>
            <a:ext cx="6644054" cy="2376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DE" altLang="de-DE" sz="3600" b="1" dirty="0" smtClean="0">
                <a:solidFill>
                  <a:srgbClr val="0033CC"/>
                </a:solidFill>
              </a:rPr>
              <a:t>Vulva</a:t>
            </a:r>
          </a:p>
          <a:p>
            <a:pPr algn="ctr">
              <a:spcBef>
                <a:spcPct val="50000"/>
              </a:spcBef>
            </a:pPr>
            <a:r>
              <a:rPr lang="de-DE" altLang="de-DE" sz="1800" b="1" dirty="0" smtClean="0">
                <a:solidFill>
                  <a:srgbClr val="0033CC"/>
                </a:solidFill>
              </a:rPr>
              <a:t>C51, D07.1</a:t>
            </a:r>
          </a:p>
          <a:p>
            <a:pPr algn="ctr">
              <a:spcBef>
                <a:spcPct val="50000"/>
              </a:spcBef>
            </a:pPr>
            <a:endParaRPr lang="de-DE" altLang="de-DE" sz="3600" b="1" dirty="0">
              <a:solidFill>
                <a:srgbClr val="0033CC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de-DE" altLang="de-DE" b="1" dirty="0" smtClean="0">
                <a:solidFill>
                  <a:srgbClr val="0033CC"/>
                </a:solidFill>
              </a:rPr>
              <a:t>Erstdiagnosejahre 2002-2015</a:t>
            </a:r>
            <a:endParaRPr lang="de-DE" altLang="de-DE" b="1" dirty="0">
              <a:solidFill>
                <a:srgbClr val="0033CC"/>
              </a:solidFill>
            </a:endParaRPr>
          </a:p>
        </p:txBody>
      </p:sp>
      <p:sp>
        <p:nvSpPr>
          <p:cNvPr id="13316" name="Rectangle 16"/>
          <p:cNvSpPr>
            <a:spLocks noChangeArrowheads="1"/>
          </p:cNvSpPr>
          <p:nvPr/>
        </p:nvSpPr>
        <p:spPr bwMode="auto">
          <a:xfrm>
            <a:off x="0" y="1"/>
            <a:ext cx="9144000" cy="449263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93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</a:rPr>
              <a:t>Tumorzentrum der Universität Erlangen-Nürnberg</a:t>
            </a:r>
          </a:p>
        </p:txBody>
      </p:sp>
      <p:graphicFrame>
        <p:nvGraphicFramePr>
          <p:cNvPr id="13317" name="Object 17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81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1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feld 7"/>
          <p:cNvSpPr txBox="1">
            <a:spLocks noChangeArrowheads="1"/>
          </p:cNvSpPr>
          <p:nvPr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725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/>
          <p:nvPr>
            <p:extLst>
              <p:ext uri="{D42A27DB-BD31-4B8C-83A1-F6EECF244321}">
                <p14:modId xmlns:p14="http://schemas.microsoft.com/office/powerpoint/2010/main" val="1095301622"/>
              </p:ext>
            </p:extLst>
          </p:nvPr>
        </p:nvGraphicFramePr>
        <p:xfrm>
          <a:off x="724461" y="1713141"/>
          <a:ext cx="7132320" cy="467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 Box 7"/>
          <p:cNvSpPr txBox="1">
            <a:spLocks noChangeArrowheads="1"/>
          </p:cNvSpPr>
          <p:nvPr/>
        </p:nvSpPr>
        <p:spPr bwMode="auto">
          <a:xfrm rot="16200000">
            <a:off x="-565817" y="3779550"/>
            <a:ext cx="2206799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Relative Häufigkeit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519781" y="6313260"/>
            <a:ext cx="2060331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Diagnosejahr</a:t>
            </a:r>
          </a:p>
        </p:txBody>
      </p:sp>
      <p:sp>
        <p:nvSpPr>
          <p:cNvPr id="52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Aktuelles Klinisches Follow-</a:t>
            </a:r>
            <a:r>
              <a:rPr lang="de-DE" altLang="de-DE" sz="20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 </a:t>
            </a:r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C51, D07.1</a:t>
            </a:r>
          </a:p>
          <a:p>
            <a:pPr lvl="0" algn="ctr"/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(Aktuell = das Datum der letzten Information zum Krankheitsverlauf/Tumorstatus ist &gt; 01.01.2015)</a:t>
            </a:r>
            <a:endParaRPr lang="de-DE" altLang="de-DE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feld 52"/>
          <p:cNvSpPr txBox="1"/>
          <p:nvPr/>
        </p:nvSpPr>
        <p:spPr>
          <a:xfrm>
            <a:off x="3563888" y="112474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Gesamt=1.017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 Box 4"/>
          <p:cNvSpPr txBox="1">
            <a:spLocks noChangeArrowheads="1"/>
          </p:cNvSpPr>
          <p:nvPr/>
        </p:nvSpPr>
        <p:spPr bwMode="auto">
          <a:xfrm>
            <a:off x="8021633" y="3504948"/>
            <a:ext cx="130289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 dirty="0" smtClean="0"/>
              <a:t>Nicht aktuell</a:t>
            </a:r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Aktuell</a:t>
            </a:r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Patient tot</a:t>
            </a:r>
            <a:endParaRPr lang="de-DE" altLang="de-DE" sz="1200" dirty="0"/>
          </a:p>
        </p:txBody>
      </p:sp>
      <p:sp>
        <p:nvSpPr>
          <p:cNvPr id="55" name="Rectangle 7"/>
          <p:cNvSpPr>
            <a:spLocks noChangeArrowheads="1"/>
          </p:cNvSpPr>
          <p:nvPr/>
        </p:nvSpPr>
        <p:spPr bwMode="auto">
          <a:xfrm>
            <a:off x="7884368" y="3864988"/>
            <a:ext cx="117015" cy="117015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56" name="Rectangle 8"/>
          <p:cNvSpPr>
            <a:spLocks noChangeArrowheads="1"/>
          </p:cNvSpPr>
          <p:nvPr/>
        </p:nvSpPr>
        <p:spPr bwMode="auto">
          <a:xfrm>
            <a:off x="7884368" y="4153020"/>
            <a:ext cx="117015" cy="117015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57" name="Rectangle 10"/>
          <p:cNvSpPr>
            <a:spLocks noChangeArrowheads="1"/>
          </p:cNvSpPr>
          <p:nvPr/>
        </p:nvSpPr>
        <p:spPr bwMode="auto">
          <a:xfrm>
            <a:off x="7884368" y="3583033"/>
            <a:ext cx="117015" cy="117015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24" name="Textfeld 23"/>
          <p:cNvSpPr txBox="1"/>
          <p:nvPr/>
        </p:nvSpPr>
        <p:spPr>
          <a:xfrm>
            <a:off x="1331640" y="1613428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29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1835696" y="1613991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57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2267744" y="1614554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59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2699792" y="1615117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49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3131840" y="1616243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73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3635896" y="161680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67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4499992" y="1617369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95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4932040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87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feld 37"/>
          <p:cNvSpPr txBox="1"/>
          <p:nvPr/>
        </p:nvSpPr>
        <p:spPr>
          <a:xfrm>
            <a:off x="5436096" y="161117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82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feld 38"/>
          <p:cNvSpPr txBox="1"/>
          <p:nvPr/>
        </p:nvSpPr>
        <p:spPr>
          <a:xfrm>
            <a:off x="5868144" y="161117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80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feld 39"/>
          <p:cNvSpPr txBox="1"/>
          <p:nvPr/>
        </p:nvSpPr>
        <p:spPr>
          <a:xfrm>
            <a:off x="6372200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85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feld 40"/>
          <p:cNvSpPr txBox="1"/>
          <p:nvPr/>
        </p:nvSpPr>
        <p:spPr>
          <a:xfrm>
            <a:off x="4067944" y="161399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68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feld 41"/>
          <p:cNvSpPr txBox="1"/>
          <p:nvPr/>
        </p:nvSpPr>
        <p:spPr>
          <a:xfrm>
            <a:off x="7236296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93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feld 42"/>
          <p:cNvSpPr txBox="1"/>
          <p:nvPr/>
        </p:nvSpPr>
        <p:spPr>
          <a:xfrm>
            <a:off x="6804248" y="161399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93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245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1219200" y="1674813"/>
            <a:ext cx="6644054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DE" altLang="de-DE" sz="1600" b="1">
                <a:solidFill>
                  <a:srgbClr val="000000"/>
                </a:solidFill>
              </a:rPr>
              <a:t>Nutzungsbedingungen</a:t>
            </a:r>
          </a:p>
        </p:txBody>
      </p:sp>
      <p:sp>
        <p:nvSpPr>
          <p:cNvPr id="13315" name="Text Box 30"/>
          <p:cNvSpPr txBox="1">
            <a:spLocks noChangeArrowheads="1"/>
          </p:cNvSpPr>
          <p:nvPr/>
        </p:nvSpPr>
        <p:spPr bwMode="auto">
          <a:xfrm>
            <a:off x="1182566" y="2106613"/>
            <a:ext cx="6646985" cy="3592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600" dirty="0">
                <a:solidFill>
                  <a:srgbClr val="000000"/>
                </a:solidFill>
              </a:rPr>
              <a:t>Die Abbildungen dürfen unter folgenden Bedingungen in Vorträgen, wissenschaftlichen Veröffentlichungen, Doktorarbeiten </a:t>
            </a:r>
            <a:r>
              <a:rPr lang="de-DE" altLang="de-DE" sz="1600" dirty="0" err="1">
                <a:solidFill>
                  <a:srgbClr val="000000"/>
                </a:solidFill>
              </a:rPr>
              <a:t>u.ä.</a:t>
            </a:r>
            <a:r>
              <a:rPr lang="de-DE" altLang="de-DE" sz="1600" dirty="0">
                <a:solidFill>
                  <a:srgbClr val="000000"/>
                </a:solidFill>
              </a:rPr>
              <a:t> verwendet werden:</a:t>
            </a:r>
          </a:p>
          <a:p>
            <a:pPr>
              <a:spcBef>
                <a:spcPct val="50000"/>
              </a:spcBef>
            </a:pPr>
            <a:r>
              <a:rPr lang="de-DE" altLang="de-DE" sz="1600" dirty="0">
                <a:solidFill>
                  <a:srgbClr val="000000"/>
                </a:solidFill>
              </a:rPr>
              <a:t>Eine Abbildung wird entweder komplett übernommen, d.h. einschließlich Kopf- und Fußzeile, oder die Abbildung wird – bei Übernahme nur der Grafik selbst –  mit einer Quellenangabe nach unten angegebener Zitierweise versehen.</a:t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>
                <a:solidFill>
                  <a:srgbClr val="000000"/>
                </a:solidFill>
              </a:rPr>
              <a:t>Es ist nicht zulässig, Ausschnitte aus einer Grafik zu verwenden.</a:t>
            </a:r>
          </a:p>
          <a:p>
            <a:pPr>
              <a:spcBef>
                <a:spcPct val="50000"/>
              </a:spcBef>
            </a:pPr>
            <a:endParaRPr lang="de-DE" altLang="de-DE" sz="1600" dirty="0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</a:pPr>
            <a:r>
              <a:rPr lang="de-DE" altLang="de-DE" sz="1600" dirty="0">
                <a:solidFill>
                  <a:srgbClr val="000000"/>
                </a:solidFill>
              </a:rPr>
              <a:t>Quelle: </a:t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>
                <a:solidFill>
                  <a:srgbClr val="000000"/>
                </a:solidFill>
              </a:rPr>
              <a:t>Tumorzentrum der Universität Erlangen-Nürnberg (Hrsg.): </a:t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>
                <a:solidFill>
                  <a:srgbClr val="000000"/>
                </a:solidFill>
              </a:rPr>
              <a:t>Qualitätsbericht </a:t>
            </a:r>
            <a:r>
              <a:rPr lang="de-DE" altLang="de-DE" sz="1600" dirty="0" smtClean="0">
                <a:solidFill>
                  <a:srgbClr val="000000"/>
                </a:solidFill>
              </a:rPr>
              <a:t>2016 </a:t>
            </a:r>
            <a:r>
              <a:rPr lang="de-DE" altLang="de-DE" sz="1600" dirty="0">
                <a:solidFill>
                  <a:srgbClr val="000000"/>
                </a:solidFill>
              </a:rPr>
              <a:t>– Krebs in Mittelfranken </a:t>
            </a:r>
            <a:r>
              <a:rPr lang="de-DE" altLang="de-DE" sz="1600" dirty="0" smtClean="0">
                <a:solidFill>
                  <a:srgbClr val="000000"/>
                </a:solidFill>
              </a:rPr>
              <a:t>2002-2015, </a:t>
            </a:r>
            <a:r>
              <a:rPr lang="de-DE" altLang="de-DE" sz="1600" dirty="0">
                <a:solidFill>
                  <a:srgbClr val="000000"/>
                </a:solidFill>
              </a:rPr>
              <a:t/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 smtClean="0">
                <a:solidFill>
                  <a:srgbClr val="000000"/>
                </a:solidFill>
              </a:rPr>
              <a:t>Erlangen, Februar 2017.</a:t>
            </a:r>
            <a:endParaRPr lang="de-DE" altLang="de-DE" sz="1600" dirty="0">
              <a:solidFill>
                <a:srgbClr val="000000"/>
              </a:solidFill>
            </a:endParaRPr>
          </a:p>
        </p:txBody>
      </p:sp>
      <p:sp>
        <p:nvSpPr>
          <p:cNvPr id="13316" name="Rectangle 16"/>
          <p:cNvSpPr>
            <a:spLocks noChangeArrowheads="1"/>
          </p:cNvSpPr>
          <p:nvPr/>
        </p:nvSpPr>
        <p:spPr bwMode="auto">
          <a:xfrm>
            <a:off x="0" y="1"/>
            <a:ext cx="9144000" cy="449263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93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</a:rPr>
              <a:t>Tumorzentrum der Universität Erlangen-Nürnberg</a:t>
            </a:r>
          </a:p>
        </p:txBody>
      </p:sp>
      <p:graphicFrame>
        <p:nvGraphicFramePr>
          <p:cNvPr id="13317" name="Object 17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06" name="Dokument" r:id="rId3" imgW="1458599" imgH="1305528" progId="Word.Document.8">
                  <p:embed/>
                </p:oleObj>
              </mc:Choice>
              <mc:Fallback>
                <p:oleObj name="Dokument" r:id="rId3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1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3275856" y="2276872"/>
            <a:ext cx="2664296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2002-2015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1.367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6228184" y="2282840"/>
            <a:ext cx="261358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&lt; 2002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343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3275856" y="3939862"/>
            <a:ext cx="2664296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Mittelfranken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1.053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6228183" y="3945830"/>
            <a:ext cx="2615011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Nicht Mittelfranken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314</a:t>
            </a:r>
          </a:p>
        </p:txBody>
      </p:sp>
      <p:sp>
        <p:nvSpPr>
          <p:cNvPr id="11" name="Text Box 38"/>
          <p:cNvSpPr txBox="1">
            <a:spLocks noChangeArrowheads="1"/>
          </p:cNvSpPr>
          <p:nvPr/>
        </p:nvSpPr>
        <p:spPr bwMode="auto">
          <a:xfrm>
            <a:off x="211017" y="580203"/>
            <a:ext cx="8745415" cy="97658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lIns="98462" tIns="49232" rIns="98462" bIns="49232">
            <a:spAutoFit/>
          </a:bodyPr>
          <a:lstStyle>
            <a:lvl1pPr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343025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22413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01800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881188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3383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7955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2527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099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sz="1900" dirty="0">
                <a:latin typeface="Arial" charset="0"/>
              </a:rPr>
              <a:t>Klinisches Krebsregister des Tumorzentrums Erlangen-Nürnberg</a:t>
            </a:r>
          </a:p>
          <a:p>
            <a:pPr algn="ctr"/>
            <a:r>
              <a:rPr lang="de-DE" altLang="de-DE" sz="1900" b="1" dirty="0" smtClean="0">
                <a:latin typeface="Arial" charset="0"/>
              </a:rPr>
              <a:t>Tumorentität: Vulva</a:t>
            </a:r>
            <a:r>
              <a:rPr lang="de-DE" altLang="de-DE" sz="1900" dirty="0" smtClean="0">
                <a:latin typeface="Arial" charset="0"/>
              </a:rPr>
              <a:t>, </a:t>
            </a:r>
            <a:r>
              <a:rPr lang="de-DE" altLang="de-DE" sz="1400" dirty="0" smtClean="0">
                <a:latin typeface="Arial" charset="0"/>
              </a:rPr>
              <a:t>C51, D07.1</a:t>
            </a:r>
            <a:endParaRPr lang="de-DE" altLang="de-DE" sz="1400" b="1" dirty="0" smtClean="0">
              <a:latin typeface="Arial" charset="0"/>
            </a:endParaRPr>
          </a:p>
          <a:p>
            <a:pPr algn="ctr"/>
            <a:r>
              <a:rPr lang="de-DE" altLang="de-DE" sz="1900" b="1" dirty="0" smtClean="0">
                <a:latin typeface="Arial" charset="0"/>
              </a:rPr>
              <a:t>Gesamt: 1.710 </a:t>
            </a:r>
            <a:r>
              <a:rPr lang="de-DE" altLang="de-DE" sz="1200" b="1" dirty="0" smtClean="0">
                <a:latin typeface="Arial" charset="0"/>
              </a:rPr>
              <a:t>(ED 1978 bis 2015)</a:t>
            </a:r>
            <a:endParaRPr lang="de-DE" altLang="de-DE" sz="1200" b="1" dirty="0">
              <a:latin typeface="Arial" charset="0"/>
            </a:endParaRPr>
          </a:p>
        </p:txBody>
      </p:sp>
      <p:sp>
        <p:nvSpPr>
          <p:cNvPr id="25" name="Line 54"/>
          <p:cNvSpPr>
            <a:spLocks noChangeShapeType="1"/>
          </p:cNvSpPr>
          <p:nvPr/>
        </p:nvSpPr>
        <p:spPr bwMode="auto">
          <a:xfrm>
            <a:off x="4572000" y="1706195"/>
            <a:ext cx="0" cy="445517"/>
          </a:xfrm>
          <a:prstGeom prst="line">
            <a:avLst/>
          </a:prstGeom>
          <a:noFill/>
          <a:ln w="63500">
            <a:solidFill>
              <a:srgbClr val="FF5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/>
          <a:lstStyle/>
          <a:p>
            <a:endParaRPr lang="de-DE"/>
          </a:p>
        </p:txBody>
      </p:sp>
      <p:sp>
        <p:nvSpPr>
          <p:cNvPr id="26" name="Line 54"/>
          <p:cNvSpPr>
            <a:spLocks noChangeShapeType="1"/>
          </p:cNvSpPr>
          <p:nvPr/>
        </p:nvSpPr>
        <p:spPr bwMode="auto">
          <a:xfrm>
            <a:off x="4572000" y="3348910"/>
            <a:ext cx="0" cy="445517"/>
          </a:xfrm>
          <a:prstGeom prst="line">
            <a:avLst/>
          </a:prstGeom>
          <a:noFill/>
          <a:ln w="63500">
            <a:solidFill>
              <a:srgbClr val="FF5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/>
          <a:lstStyle/>
          <a:p>
            <a:endParaRPr lang="de-DE"/>
          </a:p>
        </p:txBody>
      </p:sp>
      <p:sp>
        <p:nvSpPr>
          <p:cNvPr id="27" name="Line 54"/>
          <p:cNvSpPr>
            <a:spLocks noChangeShapeType="1"/>
          </p:cNvSpPr>
          <p:nvPr/>
        </p:nvSpPr>
        <p:spPr bwMode="auto">
          <a:xfrm>
            <a:off x="4572000" y="4994320"/>
            <a:ext cx="0" cy="445517"/>
          </a:xfrm>
          <a:prstGeom prst="line">
            <a:avLst/>
          </a:prstGeom>
          <a:noFill/>
          <a:ln w="63500">
            <a:solidFill>
              <a:srgbClr val="FF5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/>
          <a:lstStyle/>
          <a:p>
            <a:endParaRPr lang="de-DE"/>
          </a:p>
        </p:txBody>
      </p:sp>
      <p:sp>
        <p:nvSpPr>
          <p:cNvPr id="28" name="Line 58"/>
          <p:cNvSpPr>
            <a:spLocks noChangeShapeType="1"/>
          </p:cNvSpPr>
          <p:nvPr/>
        </p:nvSpPr>
        <p:spPr bwMode="auto">
          <a:xfrm>
            <a:off x="5403850" y="4927699"/>
            <a:ext cx="1430338" cy="517525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9" name="Line 58"/>
          <p:cNvSpPr>
            <a:spLocks noChangeShapeType="1"/>
          </p:cNvSpPr>
          <p:nvPr/>
        </p:nvSpPr>
        <p:spPr bwMode="auto">
          <a:xfrm>
            <a:off x="5394325" y="3276902"/>
            <a:ext cx="1430338" cy="517525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0" name="Line 58"/>
          <p:cNvSpPr>
            <a:spLocks noChangeShapeType="1"/>
          </p:cNvSpPr>
          <p:nvPr/>
        </p:nvSpPr>
        <p:spPr bwMode="auto">
          <a:xfrm>
            <a:off x="5364088" y="1692726"/>
            <a:ext cx="1430338" cy="517525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1" name="Rectangle 16"/>
          <p:cNvSpPr>
            <a:spLocks noChangeArrowheads="1"/>
          </p:cNvSpPr>
          <p:nvPr/>
        </p:nvSpPr>
        <p:spPr bwMode="auto">
          <a:xfrm>
            <a:off x="0" y="0"/>
            <a:ext cx="9144000" cy="44945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32" name="Object 15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2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60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2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Rectangle 17"/>
          <p:cNvSpPr>
            <a:spLocks noChangeArrowheads="1"/>
          </p:cNvSpPr>
          <p:nvPr/>
        </p:nvSpPr>
        <p:spPr bwMode="auto">
          <a:xfrm>
            <a:off x="58615" y="12701"/>
            <a:ext cx="9193905" cy="44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b="1" dirty="0" smtClean="0">
                <a:solidFill>
                  <a:srgbClr val="3333CC"/>
                </a:solidFill>
                <a:latin typeface="Arial" charset="0"/>
              </a:rPr>
              <a:t>    Datenbestand Klinisches Krebsregister: Vulva</a:t>
            </a:r>
            <a:endParaRPr lang="de-DE" altLang="de-DE" sz="2000" b="1" dirty="0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323528" y="248360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Erstdiagnosejahr: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323528" y="4141207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Wohnort: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3275855" y="5524038"/>
            <a:ext cx="2664297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Klinische/Pathologische Meldungen</a:t>
            </a:r>
          </a:p>
          <a:p>
            <a:pPr algn="ctr"/>
            <a:r>
              <a:rPr lang="de-DE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1.017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6206891" y="5530006"/>
            <a:ext cx="2613581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Ausschließlich Todesbescheinigungen</a:t>
            </a: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36</a:t>
            </a:r>
          </a:p>
        </p:txBody>
      </p:sp>
      <p:sp>
        <p:nvSpPr>
          <p:cNvPr id="36" name="Textfeld 35"/>
          <p:cNvSpPr txBox="1"/>
          <p:nvPr/>
        </p:nvSpPr>
        <p:spPr>
          <a:xfrm>
            <a:off x="323528" y="5725383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Meldetyp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>
            <a:spLocks noChangeArrowheads="1"/>
          </p:cNvSpPr>
          <p:nvPr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90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-33702" y="519645"/>
            <a:ext cx="9177703" cy="407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8462" tIns="49232" rIns="98462" bIns="49232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Vollzähligkeit der Städte und Landkreise</a:t>
            </a:r>
            <a:endParaRPr lang="de-DE" altLang="de-DE" sz="20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6"/>
          <p:cNvSpPr>
            <a:spLocks noChangeArrowheads="1"/>
          </p:cNvSpPr>
          <p:nvPr/>
        </p:nvSpPr>
        <p:spPr bwMode="auto">
          <a:xfrm>
            <a:off x="0" y="0"/>
            <a:ext cx="9144000" cy="44945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12" name="Object 15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2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4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2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58615" y="12701"/>
            <a:ext cx="9144000" cy="44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  <a:latin typeface="Arial" charset="0"/>
              </a:rPr>
              <a:t>Mittelfranken ED </a:t>
            </a:r>
            <a:r>
              <a:rPr lang="de-DE" altLang="de-DE" b="1" dirty="0" smtClean="0">
                <a:solidFill>
                  <a:srgbClr val="3333CC"/>
                </a:solidFill>
                <a:latin typeface="Arial" charset="0"/>
              </a:rPr>
              <a:t>2015: Vulva</a:t>
            </a:r>
            <a:endParaRPr lang="de-DE" altLang="de-DE" b="1" dirty="0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10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9479184"/>
              </p:ext>
            </p:extLst>
          </p:nvPr>
        </p:nvGraphicFramePr>
        <p:xfrm>
          <a:off x="179388" y="1188464"/>
          <a:ext cx="3773487" cy="2168528"/>
        </p:xfrm>
        <a:graphic>
          <a:graphicData uri="http://schemas.openxmlformats.org/drawingml/2006/table">
            <a:tbl>
              <a:tblPr/>
              <a:tblGrid>
                <a:gridCol w="1782762"/>
                <a:gridCol w="1143000"/>
                <a:gridCol w="847725"/>
              </a:tblGrid>
              <a:tr h="309563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Dokumentierte Fälle</a:t>
                      </a:r>
                      <a:endParaRPr kumimoji="0" lang="de-DE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C51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15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D07.1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21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Gesamt</a:t>
                      </a:r>
                      <a:endParaRPr kumimoji="0" lang="de-DE" altLang="de-DE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93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09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Dokumentierte Fälle </a:t>
                      </a:r>
                      <a:endParaRPr kumimoji="0" lang="de-DE" altLang="de-DE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C51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Erwartete Fälle</a:t>
                      </a:r>
                      <a:endParaRPr kumimoji="0" lang="de-DE" altLang="de-DE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46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Vollzähligkeit</a:t>
                      </a:r>
                      <a:endParaRPr kumimoji="0" lang="de-DE" altLang="de-DE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&gt;95%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" name="Textfeld 16"/>
          <p:cNvSpPr txBox="1">
            <a:spLocks noChangeArrowheads="1"/>
          </p:cNvSpPr>
          <p:nvPr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14" name="Text Box 31"/>
          <p:cNvSpPr txBox="1">
            <a:spLocks noChangeArrowheads="1"/>
          </p:cNvSpPr>
          <p:nvPr/>
        </p:nvSpPr>
        <p:spPr bwMode="auto">
          <a:xfrm>
            <a:off x="180000" y="3960000"/>
            <a:ext cx="3759200" cy="2031325"/>
          </a:xfrm>
          <a:prstGeom prst="rect">
            <a:avLst/>
          </a:prstGeom>
          <a:solidFill>
            <a:srgbClr val="F8F8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Die alters- und geschlechtsspezifischen Erwartungswerte für Mittelfranken werden </a:t>
            </a:r>
            <a:r>
              <a:rPr lang="de-DE" alt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vom ZKFR am Bayerischen Landesamt für Gesundheit und Lebensmittelsicherheit unter </a:t>
            </a:r>
            <a:r>
              <a:rPr lang="de-DE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Berücksichtigung der jeweiligen demografischen Altersstruktur auf Kreisebene errechnet.</a:t>
            </a:r>
          </a:p>
          <a:p>
            <a:pPr>
              <a:spcBef>
                <a:spcPct val="50000"/>
              </a:spcBef>
            </a:pPr>
            <a:r>
              <a:rPr lang="de-DE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Sie basieren auf den vom Zentrum für Krebsregisterdaten am Robert-Koch-Institut in Berlin bereitgestellten Daten aus den bereits vollzähligen Krebsregistern in Deutschland.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 Box 29"/>
          <p:cNvSpPr txBox="1">
            <a:spLocks noChangeArrowheads="1"/>
          </p:cNvSpPr>
          <p:nvPr/>
        </p:nvSpPr>
        <p:spPr bwMode="auto">
          <a:xfrm>
            <a:off x="185738" y="6165304"/>
            <a:ext cx="304006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1200" b="1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Bevölkerung </a:t>
            </a:r>
            <a:r>
              <a:rPr lang="de-DE" altLang="de-DE" sz="1200" b="1" dirty="0" err="1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Mfr</a:t>
            </a:r>
            <a:r>
              <a:rPr lang="de-DE" altLang="de-DE" sz="1200" b="1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altLang="de-DE" sz="1200" b="1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2015</a:t>
            </a:r>
            <a:r>
              <a:rPr lang="de-DE" altLang="de-DE" sz="12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1.726.940 (</a:t>
            </a:r>
            <a:r>
              <a:rPr lang="de-DE" altLang="de-DE" sz="1200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Männer: </a:t>
            </a:r>
            <a:r>
              <a:rPr lang="de-DE" altLang="de-DE" sz="12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847.274, Frauen</a:t>
            </a:r>
            <a:r>
              <a:rPr lang="de-DE" altLang="de-DE" sz="1200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altLang="de-DE" sz="12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879.666)</a:t>
            </a:r>
            <a:endParaRPr lang="de-DE" altLang="de-DE" sz="1200" dirty="0">
              <a:solidFill>
                <a:srgbClr val="33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496" y="1188000"/>
            <a:ext cx="5040000" cy="5393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497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/>
          <p:nvPr>
            <p:extLst>
              <p:ext uri="{D42A27DB-BD31-4B8C-83A1-F6EECF244321}">
                <p14:modId xmlns:p14="http://schemas.microsoft.com/office/powerpoint/2010/main" val="2776564572"/>
              </p:ext>
            </p:extLst>
          </p:nvPr>
        </p:nvGraphicFramePr>
        <p:xfrm>
          <a:off x="832579" y="1340766"/>
          <a:ext cx="7459493" cy="5073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Dokumentierte Neuerkrankungen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C51, D07.1</a:t>
            </a:r>
            <a:endParaRPr lang="de-DE" altLang="de-DE" sz="14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altLang="de-D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Gesamt=1.017</a:t>
            </a:r>
            <a:endParaRPr lang="de-DE" altLang="de-DE" sz="20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3345134" y="6320353"/>
            <a:ext cx="2811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Diagnosejahr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 rot="16200000">
            <a:off x="-514160" y="3610456"/>
            <a:ext cx="23844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Anzahl</a:t>
            </a: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1798711" y="1551420"/>
            <a:ext cx="249555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defTabSz="1203325">
              <a:tabLst>
                <a:tab pos="1341438" algn="l"/>
                <a:tab pos="1700213" algn="l"/>
                <a:tab pos="2246313" algn="r"/>
                <a:tab pos="4035425" algn="l"/>
              </a:tabLst>
            </a:pPr>
            <a:r>
              <a:rPr lang="de-DE" altLang="de-DE" sz="1200" dirty="0">
                <a:latin typeface="Arial" charset="0"/>
              </a:rPr>
              <a:t>Präinvasive </a:t>
            </a:r>
            <a:r>
              <a:rPr lang="de-DE" altLang="de-DE" sz="1200" dirty="0" smtClean="0">
                <a:latin typeface="Arial" charset="0"/>
              </a:rPr>
              <a:t>Tumoren	n=	240 (Cis/VIN III) </a:t>
            </a:r>
          </a:p>
          <a:p>
            <a:pPr defTabSz="1203325">
              <a:tabLst>
                <a:tab pos="1341438" algn="l"/>
                <a:tab pos="1700213" algn="l"/>
                <a:tab pos="2246313" algn="r"/>
                <a:tab pos="4035425" algn="l"/>
              </a:tabLst>
            </a:pPr>
            <a:r>
              <a:rPr lang="de-DE" altLang="de-DE" sz="1200" dirty="0" smtClean="0">
                <a:latin typeface="Arial" charset="0"/>
              </a:rPr>
              <a:t>Invasive Tumoren 		n=	777</a:t>
            </a:r>
          </a:p>
          <a:p>
            <a:pPr>
              <a:tabLst>
                <a:tab pos="1341438" algn="l"/>
                <a:tab pos="1700213" algn="l"/>
                <a:tab pos="2246313" algn="r"/>
                <a:tab pos="4035425" algn="l"/>
              </a:tabLst>
            </a:pPr>
            <a:r>
              <a:rPr lang="de-DE" altLang="de-DE" sz="1200" dirty="0" smtClean="0">
                <a:latin typeface="Arial" charset="0"/>
              </a:rPr>
              <a:t>Gesamt</a:t>
            </a:r>
            <a:r>
              <a:rPr lang="de-DE" altLang="de-DE" sz="1200" dirty="0">
                <a:latin typeface="Arial" charset="0"/>
              </a:rPr>
              <a:t>		</a:t>
            </a:r>
            <a:r>
              <a:rPr lang="de-DE" altLang="de-DE" sz="1200" dirty="0" smtClean="0">
                <a:latin typeface="Arial" charset="0"/>
              </a:rPr>
              <a:t>n=	1.017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1547664" y="1536466"/>
            <a:ext cx="2746604" cy="845951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1619672" y="1642012"/>
            <a:ext cx="117015" cy="11701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1619672" y="2002052"/>
            <a:ext cx="117015" cy="11701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1619672" y="2173069"/>
            <a:ext cx="117015" cy="11701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12" name="Textfeld 11"/>
          <p:cNvSpPr txBox="1"/>
          <p:nvPr/>
        </p:nvSpPr>
        <p:spPr>
          <a:xfrm>
            <a:off x="1259632" y="4869160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25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1403648" y="4679558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29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1259632" y="5615662"/>
            <a:ext cx="4152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1691680" y="4149080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44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1907704" y="3599438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57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1708448" y="5301208"/>
            <a:ext cx="4152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2195736" y="4293096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39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2411760" y="3527430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59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2195736" y="5039598"/>
            <a:ext cx="4152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2699792" y="4365104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38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2843808" y="3933056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49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2627784" y="5373216"/>
            <a:ext cx="4872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3203848" y="3645024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56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3347864" y="3023374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73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3131840" y="5157192"/>
            <a:ext cx="4872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3635896" y="3789040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53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3851920" y="3239398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67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3635896" y="5255622"/>
            <a:ext cx="4526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4644008" y="2996952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74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4788024" y="2204864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95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4588768" y="5013176"/>
            <a:ext cx="4872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21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5076056" y="3212976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68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5292080" y="2492896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87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5076056" y="5085184"/>
            <a:ext cx="4872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19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5580112" y="3383414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64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5796136" y="2663334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82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feld 37"/>
          <p:cNvSpPr txBox="1"/>
          <p:nvPr/>
        </p:nvSpPr>
        <p:spPr>
          <a:xfrm>
            <a:off x="5524872" y="5085184"/>
            <a:ext cx="4872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feld 38"/>
          <p:cNvSpPr txBox="1"/>
          <p:nvPr/>
        </p:nvSpPr>
        <p:spPr>
          <a:xfrm>
            <a:off x="6084168" y="3356992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64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feld 39"/>
          <p:cNvSpPr txBox="1"/>
          <p:nvPr/>
        </p:nvSpPr>
        <p:spPr>
          <a:xfrm>
            <a:off x="6732240" y="2564904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85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feld 40"/>
          <p:cNvSpPr txBox="1"/>
          <p:nvPr/>
        </p:nvSpPr>
        <p:spPr>
          <a:xfrm>
            <a:off x="6028928" y="5183614"/>
            <a:ext cx="4872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feld 41"/>
          <p:cNvSpPr txBox="1"/>
          <p:nvPr/>
        </p:nvSpPr>
        <p:spPr>
          <a:xfrm>
            <a:off x="7452320" y="5013176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21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feld 42"/>
          <p:cNvSpPr txBox="1"/>
          <p:nvPr/>
        </p:nvSpPr>
        <p:spPr>
          <a:xfrm>
            <a:off x="7740352" y="2231286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93*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feld 43"/>
          <p:cNvSpPr txBox="1"/>
          <p:nvPr/>
        </p:nvSpPr>
        <p:spPr>
          <a:xfrm>
            <a:off x="6516216" y="4895582"/>
            <a:ext cx="4872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24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feld 44"/>
          <p:cNvSpPr txBox="1"/>
          <p:nvPr/>
        </p:nvSpPr>
        <p:spPr>
          <a:xfrm>
            <a:off x="4119351" y="5373216"/>
            <a:ext cx="4526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feld 45"/>
          <p:cNvSpPr txBox="1"/>
          <p:nvPr/>
        </p:nvSpPr>
        <p:spPr>
          <a:xfrm>
            <a:off x="4283968" y="3212976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68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feld 46"/>
          <p:cNvSpPr txBox="1"/>
          <p:nvPr/>
        </p:nvSpPr>
        <p:spPr>
          <a:xfrm>
            <a:off x="4139952" y="3645024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57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feld 47"/>
          <p:cNvSpPr txBox="1"/>
          <p:nvPr/>
        </p:nvSpPr>
        <p:spPr>
          <a:xfrm>
            <a:off x="6876256" y="6381328"/>
            <a:ext cx="24686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* Dokumentation noch nicht abgeschlossen</a:t>
            </a:r>
          </a:p>
        </p:txBody>
      </p:sp>
      <p:sp>
        <p:nvSpPr>
          <p:cNvPr id="49" name="Textfeld 48"/>
          <p:cNvSpPr txBox="1"/>
          <p:nvPr/>
        </p:nvSpPr>
        <p:spPr>
          <a:xfrm>
            <a:off x="7020272" y="3429000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62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feld 49"/>
          <p:cNvSpPr txBox="1"/>
          <p:nvPr/>
        </p:nvSpPr>
        <p:spPr>
          <a:xfrm>
            <a:off x="7236296" y="2231286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93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feld 50"/>
          <p:cNvSpPr txBox="1"/>
          <p:nvPr/>
        </p:nvSpPr>
        <p:spPr>
          <a:xfrm>
            <a:off x="7524328" y="3068960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72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feld 51"/>
          <p:cNvSpPr txBox="1"/>
          <p:nvPr/>
        </p:nvSpPr>
        <p:spPr>
          <a:xfrm>
            <a:off x="6948264" y="4607550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31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feld 52"/>
          <p:cNvSpPr txBox="1"/>
          <p:nvPr/>
        </p:nvSpPr>
        <p:spPr>
          <a:xfrm>
            <a:off x="6588224" y="3501008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61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feld 53"/>
          <p:cNvSpPr txBox="1"/>
          <p:nvPr/>
        </p:nvSpPr>
        <p:spPr>
          <a:xfrm>
            <a:off x="6228184" y="2735342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80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4354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Altersverteilung bei Diagnosestellung</a:t>
            </a:r>
            <a:r>
              <a:rPr lang="de-DE" altLang="de-DE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C51, D07.1</a:t>
            </a:r>
            <a:endParaRPr lang="de-DE" altLang="de-DE" sz="14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altLang="de-D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Gesamt=1.017</a:t>
            </a:r>
            <a:endParaRPr lang="de-DE" alt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0" name="Diagramm 29"/>
          <p:cNvGraphicFramePr/>
          <p:nvPr>
            <p:extLst>
              <p:ext uri="{D42A27DB-BD31-4B8C-83A1-F6EECF244321}">
                <p14:modId xmlns:p14="http://schemas.microsoft.com/office/powerpoint/2010/main" val="3068827439"/>
              </p:ext>
            </p:extLst>
          </p:nvPr>
        </p:nvGraphicFramePr>
        <p:xfrm>
          <a:off x="832579" y="1340766"/>
          <a:ext cx="7459493" cy="5073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1" name="Text Box 7"/>
          <p:cNvSpPr txBox="1">
            <a:spLocks noChangeArrowheads="1"/>
          </p:cNvSpPr>
          <p:nvPr/>
        </p:nvSpPr>
        <p:spPr bwMode="auto">
          <a:xfrm>
            <a:off x="3345134" y="6381328"/>
            <a:ext cx="2811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Alter bei Diagnosestellung (Jahre)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32" name="Text Box 6"/>
          <p:cNvSpPr txBox="1">
            <a:spLocks noChangeArrowheads="1"/>
          </p:cNvSpPr>
          <p:nvPr/>
        </p:nvSpPr>
        <p:spPr bwMode="auto">
          <a:xfrm rot="16200000">
            <a:off x="-514160" y="3610456"/>
            <a:ext cx="23844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Anzahl</a:t>
            </a:r>
          </a:p>
        </p:txBody>
      </p:sp>
      <p:sp>
        <p:nvSpPr>
          <p:cNvPr id="33" name="Text Box 9"/>
          <p:cNvSpPr txBox="1">
            <a:spLocks noChangeArrowheads="1"/>
          </p:cNvSpPr>
          <p:nvPr/>
        </p:nvSpPr>
        <p:spPr bwMode="auto">
          <a:xfrm>
            <a:off x="1798711" y="1394192"/>
            <a:ext cx="586963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defTabSz="1203325">
              <a:tabLst>
                <a:tab pos="1341438" algn="l"/>
                <a:tab pos="1700213" algn="l"/>
                <a:tab pos="2246313" algn="r"/>
                <a:tab pos="2425700" algn="l"/>
                <a:tab pos="3946525" algn="l"/>
                <a:tab pos="4751388" algn="l"/>
              </a:tabLst>
            </a:pPr>
            <a:r>
              <a:rPr lang="de-DE" altLang="de-DE" sz="1200" dirty="0">
                <a:latin typeface="Arial" charset="0"/>
              </a:rPr>
              <a:t>Präinvasive </a:t>
            </a:r>
            <a:r>
              <a:rPr lang="de-DE" altLang="de-DE" sz="1200" dirty="0" smtClean="0">
                <a:latin typeface="Arial" charset="0"/>
              </a:rPr>
              <a:t>Tumoren	n=	240,</a:t>
            </a:r>
            <a:r>
              <a:rPr lang="de-DE" altLang="de-DE" sz="1200" dirty="0">
                <a:latin typeface="Arial" charset="0"/>
              </a:rPr>
              <a:t>	</a:t>
            </a:r>
            <a:r>
              <a:rPr lang="de-DE" altLang="de-DE" sz="1200" dirty="0" smtClean="0">
                <a:latin typeface="Arial" charset="0"/>
              </a:rPr>
              <a:t>Median </a:t>
            </a:r>
            <a:r>
              <a:rPr lang="de-DE" altLang="de-DE" sz="1200" dirty="0">
                <a:latin typeface="Arial" charset="0"/>
              </a:rPr>
              <a:t>= </a:t>
            </a:r>
            <a:r>
              <a:rPr lang="de-DE" altLang="de-DE" sz="1200" dirty="0" smtClean="0">
                <a:latin typeface="Arial" charset="0"/>
              </a:rPr>
              <a:t>53 Jahre,	Mittelwert =	54,6 Jahre</a:t>
            </a:r>
            <a:endParaRPr lang="de-DE" altLang="de-DE" sz="1200" dirty="0">
              <a:latin typeface="Arial" charset="0"/>
            </a:endParaRPr>
          </a:p>
          <a:p>
            <a:pPr>
              <a:tabLst>
                <a:tab pos="1341438" algn="l"/>
                <a:tab pos="1700213" algn="l"/>
                <a:tab pos="2246313" algn="r"/>
                <a:tab pos="2425700" algn="l"/>
                <a:tab pos="3946525" algn="l"/>
                <a:tab pos="4751388" algn="l"/>
              </a:tabLst>
            </a:pPr>
            <a:r>
              <a:rPr lang="de-DE" altLang="de-DE" sz="1200" dirty="0">
                <a:latin typeface="Arial" charset="0"/>
              </a:rPr>
              <a:t>Invasive Tumoren </a:t>
            </a:r>
            <a:r>
              <a:rPr lang="de-DE" altLang="de-DE" sz="1200" dirty="0" smtClean="0">
                <a:latin typeface="Arial" charset="0"/>
              </a:rPr>
              <a:t>		n=	777,</a:t>
            </a:r>
            <a:r>
              <a:rPr lang="de-DE" altLang="de-DE" sz="1200" dirty="0">
                <a:latin typeface="Arial" charset="0"/>
              </a:rPr>
              <a:t>	</a:t>
            </a:r>
            <a:r>
              <a:rPr lang="de-DE" altLang="de-DE" sz="1200" dirty="0" smtClean="0">
                <a:latin typeface="Arial" charset="0"/>
              </a:rPr>
              <a:t>Median </a:t>
            </a:r>
            <a:r>
              <a:rPr lang="de-DE" altLang="de-DE" sz="1200" dirty="0">
                <a:latin typeface="Arial" charset="0"/>
              </a:rPr>
              <a:t>= </a:t>
            </a:r>
            <a:r>
              <a:rPr lang="de-DE" altLang="de-DE" sz="1200" dirty="0" smtClean="0">
                <a:latin typeface="Arial" charset="0"/>
              </a:rPr>
              <a:t>72 Jahre,	Mittelwert =	69,1 Jahre</a:t>
            </a:r>
            <a:endParaRPr lang="de-DE" altLang="de-DE" sz="1200" dirty="0">
              <a:latin typeface="Arial" charset="0"/>
            </a:endParaRPr>
          </a:p>
          <a:p>
            <a:pPr>
              <a:tabLst>
                <a:tab pos="1341438" algn="l"/>
                <a:tab pos="1700213" algn="l"/>
                <a:tab pos="2246313" algn="r"/>
                <a:tab pos="2425700" algn="l"/>
                <a:tab pos="3946525" algn="l"/>
                <a:tab pos="4751388" algn="l"/>
              </a:tabLst>
            </a:pPr>
            <a:r>
              <a:rPr lang="de-DE" altLang="de-DE" sz="1200" dirty="0">
                <a:latin typeface="Arial" charset="0"/>
              </a:rPr>
              <a:t>Gesamt		</a:t>
            </a:r>
            <a:r>
              <a:rPr lang="de-DE" altLang="de-DE" sz="1200" dirty="0" smtClean="0">
                <a:latin typeface="Arial" charset="0"/>
              </a:rPr>
              <a:t>n=	1.017,</a:t>
            </a:r>
            <a:r>
              <a:rPr lang="de-DE" altLang="de-DE" sz="1200" dirty="0">
                <a:latin typeface="Arial" charset="0"/>
              </a:rPr>
              <a:t>	</a:t>
            </a:r>
            <a:r>
              <a:rPr lang="de-DE" altLang="de-DE" sz="1200" dirty="0" smtClean="0">
                <a:latin typeface="Arial" charset="0"/>
              </a:rPr>
              <a:t>Median </a:t>
            </a:r>
            <a:r>
              <a:rPr lang="de-DE" altLang="de-DE" sz="1200" dirty="0">
                <a:latin typeface="Arial" charset="0"/>
              </a:rPr>
              <a:t>= </a:t>
            </a:r>
            <a:r>
              <a:rPr lang="de-DE" altLang="de-DE" sz="1200" dirty="0" smtClean="0">
                <a:latin typeface="Arial" charset="0"/>
              </a:rPr>
              <a:t>69 Jahre,	Mittelwert =	65,7 Jahre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34" name="Rectangle 14"/>
          <p:cNvSpPr>
            <a:spLocks noChangeArrowheads="1"/>
          </p:cNvSpPr>
          <p:nvPr/>
        </p:nvSpPr>
        <p:spPr bwMode="auto">
          <a:xfrm>
            <a:off x="1547664" y="1361093"/>
            <a:ext cx="5904656" cy="69975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5" name="Rectangle 10"/>
          <p:cNvSpPr>
            <a:spLocks noChangeArrowheads="1"/>
          </p:cNvSpPr>
          <p:nvPr/>
        </p:nvSpPr>
        <p:spPr bwMode="auto">
          <a:xfrm>
            <a:off x="1619672" y="1484784"/>
            <a:ext cx="117015" cy="11701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36" name="Rectangle 10"/>
          <p:cNvSpPr>
            <a:spLocks noChangeArrowheads="1"/>
          </p:cNvSpPr>
          <p:nvPr/>
        </p:nvSpPr>
        <p:spPr bwMode="auto">
          <a:xfrm>
            <a:off x="1619672" y="1655801"/>
            <a:ext cx="117015" cy="11701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37" name="Rectangle 10"/>
          <p:cNvSpPr>
            <a:spLocks noChangeArrowheads="1"/>
          </p:cNvSpPr>
          <p:nvPr/>
        </p:nvSpPr>
        <p:spPr bwMode="auto">
          <a:xfrm>
            <a:off x="1619672" y="1844824"/>
            <a:ext cx="117015" cy="11701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20816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Diagramm 10"/>
          <p:cNvGraphicFramePr/>
          <p:nvPr>
            <p:extLst>
              <p:ext uri="{D42A27DB-BD31-4B8C-83A1-F6EECF244321}">
                <p14:modId xmlns:p14="http://schemas.microsoft.com/office/powerpoint/2010/main" val="2430231977"/>
              </p:ext>
            </p:extLst>
          </p:nvPr>
        </p:nvGraphicFramePr>
        <p:xfrm>
          <a:off x="1381955" y="1299674"/>
          <a:ext cx="6380089" cy="42586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0" y="519644"/>
            <a:ext cx="9036496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Anteil der unter und über 65-jährigen Patientinnen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C51, D07.1</a:t>
            </a:r>
            <a:endParaRPr lang="de-DE" altLang="de-DE" sz="14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altLang="de-D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Gesamt=1.017</a:t>
            </a:r>
            <a:endParaRPr lang="de-DE" alt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2915295" y="3841303"/>
            <a:ext cx="9366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61</a:t>
            </a:r>
            <a:r>
              <a:rPr lang="de-DE" altLang="de-DE" sz="1400" dirty="0" smtClean="0"/>
              <a:t>%</a:t>
            </a:r>
            <a:endParaRPr lang="de-DE" altLang="de-DE" sz="1400" dirty="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364088" y="2492896"/>
            <a:ext cx="9366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566</a:t>
            </a:r>
            <a:endParaRPr lang="de-DE" altLang="de-DE" sz="1400" b="1" dirty="0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059832" y="5661248"/>
            <a:ext cx="304529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Alter bei Diagnosestellung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 rot="16200000">
            <a:off x="-10104" y="3411267"/>
            <a:ext cx="23844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Anzahl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2843808" y="2996952"/>
            <a:ext cx="9366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451</a:t>
            </a:r>
            <a:endParaRPr lang="de-DE" altLang="de-DE" sz="1600" b="1" dirty="0"/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355183" y="3769295"/>
            <a:ext cx="10890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89%</a:t>
            </a:r>
            <a:endParaRPr lang="de-DE" altLang="de-DE" sz="1400" dirty="0"/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2915295" y="4705399"/>
            <a:ext cx="9366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39%</a:t>
            </a:r>
            <a:endParaRPr lang="de-DE" altLang="de-DE" sz="1600" dirty="0"/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5435575" y="4921423"/>
            <a:ext cx="9366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11%</a:t>
            </a:r>
            <a:endParaRPr lang="de-DE" altLang="de-DE" sz="1600" dirty="0"/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2410317" y="2042845"/>
            <a:ext cx="244971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defTabSz="1203325">
              <a:tabLst>
                <a:tab pos="1341438" algn="l"/>
                <a:tab pos="1700213" algn="l"/>
                <a:tab pos="2157413" algn="r"/>
                <a:tab pos="4035425" algn="l"/>
              </a:tabLst>
            </a:pPr>
            <a:r>
              <a:rPr lang="de-DE" altLang="de-DE" sz="1200" dirty="0">
                <a:latin typeface="Arial" charset="0"/>
              </a:rPr>
              <a:t>Präinvasive </a:t>
            </a:r>
            <a:r>
              <a:rPr lang="de-DE" altLang="de-DE" sz="1200" dirty="0" smtClean="0">
                <a:latin typeface="Arial" charset="0"/>
              </a:rPr>
              <a:t>Tumoren	n=	240</a:t>
            </a:r>
          </a:p>
          <a:p>
            <a:pPr defTabSz="1203325">
              <a:tabLst>
                <a:tab pos="1341438" algn="l"/>
                <a:tab pos="1700213" algn="l"/>
                <a:tab pos="2157413" algn="r"/>
                <a:tab pos="4035425" algn="l"/>
              </a:tabLst>
            </a:pPr>
            <a:r>
              <a:rPr lang="de-DE" altLang="de-DE" sz="1200" dirty="0" smtClean="0">
                <a:latin typeface="Arial" charset="0"/>
              </a:rPr>
              <a:t>Invasive Tumoren 		n=	777</a:t>
            </a: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2195736" y="1989421"/>
            <a:ext cx="2664296" cy="515089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2267744" y="2087849"/>
            <a:ext cx="117015" cy="11701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17" name="Rectangle 10"/>
          <p:cNvSpPr>
            <a:spLocks noChangeArrowheads="1"/>
          </p:cNvSpPr>
          <p:nvPr/>
        </p:nvSpPr>
        <p:spPr bwMode="auto">
          <a:xfrm>
            <a:off x="2267744" y="2304454"/>
            <a:ext cx="117015" cy="11701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81587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51520" y="677009"/>
            <a:ext cx="871296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Überlebensanalysen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sind entscheidende Faktoren für die Ergebnisqualität der Tumortherapie. Unterschieden wird zwischen</a:t>
            </a:r>
          </a:p>
          <a:p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Life-Status </a:t>
            </a: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Information, ob  Patient lebt oder verstorben ist mit Todesdatum</a:t>
            </a: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(Overall-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Survival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, OAS)</a:t>
            </a:r>
            <a:b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Follow-</a:t>
            </a:r>
            <a:r>
              <a:rPr lang="de-DE" b="1" dirty="0" err="1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Vorliegende klinische Informationen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zum weiteren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Krankheitsverlauf, insbes. Tumorstatus (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Diseasefree-Survival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, DFS etc.)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Seit Jahren können in Bayern keine Überlebensanalysen für das gesamte dokumentierte Patientengut mehr berechnet werden, da der Bayerische Landesbeauftragte für Datenschutz ab 2008  den elektronischen Life-Status-Abgleich mit der AKDB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(‚Anstalt für Kommunale Datenverarbeitung in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Bayern’) untersagt hat.  </a:t>
            </a:r>
          </a:p>
          <a:p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Die notwendige Novellierung des Bayerischen Krebsregistergesetzes im Rahmen des seit 01.01.2014 geltenden KFRG (Krebsfrüherkennungs-  und </a:t>
            </a:r>
            <a:b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registergesetzes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) ist für das Frühjahr 2017 vorgesehen. </a:t>
            </a:r>
          </a:p>
        </p:txBody>
      </p:sp>
    </p:spTree>
    <p:extLst>
      <p:ext uri="{BB962C8B-B14F-4D97-AF65-F5344CB8AC3E}">
        <p14:creationId xmlns:p14="http://schemas.microsoft.com/office/powerpoint/2010/main" val="1703212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323528" y="764704"/>
            <a:ext cx="88204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In den beiden folgenden Grafiken wird der Ist-Zustand dargestellt: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Aktueller Life-Status:</a:t>
            </a:r>
          </a:p>
          <a:p>
            <a:endParaRPr lang="de-DE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Nicht aktuell	Es ist keine Information vorhanden, ob Patient lebt oder tot ist</a:t>
            </a: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Aktuell			Information, dass Patient noch lebt (unabhängig vom Tumorstatus)</a:t>
            </a: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Tot				Tod und Sterbetag des Patienten ist bekannt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323528" y="2235933"/>
            <a:ext cx="216024" cy="189023"/>
          </a:xfrm>
          <a:prstGeom prst="rect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323528" y="2523965"/>
            <a:ext cx="216024" cy="189023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323528" y="1947901"/>
            <a:ext cx="216024" cy="189023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6" name="Textfeld 5"/>
          <p:cNvSpPr txBox="1"/>
          <p:nvPr/>
        </p:nvSpPr>
        <p:spPr>
          <a:xfrm>
            <a:off x="323528" y="3073028"/>
            <a:ext cx="87129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Aktuelles Klinisches Follow-</a:t>
            </a:r>
            <a:r>
              <a:rPr lang="de-DE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defTabSz="357188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Nicht aktuell 	Keine aktuelle Information zum klinischen Verlauf /Tumorstatus</a:t>
            </a:r>
            <a:b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				des Patienten vorhanden</a:t>
            </a:r>
          </a:p>
          <a:p>
            <a:pPr defTabSz="357188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Aktuell 	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Der aktuelle klinische Verlauf /Tumorstatus des Patienten ist 						vorhanden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Tot				Tod und Sterbetag des Patienten ist bekannt</a:t>
            </a:r>
          </a:p>
          <a:p>
            <a:pPr defTabSz="357188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Ausblick: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Das KFRG sieht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eine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adäquate Finanzierung durch die Krankenkassen vor, so dass die klinischen Verlaufsinformationen zukünftig vollständig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erhoben werden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können.</a:t>
            </a:r>
          </a:p>
          <a:p>
            <a:pPr defTabSz="357188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23528" y="4252157"/>
            <a:ext cx="216024" cy="189023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23528" y="4828221"/>
            <a:ext cx="216024" cy="189023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323528" y="3721100"/>
            <a:ext cx="216024" cy="189023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25703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/>
          <p:nvPr>
            <p:extLst>
              <p:ext uri="{D42A27DB-BD31-4B8C-83A1-F6EECF244321}">
                <p14:modId xmlns:p14="http://schemas.microsoft.com/office/powerpoint/2010/main" val="2183600371"/>
              </p:ext>
            </p:extLst>
          </p:nvPr>
        </p:nvGraphicFramePr>
        <p:xfrm>
          <a:off x="724461" y="1713141"/>
          <a:ext cx="7132320" cy="467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 Box 7"/>
          <p:cNvSpPr txBox="1">
            <a:spLocks noChangeArrowheads="1"/>
          </p:cNvSpPr>
          <p:nvPr/>
        </p:nvSpPr>
        <p:spPr bwMode="auto">
          <a:xfrm rot="16200000">
            <a:off x="-565817" y="3779550"/>
            <a:ext cx="2206799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Relative Häufigkeit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519781" y="6313260"/>
            <a:ext cx="2060331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Diagnosejahr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1331640" y="1613428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29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1835696" y="1613991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57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2267744" y="1614554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59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2699792" y="1615117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49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3131840" y="1616243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73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3635896" y="161680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67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4499992" y="1617369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95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4932040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87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feld 37"/>
          <p:cNvSpPr txBox="1"/>
          <p:nvPr/>
        </p:nvSpPr>
        <p:spPr>
          <a:xfrm>
            <a:off x="5436096" y="161117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82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feld 38"/>
          <p:cNvSpPr txBox="1"/>
          <p:nvPr/>
        </p:nvSpPr>
        <p:spPr>
          <a:xfrm>
            <a:off x="5868144" y="161117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80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6372200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85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feld 39"/>
          <p:cNvSpPr txBox="1"/>
          <p:nvPr/>
        </p:nvSpPr>
        <p:spPr>
          <a:xfrm>
            <a:off x="4067944" y="161399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68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7236296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93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Aktueller Life-Status 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C51, D07.1</a:t>
            </a:r>
          </a:p>
          <a:p>
            <a:pPr lvl="0" algn="ctr"/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(Aktuell = das Datum der letzten Information zum Patienten ist &gt; 01.01.2015)</a:t>
            </a:r>
            <a:endParaRPr lang="de-DE" altLang="de-DE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3563888" y="112474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Gesamt=1.017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 Box 4"/>
          <p:cNvSpPr txBox="1">
            <a:spLocks noChangeArrowheads="1"/>
          </p:cNvSpPr>
          <p:nvPr/>
        </p:nvSpPr>
        <p:spPr bwMode="auto">
          <a:xfrm>
            <a:off x="8021633" y="3504948"/>
            <a:ext cx="112236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 dirty="0" smtClean="0"/>
              <a:t>Nicht aktuell</a:t>
            </a:r>
            <a:endParaRPr lang="de-DE" altLang="de-DE" sz="1200" dirty="0"/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Aktuell</a:t>
            </a:r>
            <a:endParaRPr lang="de-DE" altLang="de-DE" sz="1200" dirty="0"/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Tot</a:t>
            </a:r>
            <a:endParaRPr lang="de-DE" altLang="de-DE" sz="1200" dirty="0"/>
          </a:p>
        </p:txBody>
      </p:sp>
      <p:sp>
        <p:nvSpPr>
          <p:cNvPr id="27" name="Rectangle 7"/>
          <p:cNvSpPr>
            <a:spLocks noChangeArrowheads="1"/>
          </p:cNvSpPr>
          <p:nvPr/>
        </p:nvSpPr>
        <p:spPr bwMode="auto">
          <a:xfrm>
            <a:off x="7884368" y="3858890"/>
            <a:ext cx="117015" cy="117015"/>
          </a:xfrm>
          <a:prstGeom prst="rect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28" name="Rectangle 8"/>
          <p:cNvSpPr>
            <a:spLocks noChangeArrowheads="1"/>
          </p:cNvSpPr>
          <p:nvPr/>
        </p:nvSpPr>
        <p:spPr bwMode="auto">
          <a:xfrm>
            <a:off x="7884368" y="4146922"/>
            <a:ext cx="117015" cy="117015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41" name="Rectangle 10"/>
          <p:cNvSpPr>
            <a:spLocks noChangeArrowheads="1"/>
          </p:cNvSpPr>
          <p:nvPr/>
        </p:nvSpPr>
        <p:spPr bwMode="auto">
          <a:xfrm>
            <a:off x="7884368" y="3583033"/>
            <a:ext cx="117015" cy="11701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24" name="Textfeld 23"/>
          <p:cNvSpPr txBox="1"/>
          <p:nvPr/>
        </p:nvSpPr>
        <p:spPr>
          <a:xfrm>
            <a:off x="6804248" y="161399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93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17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508</Words>
  <Application>Microsoft Office PowerPoint</Application>
  <PresentationFormat>Bildschirmpräsentation (4:3)</PresentationFormat>
  <Paragraphs>210</Paragraphs>
  <Slides>11</Slides>
  <Notes>7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3" baseType="lpstr">
      <vt:lpstr>Larissa</vt:lpstr>
      <vt:lpstr>Dokument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Universitätsklinikum Erlangen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Borstorff, Christine</dc:creator>
  <cp:lastModifiedBy>Borstorff, Christine</cp:lastModifiedBy>
  <cp:revision>235</cp:revision>
  <cp:lastPrinted>2017-02-09T10:13:00Z</cp:lastPrinted>
  <dcterms:created xsi:type="dcterms:W3CDTF">2014-04-28T10:09:44Z</dcterms:created>
  <dcterms:modified xsi:type="dcterms:W3CDTF">2017-02-09T10:49:26Z</dcterms:modified>
</cp:coreProperties>
</file>