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handoutMasterIdLst>
    <p:handoutMasterId r:id="rId14"/>
  </p:handoutMasterIdLst>
  <p:sldIdLst>
    <p:sldId id="295" r:id="rId2"/>
    <p:sldId id="287" r:id="rId3"/>
    <p:sldId id="302" r:id="rId4"/>
    <p:sldId id="289" r:id="rId5"/>
    <p:sldId id="300" r:id="rId6"/>
    <p:sldId id="285" r:id="rId7"/>
    <p:sldId id="297" r:id="rId8"/>
    <p:sldId id="298" r:id="rId9"/>
    <p:sldId id="277" r:id="rId10"/>
    <p:sldId id="280" r:id="rId11"/>
    <p:sldId id="296" r:id="rId12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008378"/>
    <a:srgbClr val="0033CC"/>
    <a:srgbClr val="008380"/>
    <a:srgbClr val="00836C"/>
    <a:srgbClr val="00CC6E"/>
    <a:srgbClr val="00CC66"/>
    <a:srgbClr val="00835C"/>
    <a:srgbClr val="00808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56" y="-86"/>
      </p:cViewPr>
      <p:guideLst>
        <p:guide orient="horz" pos="2160"/>
        <p:guide pos="260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Präinvasiv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Tabelle1!$A$2:$A$15</c:f>
              <c:strCach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strCache>
            </c:str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4</c:v>
                </c:pt>
                <c:pt idx="1">
                  <c:v>6</c:v>
                </c:pt>
                <c:pt idx="2">
                  <c:v>16</c:v>
                </c:pt>
                <c:pt idx="3">
                  <c:v>8</c:v>
                </c:pt>
                <c:pt idx="4">
                  <c:v>20</c:v>
                </c:pt>
                <c:pt idx="5">
                  <c:v>22</c:v>
                </c:pt>
                <c:pt idx="6">
                  <c:v>23</c:v>
                </c:pt>
                <c:pt idx="7">
                  <c:v>18</c:v>
                </c:pt>
                <c:pt idx="8">
                  <c:v>28</c:v>
                </c:pt>
                <c:pt idx="9">
                  <c:v>19</c:v>
                </c:pt>
                <c:pt idx="10">
                  <c:v>17</c:v>
                </c:pt>
                <c:pt idx="11">
                  <c:v>45</c:v>
                </c:pt>
                <c:pt idx="12">
                  <c:v>37</c:v>
                </c:pt>
                <c:pt idx="13">
                  <c:v>20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Invasiv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Tabelle1!$A$2:$A$15</c:f>
              <c:strCach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strCache>
            </c:str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152</c:v>
                </c:pt>
                <c:pt idx="1">
                  <c:v>172</c:v>
                </c:pt>
                <c:pt idx="2">
                  <c:v>154</c:v>
                </c:pt>
                <c:pt idx="3">
                  <c:v>160</c:v>
                </c:pt>
                <c:pt idx="4">
                  <c:v>150</c:v>
                </c:pt>
                <c:pt idx="5">
                  <c:v>156</c:v>
                </c:pt>
                <c:pt idx="6">
                  <c:v>145</c:v>
                </c:pt>
                <c:pt idx="7">
                  <c:v>165</c:v>
                </c:pt>
                <c:pt idx="8">
                  <c:v>144</c:v>
                </c:pt>
                <c:pt idx="9">
                  <c:v>158</c:v>
                </c:pt>
                <c:pt idx="10">
                  <c:v>122</c:v>
                </c:pt>
                <c:pt idx="11">
                  <c:v>130</c:v>
                </c:pt>
                <c:pt idx="12">
                  <c:v>124</c:v>
                </c:pt>
                <c:pt idx="13">
                  <c:v>141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Gesamt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Tabelle1!$A$2:$A$15</c:f>
              <c:strCach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strCache>
            </c:str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156</c:v>
                </c:pt>
                <c:pt idx="1">
                  <c:v>178</c:v>
                </c:pt>
                <c:pt idx="2">
                  <c:v>170</c:v>
                </c:pt>
                <c:pt idx="3">
                  <c:v>168</c:v>
                </c:pt>
                <c:pt idx="4">
                  <c:v>170</c:v>
                </c:pt>
                <c:pt idx="5">
                  <c:v>178</c:v>
                </c:pt>
                <c:pt idx="6">
                  <c:v>168</c:v>
                </c:pt>
                <c:pt idx="7">
                  <c:v>183</c:v>
                </c:pt>
                <c:pt idx="8">
                  <c:v>172</c:v>
                </c:pt>
                <c:pt idx="9">
                  <c:v>177</c:v>
                </c:pt>
                <c:pt idx="10">
                  <c:v>139</c:v>
                </c:pt>
                <c:pt idx="11">
                  <c:v>175</c:v>
                </c:pt>
                <c:pt idx="12">
                  <c:v>161</c:v>
                </c:pt>
                <c:pt idx="13">
                  <c:v>161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4"/>
        <c:shape val="box"/>
        <c:axId val="54012544"/>
        <c:axId val="54047104"/>
        <c:axId val="0"/>
      </c:bar3DChart>
      <c:catAx>
        <c:axId val="540125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54047104"/>
        <c:crosses val="autoZero"/>
        <c:auto val="1"/>
        <c:lblAlgn val="ctr"/>
        <c:lblOffset val="100"/>
        <c:noMultiLvlLbl val="0"/>
      </c:catAx>
      <c:valAx>
        <c:axId val="54047104"/>
        <c:scaling>
          <c:orientation val="minMax"/>
          <c:max val="24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54012544"/>
        <c:crosses val="autoZero"/>
        <c:crossBetween val="between"/>
        <c:majorUnit val="20"/>
        <c:minorUnit val="2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Präinvasiv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Tabelle1!$A$2:$A$19</c:f>
              <c:strCache>
                <c:ptCount val="18"/>
                <c:pt idx="0">
                  <c:v>5-9</c:v>
                </c:pt>
                <c:pt idx="1">
                  <c:v>10-14</c:v>
                </c:pt>
                <c:pt idx="2">
                  <c:v>15-19</c:v>
                </c:pt>
                <c:pt idx="3">
                  <c:v>20-24</c:v>
                </c:pt>
                <c:pt idx="4">
                  <c:v>25-29</c:v>
                </c:pt>
                <c:pt idx="5">
                  <c:v>30-34</c:v>
                </c:pt>
                <c:pt idx="6">
                  <c:v>35-39</c:v>
                </c:pt>
                <c:pt idx="7">
                  <c:v>40-44</c:v>
                </c:pt>
                <c:pt idx="8">
                  <c:v>45-49</c:v>
                </c:pt>
                <c:pt idx="9">
                  <c:v>50-54</c:v>
                </c:pt>
                <c:pt idx="10">
                  <c:v>55-59</c:v>
                </c:pt>
                <c:pt idx="11">
                  <c:v>60-64</c:v>
                </c:pt>
                <c:pt idx="12">
                  <c:v>65-69</c:v>
                </c:pt>
                <c:pt idx="13">
                  <c:v>70-74</c:v>
                </c:pt>
                <c:pt idx="14">
                  <c:v>75-79</c:v>
                </c:pt>
                <c:pt idx="15">
                  <c:v>80-84</c:v>
                </c:pt>
                <c:pt idx="16">
                  <c:v>85-89</c:v>
                </c:pt>
                <c:pt idx="17">
                  <c:v>&gt;=90</c:v>
                </c:pt>
              </c:strCache>
            </c:strRef>
          </c:cat>
          <c:val>
            <c:numRef>
              <c:f>Tabelle1!$B$2:$B$19</c:f>
              <c:numCache>
                <c:formatCode>General</c:formatCode>
                <c:ptCount val="18"/>
                <c:pt idx="1">
                  <c:v>3</c:v>
                </c:pt>
                <c:pt idx="2">
                  <c:v>3</c:v>
                </c:pt>
                <c:pt idx="3">
                  <c:v>10</c:v>
                </c:pt>
                <c:pt idx="4">
                  <c:v>17</c:v>
                </c:pt>
                <c:pt idx="5">
                  <c:v>23</c:v>
                </c:pt>
                <c:pt idx="6">
                  <c:v>27</c:v>
                </c:pt>
                <c:pt idx="7">
                  <c:v>30</c:v>
                </c:pt>
                <c:pt idx="8">
                  <c:v>30</c:v>
                </c:pt>
                <c:pt idx="9">
                  <c:v>34</c:v>
                </c:pt>
                <c:pt idx="10">
                  <c:v>27</c:v>
                </c:pt>
                <c:pt idx="11">
                  <c:v>25</c:v>
                </c:pt>
                <c:pt idx="12">
                  <c:v>20</c:v>
                </c:pt>
                <c:pt idx="13">
                  <c:v>15</c:v>
                </c:pt>
                <c:pt idx="14">
                  <c:v>8</c:v>
                </c:pt>
                <c:pt idx="15">
                  <c:v>8</c:v>
                </c:pt>
                <c:pt idx="16">
                  <c:v>2</c:v>
                </c:pt>
                <c:pt idx="17">
                  <c:v>1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Invasiv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Tabelle1!$A$2:$A$19</c:f>
              <c:strCache>
                <c:ptCount val="18"/>
                <c:pt idx="0">
                  <c:v>5-9</c:v>
                </c:pt>
                <c:pt idx="1">
                  <c:v>10-14</c:v>
                </c:pt>
                <c:pt idx="2">
                  <c:v>15-19</c:v>
                </c:pt>
                <c:pt idx="3">
                  <c:v>20-24</c:v>
                </c:pt>
                <c:pt idx="4">
                  <c:v>25-29</c:v>
                </c:pt>
                <c:pt idx="5">
                  <c:v>30-34</c:v>
                </c:pt>
                <c:pt idx="6">
                  <c:v>35-39</c:v>
                </c:pt>
                <c:pt idx="7">
                  <c:v>40-44</c:v>
                </c:pt>
                <c:pt idx="8">
                  <c:v>45-49</c:v>
                </c:pt>
                <c:pt idx="9">
                  <c:v>50-54</c:v>
                </c:pt>
                <c:pt idx="10">
                  <c:v>55-59</c:v>
                </c:pt>
                <c:pt idx="11">
                  <c:v>60-64</c:v>
                </c:pt>
                <c:pt idx="12">
                  <c:v>65-69</c:v>
                </c:pt>
                <c:pt idx="13">
                  <c:v>70-74</c:v>
                </c:pt>
                <c:pt idx="14">
                  <c:v>75-79</c:v>
                </c:pt>
                <c:pt idx="15">
                  <c:v>80-84</c:v>
                </c:pt>
                <c:pt idx="16">
                  <c:v>85-89</c:v>
                </c:pt>
                <c:pt idx="17">
                  <c:v>&gt;=90</c:v>
                </c:pt>
              </c:strCache>
            </c:strRef>
          </c:cat>
          <c:val>
            <c:numRef>
              <c:f>Tabelle1!$C$2:$C$19</c:f>
              <c:numCache>
                <c:formatCode>General</c:formatCode>
                <c:ptCount val="18"/>
                <c:pt idx="0">
                  <c:v>3</c:v>
                </c:pt>
                <c:pt idx="1">
                  <c:v>1</c:v>
                </c:pt>
                <c:pt idx="2">
                  <c:v>7</c:v>
                </c:pt>
                <c:pt idx="3">
                  <c:v>7</c:v>
                </c:pt>
                <c:pt idx="4">
                  <c:v>13</c:v>
                </c:pt>
                <c:pt idx="5">
                  <c:v>21</c:v>
                </c:pt>
                <c:pt idx="6">
                  <c:v>48</c:v>
                </c:pt>
                <c:pt idx="7">
                  <c:v>85</c:v>
                </c:pt>
                <c:pt idx="8">
                  <c:v>155</c:v>
                </c:pt>
                <c:pt idx="9">
                  <c:v>199</c:v>
                </c:pt>
                <c:pt idx="10">
                  <c:v>207</c:v>
                </c:pt>
                <c:pt idx="11">
                  <c:v>258</c:v>
                </c:pt>
                <c:pt idx="12">
                  <c:v>282</c:v>
                </c:pt>
                <c:pt idx="13">
                  <c:v>277</c:v>
                </c:pt>
                <c:pt idx="14">
                  <c:v>224</c:v>
                </c:pt>
                <c:pt idx="15">
                  <c:v>184</c:v>
                </c:pt>
                <c:pt idx="16">
                  <c:v>78</c:v>
                </c:pt>
                <c:pt idx="17">
                  <c:v>24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Gesamt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Tabelle1!$A$2:$A$19</c:f>
              <c:strCache>
                <c:ptCount val="18"/>
                <c:pt idx="0">
                  <c:v>5-9</c:v>
                </c:pt>
                <c:pt idx="1">
                  <c:v>10-14</c:v>
                </c:pt>
                <c:pt idx="2">
                  <c:v>15-19</c:v>
                </c:pt>
                <c:pt idx="3">
                  <c:v>20-24</c:v>
                </c:pt>
                <c:pt idx="4">
                  <c:v>25-29</c:v>
                </c:pt>
                <c:pt idx="5">
                  <c:v>30-34</c:v>
                </c:pt>
                <c:pt idx="6">
                  <c:v>35-39</c:v>
                </c:pt>
                <c:pt idx="7">
                  <c:v>40-44</c:v>
                </c:pt>
                <c:pt idx="8">
                  <c:v>45-49</c:v>
                </c:pt>
                <c:pt idx="9">
                  <c:v>50-54</c:v>
                </c:pt>
                <c:pt idx="10">
                  <c:v>55-59</c:v>
                </c:pt>
                <c:pt idx="11">
                  <c:v>60-64</c:v>
                </c:pt>
                <c:pt idx="12">
                  <c:v>65-69</c:v>
                </c:pt>
                <c:pt idx="13">
                  <c:v>70-74</c:v>
                </c:pt>
                <c:pt idx="14">
                  <c:v>75-79</c:v>
                </c:pt>
                <c:pt idx="15">
                  <c:v>80-84</c:v>
                </c:pt>
                <c:pt idx="16">
                  <c:v>85-89</c:v>
                </c:pt>
                <c:pt idx="17">
                  <c:v>&gt;=90</c:v>
                </c:pt>
              </c:strCache>
            </c:strRef>
          </c:cat>
          <c:val>
            <c:numRef>
              <c:f>Tabelle1!$D$2:$D$19</c:f>
              <c:numCache>
                <c:formatCode>General</c:formatCode>
                <c:ptCount val="18"/>
                <c:pt idx="0">
                  <c:v>3</c:v>
                </c:pt>
                <c:pt idx="1">
                  <c:v>4</c:v>
                </c:pt>
                <c:pt idx="2">
                  <c:v>10</c:v>
                </c:pt>
                <c:pt idx="3">
                  <c:v>17</c:v>
                </c:pt>
                <c:pt idx="4">
                  <c:v>30</c:v>
                </c:pt>
                <c:pt idx="5">
                  <c:v>44</c:v>
                </c:pt>
                <c:pt idx="6">
                  <c:v>75</c:v>
                </c:pt>
                <c:pt idx="7">
                  <c:v>115</c:v>
                </c:pt>
                <c:pt idx="8">
                  <c:v>185</c:v>
                </c:pt>
                <c:pt idx="9">
                  <c:v>233</c:v>
                </c:pt>
                <c:pt idx="10">
                  <c:v>234</c:v>
                </c:pt>
                <c:pt idx="11">
                  <c:v>283</c:v>
                </c:pt>
                <c:pt idx="12">
                  <c:v>302</c:v>
                </c:pt>
                <c:pt idx="13">
                  <c:v>292</c:v>
                </c:pt>
                <c:pt idx="14">
                  <c:v>232</c:v>
                </c:pt>
                <c:pt idx="15">
                  <c:v>192</c:v>
                </c:pt>
                <c:pt idx="16">
                  <c:v>80</c:v>
                </c:pt>
                <c:pt idx="17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4"/>
        <c:shape val="box"/>
        <c:axId val="54483200"/>
        <c:axId val="54484992"/>
        <c:axId val="0"/>
      </c:bar3DChart>
      <c:catAx>
        <c:axId val="544832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54484992"/>
        <c:crosses val="autoZero"/>
        <c:auto val="1"/>
        <c:lblAlgn val="ctr"/>
        <c:lblOffset val="100"/>
        <c:noMultiLvlLbl val="0"/>
      </c:catAx>
      <c:valAx>
        <c:axId val="54484992"/>
        <c:scaling>
          <c:orientation val="minMax"/>
          <c:max val="4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54483200"/>
        <c:crosses val="autoZero"/>
        <c:crossBetween val="between"/>
        <c:majorUnit val="50"/>
        <c:minorUnit val="5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52053066971322"/>
          <c:y val="0.1422642991877005"/>
          <c:w val="0.78596050932831818"/>
          <c:h val="0.772475603189836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D39.1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</c:spPr>
          <c:invertIfNegative val="0"/>
          <c:cat>
            <c:strRef>
              <c:f>Tabelle1!$A$2:$A$3</c:f>
              <c:strCache>
                <c:ptCount val="2"/>
                <c:pt idx="0">
                  <c:v>&lt;=65 Jahre</c:v>
                </c:pt>
                <c:pt idx="1">
                  <c:v>&gt;65 Jahre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234</c:v>
                </c:pt>
                <c:pt idx="1">
                  <c:v>49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C56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</c:spPr>
          <c:invertIfNegative val="0"/>
          <c:cat>
            <c:strRef>
              <c:f>Tabelle1!$A$2:$A$3</c:f>
              <c:strCache>
                <c:ptCount val="2"/>
                <c:pt idx="0">
                  <c:v>&lt;=65 Jahre</c:v>
                </c:pt>
                <c:pt idx="1">
                  <c:v>&gt;65 Jahre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1055</c:v>
                </c:pt>
                <c:pt idx="1">
                  <c:v>1018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54568448"/>
        <c:axId val="54569984"/>
      </c:barChart>
      <c:catAx>
        <c:axId val="545684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54569984"/>
        <c:crosses val="autoZero"/>
        <c:auto val="1"/>
        <c:lblAlgn val="ctr"/>
        <c:lblOffset val="100"/>
        <c:noMultiLvlLbl val="0"/>
      </c:catAx>
      <c:valAx>
        <c:axId val="54569984"/>
        <c:scaling>
          <c:orientation val="minMax"/>
          <c:max val="18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54568448"/>
        <c:crosses val="autoZero"/>
        <c:crossBetween val="between"/>
        <c:majorUnit val="300"/>
        <c:minorUnit val="3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111</c:v>
                </c:pt>
                <c:pt idx="1">
                  <c:v>130</c:v>
                </c:pt>
                <c:pt idx="2">
                  <c:v>108</c:v>
                </c:pt>
                <c:pt idx="3">
                  <c:v>110</c:v>
                </c:pt>
                <c:pt idx="4">
                  <c:v>102</c:v>
                </c:pt>
                <c:pt idx="5">
                  <c:v>108</c:v>
                </c:pt>
                <c:pt idx="6">
                  <c:v>89</c:v>
                </c:pt>
                <c:pt idx="7">
                  <c:v>100</c:v>
                </c:pt>
                <c:pt idx="8">
                  <c:v>84</c:v>
                </c:pt>
                <c:pt idx="9">
                  <c:v>86</c:v>
                </c:pt>
                <c:pt idx="10">
                  <c:v>62</c:v>
                </c:pt>
                <c:pt idx="11">
                  <c:v>46</c:v>
                </c:pt>
                <c:pt idx="12">
                  <c:v>36</c:v>
                </c:pt>
                <c:pt idx="13">
                  <c:v>22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6</c:v>
                </c:pt>
                <c:pt idx="1">
                  <c:v>4</c:v>
                </c:pt>
                <c:pt idx="2">
                  <c:v>14</c:v>
                </c:pt>
                <c:pt idx="3">
                  <c:v>9</c:v>
                </c:pt>
                <c:pt idx="4">
                  <c:v>14</c:v>
                </c:pt>
                <c:pt idx="5">
                  <c:v>13</c:v>
                </c:pt>
                <c:pt idx="6">
                  <c:v>19</c:v>
                </c:pt>
                <c:pt idx="7">
                  <c:v>19</c:v>
                </c:pt>
                <c:pt idx="8">
                  <c:v>22</c:v>
                </c:pt>
                <c:pt idx="9">
                  <c:v>35</c:v>
                </c:pt>
                <c:pt idx="10">
                  <c:v>33</c:v>
                </c:pt>
                <c:pt idx="11">
                  <c:v>54</c:v>
                </c:pt>
                <c:pt idx="12">
                  <c:v>69</c:v>
                </c:pt>
                <c:pt idx="13">
                  <c:v>139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39</c:v>
                </c:pt>
                <c:pt idx="1">
                  <c:v>44</c:v>
                </c:pt>
                <c:pt idx="2">
                  <c:v>48</c:v>
                </c:pt>
                <c:pt idx="3">
                  <c:v>49</c:v>
                </c:pt>
                <c:pt idx="4">
                  <c:v>54</c:v>
                </c:pt>
                <c:pt idx="5">
                  <c:v>57</c:v>
                </c:pt>
                <c:pt idx="6">
                  <c:v>60</c:v>
                </c:pt>
                <c:pt idx="7">
                  <c:v>64</c:v>
                </c:pt>
                <c:pt idx="8">
                  <c:v>66</c:v>
                </c:pt>
                <c:pt idx="9">
                  <c:v>56</c:v>
                </c:pt>
                <c:pt idx="10">
                  <c:v>44</c:v>
                </c:pt>
                <c:pt idx="11">
                  <c:v>75</c:v>
                </c:pt>
                <c:pt idx="12">
                  <c:v>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4716672"/>
        <c:axId val="54804480"/>
      </c:barChart>
      <c:catAx>
        <c:axId val="54716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54804480"/>
        <c:crosses val="autoZero"/>
        <c:auto val="1"/>
        <c:lblAlgn val="ctr"/>
        <c:lblOffset val="100"/>
        <c:noMultiLvlLbl val="0"/>
      </c:catAx>
      <c:valAx>
        <c:axId val="54804480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54716672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111</c:v>
                </c:pt>
                <c:pt idx="1">
                  <c:v>130</c:v>
                </c:pt>
                <c:pt idx="2">
                  <c:v>108</c:v>
                </c:pt>
                <c:pt idx="3">
                  <c:v>110</c:v>
                </c:pt>
                <c:pt idx="4">
                  <c:v>102</c:v>
                </c:pt>
                <c:pt idx="5">
                  <c:v>108</c:v>
                </c:pt>
                <c:pt idx="6">
                  <c:v>89</c:v>
                </c:pt>
                <c:pt idx="7">
                  <c:v>100</c:v>
                </c:pt>
                <c:pt idx="8">
                  <c:v>84</c:v>
                </c:pt>
                <c:pt idx="9">
                  <c:v>86</c:v>
                </c:pt>
                <c:pt idx="10">
                  <c:v>62</c:v>
                </c:pt>
                <c:pt idx="11">
                  <c:v>46</c:v>
                </c:pt>
                <c:pt idx="12">
                  <c:v>36</c:v>
                </c:pt>
                <c:pt idx="13">
                  <c:v>22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1</c:v>
                </c:pt>
                <c:pt idx="4">
                  <c:v>6</c:v>
                </c:pt>
                <c:pt idx="5">
                  <c:v>4</c:v>
                </c:pt>
                <c:pt idx="6">
                  <c:v>10</c:v>
                </c:pt>
                <c:pt idx="7">
                  <c:v>11</c:v>
                </c:pt>
                <c:pt idx="8">
                  <c:v>14</c:v>
                </c:pt>
                <c:pt idx="9">
                  <c:v>23</c:v>
                </c:pt>
                <c:pt idx="10">
                  <c:v>20</c:v>
                </c:pt>
                <c:pt idx="11">
                  <c:v>42</c:v>
                </c:pt>
                <c:pt idx="12">
                  <c:v>52</c:v>
                </c:pt>
                <c:pt idx="13">
                  <c:v>139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44</c:v>
                </c:pt>
                <c:pt idx="1">
                  <c:v>46</c:v>
                </c:pt>
                <c:pt idx="2">
                  <c:v>59</c:v>
                </c:pt>
                <c:pt idx="3">
                  <c:v>57</c:v>
                </c:pt>
                <c:pt idx="4">
                  <c:v>62</c:v>
                </c:pt>
                <c:pt idx="5">
                  <c:v>66</c:v>
                </c:pt>
                <c:pt idx="6">
                  <c:v>69</c:v>
                </c:pt>
                <c:pt idx="7">
                  <c:v>72</c:v>
                </c:pt>
                <c:pt idx="8">
                  <c:v>74</c:v>
                </c:pt>
                <c:pt idx="9">
                  <c:v>68</c:v>
                </c:pt>
                <c:pt idx="10">
                  <c:v>57</c:v>
                </c:pt>
                <c:pt idx="11">
                  <c:v>87</c:v>
                </c:pt>
                <c:pt idx="12">
                  <c:v>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6923904"/>
        <c:axId val="106925440"/>
      </c:barChart>
      <c:catAx>
        <c:axId val="106923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06925440"/>
        <c:crosses val="autoZero"/>
        <c:auto val="1"/>
        <c:lblAlgn val="ctr"/>
        <c:lblOffset val="100"/>
        <c:noMultiLvlLbl val="0"/>
      </c:catAx>
      <c:valAx>
        <c:axId val="106925440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06923904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65857D-E041-402E-942A-AFCD655564D9}" type="datetime1">
              <a:rPr lang="de-DE" smtClean="0"/>
              <a:t>15.02.2017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AB41C-6829-4A2D-BCA7-9D264FAEE610}" type="datetime1">
              <a:rPr lang="de-DE" smtClean="0"/>
              <a:t>15.02.2017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FE43985-80AD-4983-A888-9DD9B6A50255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0435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A052693-643E-46DE-8520-4E9720B31E3C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B7E5C72-9119-441E-B167-354543A56635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36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6DA6686-61A7-4C0C-A184-9F99BB229753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781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A68124B-1965-4813-85D3-75C5AFA95C64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9FB66CA-5017-45AD-B3C2-80DE0EC8754D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890223A-4F12-46BD-A913-A31DD7B27614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0347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4079084-C5A5-4453-9B51-DA32B2704AE3}" type="datetime1">
              <a:rPr lang="de-DE" smtClean="0"/>
              <a:t>15.02.2017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9231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15.02.2017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15.02.2017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19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7"/>
          <p:cNvSpPr>
            <a:spLocks noChangeArrowheads="1"/>
          </p:cNvSpPr>
          <p:nvPr userDrawn="1"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2002-2015: Eierstöcke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2" name="Textfeld 11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916794"/>
            <a:ext cx="6644054" cy="237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Eierstöcke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 smtClean="0">
                <a:solidFill>
                  <a:srgbClr val="0033CC"/>
                </a:solidFill>
              </a:rPr>
              <a:t>C56, D39.1</a:t>
            </a:r>
          </a:p>
          <a:p>
            <a:pPr algn="ctr">
              <a:spcBef>
                <a:spcPct val="50000"/>
              </a:spcBef>
            </a:pPr>
            <a:endParaRPr lang="de-DE" altLang="de-DE" sz="3600" b="1" dirty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solidFill>
                  <a:srgbClr val="0033CC"/>
                </a:solidFill>
              </a:rPr>
              <a:t>Erstdiagnosejahre 2002-2015</a:t>
            </a:r>
            <a:endParaRPr lang="de-DE" altLang="de-DE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3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911965340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52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302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Patient tot</a:t>
            </a:r>
            <a:endParaRPr lang="de-DE" altLang="de-DE" sz="1200" dirty="0"/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auto">
          <a:xfrm>
            <a:off x="7884368" y="3864988"/>
            <a:ext cx="117015" cy="11701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4" name="Rectangle 8"/>
          <p:cNvSpPr>
            <a:spLocks noChangeArrowheads="1"/>
          </p:cNvSpPr>
          <p:nvPr/>
        </p:nvSpPr>
        <p:spPr bwMode="auto">
          <a:xfrm>
            <a:off x="7884368" y="4153020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5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alt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C56, D39.1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Krankheitsverlauf/Tumorstatus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Gesamt=2.356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331640" y="163105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156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1763688" y="1631615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2267744" y="163217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2699792" y="163274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168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3203848" y="163386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635896" y="1634430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4499992" y="163499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183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5004048" y="163555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5436096" y="1628800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868144" y="1628800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139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7236296" y="163555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161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67944" y="163555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168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6372200" y="163555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6804248" y="1628800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161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45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7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75856" y="227687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2002-2015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3.510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228184" y="2282840"/>
            <a:ext cx="261358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&lt; 2002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1.785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275856" y="393986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2.790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228183" y="3945830"/>
            <a:ext cx="261501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720</a:t>
            </a: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11017" y="580203"/>
            <a:ext cx="8745415" cy="9765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98462" tIns="49232" rIns="98462" bIns="49232">
            <a:spAutoFit/>
          </a:bodyPr>
          <a:lstStyle>
            <a:lvl1pPr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43025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2413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01800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81188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383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955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527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099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sz="1900" dirty="0">
                <a:latin typeface="Arial" charset="0"/>
              </a:rPr>
              <a:t>Klinisches Krebsregister des Tumorzentrums Erlangen-Nürnberg</a:t>
            </a:r>
          </a:p>
          <a:p>
            <a:pPr algn="ctr"/>
            <a:r>
              <a:rPr lang="de-DE" altLang="de-DE" sz="1900" b="1" dirty="0" smtClean="0">
                <a:latin typeface="Arial" charset="0"/>
              </a:rPr>
              <a:t>Tumorentität: Eierstöcke</a:t>
            </a:r>
            <a:r>
              <a:rPr lang="de-DE" altLang="de-DE" sz="1900" dirty="0" smtClean="0">
                <a:latin typeface="Arial" charset="0"/>
              </a:rPr>
              <a:t>, </a:t>
            </a:r>
            <a:r>
              <a:rPr lang="de-DE" altLang="de-DE" sz="1400" dirty="0" smtClean="0">
                <a:latin typeface="Arial" charset="0"/>
              </a:rPr>
              <a:t>C56, D39.1</a:t>
            </a:r>
            <a:endParaRPr lang="de-DE" altLang="de-DE" sz="1400" b="1" dirty="0" smtClean="0">
              <a:latin typeface="Arial" charset="0"/>
            </a:endParaRPr>
          </a:p>
          <a:p>
            <a:pPr algn="ctr"/>
            <a:r>
              <a:rPr lang="de-DE" altLang="de-DE" sz="1900" b="1" dirty="0" smtClean="0">
                <a:latin typeface="Arial" charset="0"/>
              </a:rPr>
              <a:t>Gesamt: 5.295 </a:t>
            </a:r>
            <a:r>
              <a:rPr lang="de-DE" altLang="de-DE" sz="1200" b="1" dirty="0" smtClean="0">
                <a:latin typeface="Arial" charset="0"/>
              </a:rPr>
              <a:t>(ED 1978 bis 2015)</a:t>
            </a:r>
            <a:endParaRPr lang="de-DE" altLang="de-DE" sz="1200" b="1" dirty="0">
              <a:latin typeface="Arial" charset="0"/>
            </a:endParaRPr>
          </a:p>
        </p:txBody>
      </p:sp>
      <p:sp>
        <p:nvSpPr>
          <p:cNvPr id="25" name="Line 54"/>
          <p:cNvSpPr>
            <a:spLocks noChangeShapeType="1"/>
          </p:cNvSpPr>
          <p:nvPr/>
        </p:nvSpPr>
        <p:spPr bwMode="auto">
          <a:xfrm>
            <a:off x="4572000" y="1706195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572000" y="334891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4572000" y="499432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5403850" y="4927699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5394325" y="3276902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>
            <a:off x="5364088" y="1692726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74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93905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    Datenbestand Klinisches Krebsregister: Eierstöcke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3528" y="24836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Erstdiagnosejahr: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41412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Wohnort: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75855" y="5524038"/>
            <a:ext cx="266429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Klinische/Pathologische Meldungen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2.356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06891" y="5530006"/>
            <a:ext cx="261358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Ausschließlich Todesbescheinigungen</a:t>
            </a: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434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23528" y="572538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Meldetyp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3702" y="519645"/>
            <a:ext cx="9177703" cy="40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Vollzähligkeit der Städte und Landkreise</a:t>
            </a:r>
            <a:endParaRPr lang="de-DE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2015: Eierstöcke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0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14084"/>
              </p:ext>
            </p:extLst>
          </p:nvPr>
        </p:nvGraphicFramePr>
        <p:xfrm>
          <a:off x="179388" y="1188464"/>
          <a:ext cx="3773487" cy="2168528"/>
        </p:xfrm>
        <a:graphic>
          <a:graphicData uri="http://schemas.openxmlformats.org/drawingml/2006/table">
            <a:tbl>
              <a:tblPr/>
              <a:tblGrid>
                <a:gridCol w="1782762"/>
                <a:gridCol w="1143000"/>
                <a:gridCol w="847725"/>
              </a:tblGrid>
              <a:tr h="30956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</a:t>
                      </a: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C56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D39.1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Gesamt</a:t>
                      </a: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161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 </a:t>
                      </a:r>
                      <a:endParaRPr kumimoji="0" lang="de-DE" altLang="de-DE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C56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Erwartete Fälle</a:t>
                      </a:r>
                      <a:endParaRPr kumimoji="0" lang="de-DE" altLang="de-DE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144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Vollzähligkeit</a:t>
                      </a:r>
                      <a:endParaRPr kumimoji="0" lang="de-DE" altLang="de-DE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&gt;95%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Textfeld 1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180000" y="3960000"/>
            <a:ext cx="3759200" cy="203132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alters- und geschlechtsspezifischen Erwartungswerte für Mittelfranken werden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vom ZKFR am Bayerischen Landesamt für Gesundheit und Lebensmittelsicherheit unter 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Berücksichtigung der jeweiligen demografischen Altersstruktur auf Kreisebene errechnet.</a:t>
            </a:r>
          </a:p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Sie basieren auf den vom Zentrum für Krebsregisterdaten am Robert-Koch-Institut in Berlin bereitgestellten Daten aus den bereits vollzähligen Krebsregistern in Deutschland.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Box 29"/>
          <p:cNvSpPr txBox="1">
            <a:spLocks noChangeArrowheads="1"/>
          </p:cNvSpPr>
          <p:nvPr/>
        </p:nvSpPr>
        <p:spPr bwMode="auto">
          <a:xfrm>
            <a:off x="185738" y="6165304"/>
            <a:ext cx="3040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Bevölkerung </a:t>
            </a:r>
            <a:r>
              <a:rPr lang="de-DE" altLang="de-DE" sz="1200" b="1" dirty="0" err="1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Mfr</a:t>
            </a:r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1.726.940 (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Männer: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847.274, Frauen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879.666)</a:t>
            </a:r>
            <a:endParaRPr lang="de-DE" altLang="de-DE" sz="12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832" y="1188000"/>
            <a:ext cx="5096672" cy="53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38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3975729532"/>
              </p:ext>
            </p:extLst>
          </p:nvPr>
        </p:nvGraphicFramePr>
        <p:xfrm>
          <a:off x="832579" y="1412774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Dokumentierte Neuerkrankungen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</a:rPr>
              <a:t>C56, D39.1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Gesamt=2.356</a:t>
            </a:r>
            <a:endParaRPr lang="de-DE" altLang="de-DE" sz="2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345134" y="6392361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Diagnosejahr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 rot="16200000">
            <a:off x="-514160" y="3682464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798711" y="1407404"/>
            <a:ext cx="249555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1203325">
              <a:tabLst>
                <a:tab pos="1341438" algn="l"/>
                <a:tab pos="1700213" algn="l"/>
                <a:tab pos="2246313" algn="r"/>
                <a:tab pos="4035425" algn="l"/>
              </a:tabLst>
            </a:pPr>
            <a:r>
              <a:rPr lang="de-DE" altLang="de-DE" sz="1200" dirty="0">
                <a:latin typeface="Arial" charset="0"/>
              </a:rPr>
              <a:t>Präinvasive </a:t>
            </a:r>
            <a:r>
              <a:rPr lang="de-DE" altLang="de-DE" sz="1200" dirty="0" smtClean="0">
                <a:latin typeface="Arial" charset="0"/>
              </a:rPr>
              <a:t>Tumoren	n=	283 (</a:t>
            </a:r>
            <a:r>
              <a:rPr lang="de-DE" altLang="de-DE" sz="1200" dirty="0" err="1" smtClean="0">
                <a:latin typeface="Arial" charset="0"/>
              </a:rPr>
              <a:t>Borderline</a:t>
            </a:r>
            <a:r>
              <a:rPr lang="de-DE" altLang="de-DE" sz="1200" dirty="0" smtClean="0">
                <a:latin typeface="Arial" charset="0"/>
              </a:rPr>
              <a:t>) </a:t>
            </a:r>
          </a:p>
          <a:p>
            <a:pPr defTabSz="1203325">
              <a:tabLst>
                <a:tab pos="1341438" algn="l"/>
                <a:tab pos="1700213" algn="l"/>
                <a:tab pos="2246313" algn="r"/>
                <a:tab pos="4035425" algn="l"/>
              </a:tabLst>
            </a:pPr>
            <a:r>
              <a:rPr lang="de-DE" altLang="de-DE" sz="1200" dirty="0" smtClean="0">
                <a:latin typeface="Arial" charset="0"/>
              </a:rPr>
              <a:t>Invasive Tumoren 		n=2.073</a:t>
            </a:r>
          </a:p>
          <a:p>
            <a:pPr>
              <a:tabLst>
                <a:tab pos="1341438" algn="l"/>
                <a:tab pos="1700213" algn="l"/>
                <a:tab pos="2246313" algn="r"/>
                <a:tab pos="4035425" algn="l"/>
              </a:tabLst>
            </a:pPr>
            <a:r>
              <a:rPr lang="de-DE" altLang="de-DE" sz="1200" dirty="0" smtClean="0">
                <a:latin typeface="Arial" charset="0"/>
              </a:rPr>
              <a:t>Gesamt</a:t>
            </a:r>
            <a:r>
              <a:rPr lang="de-DE" altLang="de-DE" sz="1200" dirty="0">
                <a:latin typeface="Arial" charset="0"/>
              </a:rPr>
              <a:t>		</a:t>
            </a:r>
            <a:r>
              <a:rPr lang="de-DE" altLang="de-DE" sz="1200" dirty="0" smtClean="0">
                <a:latin typeface="Arial" charset="0"/>
              </a:rPr>
              <a:t>n=2.356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547664" y="1392450"/>
            <a:ext cx="2746604" cy="88442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619672" y="1497996"/>
            <a:ext cx="117015" cy="1170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619672" y="1858036"/>
            <a:ext cx="117015" cy="1170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619672" y="2029053"/>
            <a:ext cx="117015" cy="11701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12" name="Textfeld 11"/>
          <p:cNvSpPr txBox="1"/>
          <p:nvPr/>
        </p:nvSpPr>
        <p:spPr>
          <a:xfrm>
            <a:off x="1187624" y="302337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152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403648" y="2879358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156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259632" y="5759678"/>
            <a:ext cx="415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691680" y="263691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172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979712" y="249289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178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708448" y="5759678"/>
            <a:ext cx="415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2195736" y="295136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154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2411760" y="263691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2195736" y="5543654"/>
            <a:ext cx="415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2699792" y="2879358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160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2915816" y="266333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168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644552" y="5733256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203848" y="302337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150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3347864" y="263691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3131840" y="5471646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635896" y="292494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156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3851920" y="249289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178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635896" y="5445224"/>
            <a:ext cx="452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4572000" y="2780928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165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788024" y="237530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183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572000" y="5517232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076056" y="3140968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144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5292080" y="259132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172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076056" y="5327630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5580112" y="2879358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158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796136" y="249289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177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524872" y="5517232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6084168" y="357301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122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6228184" y="321297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139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6012160" y="5543654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7524328" y="321297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141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7740352" y="280735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161*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7469088" y="5471646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4119351" y="5399638"/>
            <a:ext cx="452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4283968" y="266333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168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4139952" y="3140968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145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6876256" y="6381328"/>
            <a:ext cx="24686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Dokumentation noch nicht abgeschlossen</a:t>
            </a:r>
          </a:p>
        </p:txBody>
      </p:sp>
      <p:sp>
        <p:nvSpPr>
          <p:cNvPr id="49" name="Textfeld 48"/>
          <p:cNvSpPr txBox="1"/>
          <p:nvPr/>
        </p:nvSpPr>
        <p:spPr>
          <a:xfrm>
            <a:off x="6516216" y="5013176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6516216" y="342900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6732240" y="256490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175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6965032" y="5157192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7020272" y="3501008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124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7236296" y="280735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161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35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Altersverteilung bei Diagnosestellung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</a:rPr>
              <a:t>C56, D39.1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Gesamt=2.356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0" name="Diagramm 29"/>
          <p:cNvGraphicFramePr/>
          <p:nvPr>
            <p:extLst>
              <p:ext uri="{D42A27DB-BD31-4B8C-83A1-F6EECF244321}">
                <p14:modId xmlns:p14="http://schemas.microsoft.com/office/powerpoint/2010/main" val="2255402905"/>
              </p:ext>
            </p:extLst>
          </p:nvPr>
        </p:nvGraphicFramePr>
        <p:xfrm>
          <a:off x="832579" y="1370962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3345134" y="6361003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 (Jahre)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 rot="16200000">
            <a:off x="-514160" y="3640652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1798711" y="1466200"/>
            <a:ext cx="586963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1203325">
              <a:tabLst>
                <a:tab pos="1341438" algn="l"/>
                <a:tab pos="1700213" algn="l"/>
                <a:tab pos="2246313" algn="r"/>
                <a:tab pos="2425700" algn="l"/>
                <a:tab pos="3946525" algn="l"/>
                <a:tab pos="4751388" algn="l"/>
              </a:tabLst>
            </a:pPr>
            <a:r>
              <a:rPr lang="de-DE" altLang="de-DE" sz="1200" dirty="0">
                <a:latin typeface="Arial" charset="0"/>
              </a:rPr>
              <a:t>Präinvasive </a:t>
            </a:r>
            <a:r>
              <a:rPr lang="de-DE" altLang="de-DE" sz="1200" dirty="0" smtClean="0">
                <a:latin typeface="Arial" charset="0"/>
              </a:rPr>
              <a:t>Tumoren	n=	283,</a:t>
            </a:r>
            <a:r>
              <a:rPr lang="de-DE" altLang="de-DE" sz="1200" dirty="0">
                <a:latin typeface="Arial" charset="0"/>
              </a:rPr>
              <a:t>	</a:t>
            </a:r>
            <a:r>
              <a:rPr lang="de-DE" altLang="de-DE" sz="1200" dirty="0" smtClean="0">
                <a:latin typeface="Arial" charset="0"/>
              </a:rPr>
              <a:t>Median </a:t>
            </a:r>
            <a:r>
              <a:rPr lang="de-DE" altLang="de-DE" sz="1200" dirty="0">
                <a:latin typeface="Arial" charset="0"/>
              </a:rPr>
              <a:t>= </a:t>
            </a:r>
            <a:r>
              <a:rPr lang="de-DE" altLang="de-DE" sz="1200" dirty="0" smtClean="0">
                <a:latin typeface="Arial" charset="0"/>
              </a:rPr>
              <a:t>49 Jahre,	Mittelwert =	49,3 Jahre</a:t>
            </a:r>
            <a:endParaRPr lang="de-DE" altLang="de-DE" sz="1200" dirty="0">
              <a:latin typeface="Arial" charset="0"/>
            </a:endParaRPr>
          </a:p>
          <a:p>
            <a:pPr>
              <a:tabLst>
                <a:tab pos="1341438" algn="l"/>
                <a:tab pos="1700213" algn="l"/>
                <a:tab pos="2246313" algn="r"/>
                <a:tab pos="2425700" algn="l"/>
                <a:tab pos="3946525" algn="l"/>
                <a:tab pos="4751388" algn="l"/>
              </a:tabLst>
            </a:pPr>
            <a:r>
              <a:rPr lang="de-DE" altLang="de-DE" sz="1200" dirty="0">
                <a:latin typeface="Arial" charset="0"/>
              </a:rPr>
              <a:t>Invasive Tumoren </a:t>
            </a:r>
            <a:r>
              <a:rPr lang="de-DE" altLang="de-DE" sz="1200" dirty="0" smtClean="0">
                <a:latin typeface="Arial" charset="0"/>
              </a:rPr>
              <a:t>		n=	2.073,</a:t>
            </a:r>
            <a:r>
              <a:rPr lang="de-DE" altLang="de-DE" sz="1200" dirty="0">
                <a:latin typeface="Arial" charset="0"/>
              </a:rPr>
              <a:t>	</a:t>
            </a:r>
            <a:r>
              <a:rPr lang="de-DE" altLang="de-DE" sz="1200" dirty="0" smtClean="0">
                <a:latin typeface="Arial" charset="0"/>
              </a:rPr>
              <a:t>Median </a:t>
            </a:r>
            <a:r>
              <a:rPr lang="de-DE" altLang="de-DE" sz="1200" dirty="0">
                <a:latin typeface="Arial" charset="0"/>
              </a:rPr>
              <a:t>= </a:t>
            </a:r>
            <a:r>
              <a:rPr lang="de-DE" altLang="de-DE" sz="1200" dirty="0" smtClean="0">
                <a:latin typeface="Arial" charset="0"/>
              </a:rPr>
              <a:t>65 Jahre,	Mittelwert =	63,9 Jahre</a:t>
            </a:r>
            <a:endParaRPr lang="de-DE" altLang="de-DE" sz="1200" dirty="0">
              <a:latin typeface="Arial" charset="0"/>
            </a:endParaRPr>
          </a:p>
          <a:p>
            <a:pPr>
              <a:tabLst>
                <a:tab pos="1341438" algn="l"/>
                <a:tab pos="1700213" algn="l"/>
                <a:tab pos="2246313" algn="r"/>
                <a:tab pos="2425700" algn="l"/>
                <a:tab pos="3946525" algn="l"/>
                <a:tab pos="4751388" algn="l"/>
              </a:tabLst>
            </a:pPr>
            <a:r>
              <a:rPr lang="de-DE" altLang="de-DE" sz="1200" dirty="0">
                <a:latin typeface="Arial" charset="0"/>
              </a:rPr>
              <a:t>Gesamt		</a:t>
            </a:r>
            <a:r>
              <a:rPr lang="de-DE" altLang="de-DE" sz="1200" dirty="0" smtClean="0">
                <a:latin typeface="Arial" charset="0"/>
              </a:rPr>
              <a:t>n=2.356,</a:t>
            </a:r>
            <a:r>
              <a:rPr lang="de-DE" altLang="de-DE" sz="1200" dirty="0">
                <a:latin typeface="Arial" charset="0"/>
              </a:rPr>
              <a:t>	</a:t>
            </a:r>
            <a:r>
              <a:rPr lang="de-DE" altLang="de-DE" sz="1200" dirty="0" smtClean="0">
                <a:latin typeface="Arial" charset="0"/>
              </a:rPr>
              <a:t>Median </a:t>
            </a:r>
            <a:r>
              <a:rPr lang="de-DE" altLang="de-DE" sz="1200" dirty="0">
                <a:latin typeface="Arial" charset="0"/>
              </a:rPr>
              <a:t>= </a:t>
            </a:r>
            <a:r>
              <a:rPr lang="de-DE" altLang="de-DE" sz="1200" dirty="0" smtClean="0">
                <a:latin typeface="Arial" charset="0"/>
              </a:rPr>
              <a:t>64 Jahre,	Mittelwert =	62,1 Jahre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34" name="Rectangle 14"/>
          <p:cNvSpPr>
            <a:spLocks noChangeArrowheads="1"/>
          </p:cNvSpPr>
          <p:nvPr/>
        </p:nvSpPr>
        <p:spPr bwMode="auto">
          <a:xfrm>
            <a:off x="1547664" y="1433101"/>
            <a:ext cx="5904656" cy="69975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5" name="Rectangle 10"/>
          <p:cNvSpPr>
            <a:spLocks noChangeArrowheads="1"/>
          </p:cNvSpPr>
          <p:nvPr/>
        </p:nvSpPr>
        <p:spPr bwMode="auto">
          <a:xfrm>
            <a:off x="1619672" y="1556792"/>
            <a:ext cx="117015" cy="1170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36" name="Rectangle 10"/>
          <p:cNvSpPr>
            <a:spLocks noChangeArrowheads="1"/>
          </p:cNvSpPr>
          <p:nvPr/>
        </p:nvSpPr>
        <p:spPr bwMode="auto">
          <a:xfrm>
            <a:off x="1619672" y="1727809"/>
            <a:ext cx="117015" cy="1170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1619672" y="1916832"/>
            <a:ext cx="117015" cy="11701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30753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547837730"/>
              </p:ext>
            </p:extLst>
          </p:nvPr>
        </p:nvGraphicFramePr>
        <p:xfrm>
          <a:off x="1381955" y="1299674"/>
          <a:ext cx="6380089" cy="425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Anteil der unter und über 65-jährigen Patientinnen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</a:rPr>
              <a:t>C56, D39.1</a:t>
            </a:r>
            <a:endParaRPr lang="de-DE" altLang="de-DE" sz="1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Gesamt=2.356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15816" y="3625279"/>
            <a:ext cx="8646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82</a:t>
            </a:r>
            <a:r>
              <a:rPr lang="de-DE" altLang="de-DE" sz="1400" dirty="0" smtClean="0"/>
              <a:t>%</a:t>
            </a:r>
            <a:endParaRPr lang="de-DE" altLang="de-DE" sz="1400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364088" y="2905199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1.067</a:t>
            </a:r>
            <a:endParaRPr lang="de-DE" altLang="de-DE" sz="1400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9832" y="5661248"/>
            <a:ext cx="30452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-10104" y="3411267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915295" y="2473151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1.289</a:t>
            </a:r>
            <a:endParaRPr lang="de-DE" altLang="de-DE" sz="1600" b="1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436096" y="3985319"/>
            <a:ext cx="8646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95%</a:t>
            </a:r>
            <a:endParaRPr lang="de-DE" altLang="de-DE" sz="1400" dirty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915816" y="4849415"/>
            <a:ext cx="8646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18%</a:t>
            </a:r>
            <a:endParaRPr lang="de-DE" altLang="de-DE" sz="1600" dirty="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436096" y="4921423"/>
            <a:ext cx="8646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de-DE" altLang="de-DE" sz="1600" dirty="0"/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4570557" y="2042845"/>
            <a:ext cx="24497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1203325">
              <a:tabLst>
                <a:tab pos="1341438" algn="l"/>
                <a:tab pos="1700213" algn="l"/>
                <a:tab pos="2246313" algn="r"/>
                <a:tab pos="4035425" algn="l"/>
              </a:tabLst>
            </a:pPr>
            <a:r>
              <a:rPr lang="de-DE" altLang="de-DE" sz="1200" dirty="0">
                <a:latin typeface="Arial" charset="0"/>
              </a:rPr>
              <a:t>Präinvasive </a:t>
            </a:r>
            <a:r>
              <a:rPr lang="de-DE" altLang="de-DE" sz="1200" dirty="0" smtClean="0">
                <a:latin typeface="Arial" charset="0"/>
              </a:rPr>
              <a:t>Tumoren	n=	283</a:t>
            </a:r>
          </a:p>
          <a:p>
            <a:pPr defTabSz="1203325">
              <a:tabLst>
                <a:tab pos="1341438" algn="l"/>
                <a:tab pos="1700213" algn="l"/>
                <a:tab pos="2246313" algn="r"/>
                <a:tab pos="4035425" algn="l"/>
              </a:tabLst>
            </a:pPr>
            <a:r>
              <a:rPr lang="de-DE" altLang="de-DE" sz="1200" dirty="0" smtClean="0">
                <a:latin typeface="Arial" charset="0"/>
              </a:rPr>
              <a:t>Invasive Tumoren 		n=	2.073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4355976" y="1988840"/>
            <a:ext cx="2664296" cy="515089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4427984" y="2087849"/>
            <a:ext cx="117015" cy="1170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4427984" y="2304454"/>
            <a:ext cx="117015" cy="1170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1587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677009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Überlebensanalysen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sind entscheidende Faktoren für die Ergebnisqualität der Tumortherapie. Unterschieden wird zwischen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Life-Status 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 ob  Patient lebt oder verstorben ist mit Todesdatum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(Overall-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OAS)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</a:t>
            </a:r>
            <a:r>
              <a:rPr lang="de-DE" b="1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Vorliegende klinische Informationen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zum weiteren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Krankheitsverlauf, insbes. Tumorstatus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Diseasefree-Survival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DFS etc.)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Seit Jahren können in Bayern keine Überlebensanalysen für das gesamte dokumentierte Patientengut mehr berechnet werden, da der Bayerische Landesbeauftragte für Datenschutz ab 2008  den elektronischen Life-Status-Abgleich mit der AKDB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(‚Anstalt für Kommunale Datenverarbeitung in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Bayern’) untersagt hat. 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Die notwendige Novellierung des Bayerischen Krebsregistergesetzes im Rahmen des seit 01.01.2014 geltenden KFRG (Krebsfrüherkennungs-  und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registergesetzes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ist für das Frühjahr 2017 vorgesehen. </a:t>
            </a:r>
          </a:p>
        </p:txBody>
      </p:sp>
    </p:spTree>
    <p:extLst>
      <p:ext uri="{BB962C8B-B14F-4D97-AF65-F5344CB8AC3E}">
        <p14:creationId xmlns:p14="http://schemas.microsoft.com/office/powerpoint/2010/main" val="306818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764704"/>
            <a:ext cx="8820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 den beiden folgenden Grafiken wird der Ist-Zustand dargestellt: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Life-Status:</a:t>
            </a:r>
          </a:p>
          <a:p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Nicht aktuell	Es ist keine Information vorhanden, ob Patient lebt oder tot ist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Aktuell			Information, dass Patient noch lebt (unabhängig vom Tumorstatus)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23528" y="2235933"/>
            <a:ext cx="216024" cy="18902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3528" y="2523965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23528" y="1947901"/>
            <a:ext cx="216024" cy="1890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" name="Textfeld 5"/>
          <p:cNvSpPr txBox="1"/>
          <p:nvPr/>
        </p:nvSpPr>
        <p:spPr>
          <a:xfrm>
            <a:off x="323528" y="3073028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defTabSz="357188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aktuell 	Keine aktuelle Information zum klinischen Verlauf /Tumorstatus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				des Patienten vorhanden</a:t>
            </a: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Aktuell 	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aktuelle klinische Verlauf /Tumorstatus des Patienten ist 						vorhanden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Ausblick: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KFRG sieht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adäquate Finanzierung durch die Krankenkassen vor, so dass die klinischen Verlaufsinformationen zukünftig vollständig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erhoben werden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können.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3528" y="4252157"/>
            <a:ext cx="216024" cy="18902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23528" y="4828221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23528" y="3721100"/>
            <a:ext cx="216024" cy="18902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3795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702533564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331640" y="163105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156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763688" y="1631615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267744" y="163217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699792" y="163274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168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203848" y="163386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635896" y="1634430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499992" y="163499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183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004048" y="163555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436096" y="1628800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868144" y="1628800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139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7236296" y="163555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161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4067944" y="163555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168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6372200" y="163555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175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1223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Tot</a:t>
            </a:r>
            <a:endParaRPr lang="de-DE" altLang="de-DE" sz="1200" dirty="0"/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7884368" y="3858890"/>
            <a:ext cx="117015" cy="117015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7884368" y="4146922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3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4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Aktueller Life-Status 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C56, D39.1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Patienten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Gesamt=2.356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804248" y="1628800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161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510</Words>
  <Application>Microsoft Office PowerPoint</Application>
  <PresentationFormat>Bildschirmpräsentation (4:3)</PresentationFormat>
  <Paragraphs>212</Paragraphs>
  <Slides>11</Slides>
  <Notes>8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3" baseType="lpstr">
      <vt:lpstr>Larissa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Borstorff, Christine</cp:lastModifiedBy>
  <cp:revision>250</cp:revision>
  <cp:lastPrinted>2017-02-15T09:31:53Z</cp:lastPrinted>
  <dcterms:created xsi:type="dcterms:W3CDTF">2014-04-28T10:09:44Z</dcterms:created>
  <dcterms:modified xsi:type="dcterms:W3CDTF">2017-02-15T10:15:20Z</dcterms:modified>
</cp:coreProperties>
</file>