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handoutMasterIdLst>
    <p:handoutMasterId r:id="rId14"/>
  </p:handoutMasterIdLst>
  <p:sldIdLst>
    <p:sldId id="295" r:id="rId2"/>
    <p:sldId id="287" r:id="rId3"/>
    <p:sldId id="302" r:id="rId4"/>
    <p:sldId id="289" r:id="rId5"/>
    <p:sldId id="300" r:id="rId6"/>
    <p:sldId id="301" r:id="rId7"/>
    <p:sldId id="297" r:id="rId8"/>
    <p:sldId id="298" r:id="rId9"/>
    <p:sldId id="277" r:id="rId10"/>
    <p:sldId id="280" r:id="rId11"/>
    <p:sldId id="296" r:id="rId12"/>
  </p:sldIdLst>
  <p:sldSz cx="9144000" cy="6858000" type="screen4x3"/>
  <p:notesSz cx="666908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008378"/>
    <a:srgbClr val="0033CC"/>
    <a:srgbClr val="008380"/>
    <a:srgbClr val="00836C"/>
    <a:srgbClr val="00CC6E"/>
    <a:srgbClr val="00CC66"/>
    <a:srgbClr val="00835C"/>
    <a:srgbClr val="008080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056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Präinvasiv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c:spPr>
          <c:invertIfNegative val="0"/>
          <c:cat>
            <c:strRef>
              <c:f>Tabelle1!$A$2:$A$15</c:f>
              <c:strCach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strCache>
            </c:str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139</c:v>
                </c:pt>
                <c:pt idx="1">
                  <c:v>156</c:v>
                </c:pt>
                <c:pt idx="2">
                  <c:v>188</c:v>
                </c:pt>
                <c:pt idx="3">
                  <c:v>198</c:v>
                </c:pt>
                <c:pt idx="4">
                  <c:v>235</c:v>
                </c:pt>
                <c:pt idx="5">
                  <c:v>241</c:v>
                </c:pt>
                <c:pt idx="6">
                  <c:v>236</c:v>
                </c:pt>
                <c:pt idx="7">
                  <c:v>281</c:v>
                </c:pt>
                <c:pt idx="8">
                  <c:v>304</c:v>
                </c:pt>
                <c:pt idx="9">
                  <c:v>371</c:v>
                </c:pt>
                <c:pt idx="10">
                  <c:v>316</c:v>
                </c:pt>
                <c:pt idx="11">
                  <c:v>404</c:v>
                </c:pt>
                <c:pt idx="12">
                  <c:v>386</c:v>
                </c:pt>
                <c:pt idx="13">
                  <c:v>376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Invasiv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c:spPr>
          <c:invertIfNegative val="0"/>
          <c:cat>
            <c:strRef>
              <c:f>Tabelle1!$A$2:$A$15</c:f>
              <c:strCach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strCache>
            </c:str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144</c:v>
                </c:pt>
                <c:pt idx="1">
                  <c:v>94</c:v>
                </c:pt>
                <c:pt idx="2">
                  <c:v>94</c:v>
                </c:pt>
                <c:pt idx="3">
                  <c:v>111</c:v>
                </c:pt>
                <c:pt idx="4">
                  <c:v>99</c:v>
                </c:pt>
                <c:pt idx="5">
                  <c:v>100</c:v>
                </c:pt>
                <c:pt idx="6">
                  <c:v>109</c:v>
                </c:pt>
                <c:pt idx="7">
                  <c:v>114</c:v>
                </c:pt>
                <c:pt idx="8">
                  <c:v>91</c:v>
                </c:pt>
                <c:pt idx="9">
                  <c:v>96</c:v>
                </c:pt>
                <c:pt idx="10">
                  <c:v>88</c:v>
                </c:pt>
                <c:pt idx="11">
                  <c:v>71</c:v>
                </c:pt>
                <c:pt idx="12">
                  <c:v>103</c:v>
                </c:pt>
                <c:pt idx="13">
                  <c:v>113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Gesamt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c:spPr>
          <c:invertIfNegative val="0"/>
          <c:cat>
            <c:strRef>
              <c:f>Tabelle1!$A$2:$A$15</c:f>
              <c:strCach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strCache>
            </c:str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283</c:v>
                </c:pt>
                <c:pt idx="1">
                  <c:v>250</c:v>
                </c:pt>
                <c:pt idx="2">
                  <c:v>282</c:v>
                </c:pt>
                <c:pt idx="3">
                  <c:v>309</c:v>
                </c:pt>
                <c:pt idx="4">
                  <c:v>334</c:v>
                </c:pt>
                <c:pt idx="5">
                  <c:v>341</c:v>
                </c:pt>
                <c:pt idx="6">
                  <c:v>345</c:v>
                </c:pt>
                <c:pt idx="7">
                  <c:v>395</c:v>
                </c:pt>
                <c:pt idx="8">
                  <c:v>395</c:v>
                </c:pt>
                <c:pt idx="9">
                  <c:v>467</c:v>
                </c:pt>
                <c:pt idx="10">
                  <c:v>404</c:v>
                </c:pt>
                <c:pt idx="11">
                  <c:v>475</c:v>
                </c:pt>
                <c:pt idx="12">
                  <c:v>489</c:v>
                </c:pt>
                <c:pt idx="13">
                  <c:v>489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4"/>
        <c:shape val="box"/>
        <c:axId val="93600384"/>
        <c:axId val="93639040"/>
        <c:axId val="0"/>
      </c:bar3DChart>
      <c:catAx>
        <c:axId val="936003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 vert="horz"/>
          <a:lstStyle/>
          <a:p>
            <a:pPr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93639040"/>
        <c:crosses val="autoZero"/>
        <c:auto val="1"/>
        <c:lblAlgn val="ctr"/>
        <c:lblOffset val="100"/>
        <c:noMultiLvlLbl val="0"/>
      </c:catAx>
      <c:valAx>
        <c:axId val="93639040"/>
        <c:scaling>
          <c:orientation val="minMax"/>
          <c:max val="5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93600384"/>
        <c:crosses val="autoZero"/>
        <c:crossBetween val="between"/>
        <c:majorUnit val="100"/>
        <c:minorUnit val="100"/>
      </c:valAx>
      <c:spPr>
        <a:solidFill>
          <a:schemeClr val="lt1"/>
        </a:solidFill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Präinvasiv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c:spPr>
          <c:invertIfNegative val="0"/>
          <c:cat>
            <c:strRef>
              <c:f>Tabelle1!$A$2:$A$17</c:f>
              <c:strCache>
                <c:ptCount val="16"/>
                <c:pt idx="0">
                  <c:v>15-19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  <c:pt idx="7">
                  <c:v>50-54</c:v>
                </c:pt>
                <c:pt idx="8">
                  <c:v>55-59</c:v>
                </c:pt>
                <c:pt idx="9">
                  <c:v>60-64</c:v>
                </c:pt>
                <c:pt idx="10">
                  <c:v>65-69</c:v>
                </c:pt>
                <c:pt idx="11">
                  <c:v>70-74</c:v>
                </c:pt>
                <c:pt idx="12">
                  <c:v>75-79</c:v>
                </c:pt>
                <c:pt idx="13">
                  <c:v>80-84</c:v>
                </c:pt>
                <c:pt idx="14">
                  <c:v>85-89</c:v>
                </c:pt>
                <c:pt idx="15">
                  <c:v>&gt;=90</c:v>
                </c:pt>
              </c:strCache>
            </c:strRef>
          </c:cat>
          <c:val>
            <c:numRef>
              <c:f>Tabelle1!$B$2:$B$17</c:f>
              <c:numCache>
                <c:formatCode>General</c:formatCode>
                <c:ptCount val="16"/>
                <c:pt idx="0">
                  <c:v>17</c:v>
                </c:pt>
                <c:pt idx="1">
                  <c:v>242</c:v>
                </c:pt>
                <c:pt idx="2">
                  <c:v>734</c:v>
                </c:pt>
                <c:pt idx="3">
                  <c:v>866</c:v>
                </c:pt>
                <c:pt idx="4">
                  <c:v>720</c:v>
                </c:pt>
                <c:pt idx="5">
                  <c:v>540</c:v>
                </c:pt>
                <c:pt idx="6">
                  <c:v>345</c:v>
                </c:pt>
                <c:pt idx="7">
                  <c:v>162</c:v>
                </c:pt>
                <c:pt idx="8">
                  <c:v>63</c:v>
                </c:pt>
                <c:pt idx="9">
                  <c:v>52</c:v>
                </c:pt>
                <c:pt idx="10">
                  <c:v>31</c:v>
                </c:pt>
                <c:pt idx="11">
                  <c:v>30</c:v>
                </c:pt>
                <c:pt idx="12">
                  <c:v>16</c:v>
                </c:pt>
                <c:pt idx="13">
                  <c:v>7</c:v>
                </c:pt>
                <c:pt idx="14">
                  <c:v>4</c:v>
                </c:pt>
                <c:pt idx="15">
                  <c:v>2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Invasiv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c:spPr>
          <c:invertIfNegative val="0"/>
          <c:cat>
            <c:strRef>
              <c:f>Tabelle1!$A$2:$A$17</c:f>
              <c:strCache>
                <c:ptCount val="16"/>
                <c:pt idx="0">
                  <c:v>15-19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  <c:pt idx="7">
                  <c:v>50-54</c:v>
                </c:pt>
                <c:pt idx="8">
                  <c:v>55-59</c:v>
                </c:pt>
                <c:pt idx="9">
                  <c:v>60-64</c:v>
                </c:pt>
                <c:pt idx="10">
                  <c:v>65-69</c:v>
                </c:pt>
                <c:pt idx="11">
                  <c:v>70-74</c:v>
                </c:pt>
                <c:pt idx="12">
                  <c:v>75-79</c:v>
                </c:pt>
                <c:pt idx="13">
                  <c:v>80-84</c:v>
                </c:pt>
                <c:pt idx="14">
                  <c:v>85-89</c:v>
                </c:pt>
                <c:pt idx="15">
                  <c:v>&gt;=90</c:v>
                </c:pt>
              </c:strCache>
            </c:strRef>
          </c:cat>
          <c:val>
            <c:numRef>
              <c:f>Tabelle1!$C$2:$C$17</c:f>
              <c:numCache>
                <c:formatCode>General</c:formatCode>
                <c:ptCount val="16"/>
                <c:pt idx="0">
                  <c:v>5</c:v>
                </c:pt>
                <c:pt idx="1">
                  <c:v>16</c:v>
                </c:pt>
                <c:pt idx="2">
                  <c:v>40</c:v>
                </c:pt>
                <c:pt idx="3">
                  <c:v>97</c:v>
                </c:pt>
                <c:pt idx="4">
                  <c:v>148</c:v>
                </c:pt>
                <c:pt idx="5">
                  <c:v>211</c:v>
                </c:pt>
                <c:pt idx="6">
                  <c:v>189</c:v>
                </c:pt>
                <c:pt idx="7">
                  <c:v>135</c:v>
                </c:pt>
                <c:pt idx="8">
                  <c:v>126</c:v>
                </c:pt>
                <c:pt idx="9">
                  <c:v>115</c:v>
                </c:pt>
                <c:pt idx="10">
                  <c:v>87</c:v>
                </c:pt>
                <c:pt idx="11">
                  <c:v>92</c:v>
                </c:pt>
                <c:pt idx="12">
                  <c:v>63</c:v>
                </c:pt>
                <c:pt idx="13">
                  <c:v>62</c:v>
                </c:pt>
                <c:pt idx="14">
                  <c:v>28</c:v>
                </c:pt>
                <c:pt idx="15">
                  <c:v>13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Gesamt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c:spPr>
          <c:invertIfNegative val="0"/>
          <c:cat>
            <c:strRef>
              <c:f>Tabelle1!$A$2:$A$17</c:f>
              <c:strCache>
                <c:ptCount val="16"/>
                <c:pt idx="0">
                  <c:v>15-19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  <c:pt idx="7">
                  <c:v>50-54</c:v>
                </c:pt>
                <c:pt idx="8">
                  <c:v>55-59</c:v>
                </c:pt>
                <c:pt idx="9">
                  <c:v>60-64</c:v>
                </c:pt>
                <c:pt idx="10">
                  <c:v>65-69</c:v>
                </c:pt>
                <c:pt idx="11">
                  <c:v>70-74</c:v>
                </c:pt>
                <c:pt idx="12">
                  <c:v>75-79</c:v>
                </c:pt>
                <c:pt idx="13">
                  <c:v>80-84</c:v>
                </c:pt>
                <c:pt idx="14">
                  <c:v>85-89</c:v>
                </c:pt>
                <c:pt idx="15">
                  <c:v>&gt;=90</c:v>
                </c:pt>
              </c:strCache>
            </c:strRef>
          </c:cat>
          <c:val>
            <c:numRef>
              <c:f>Tabelle1!$D$2:$D$17</c:f>
              <c:numCache>
                <c:formatCode>General</c:formatCode>
                <c:ptCount val="16"/>
                <c:pt idx="0">
                  <c:v>22</c:v>
                </c:pt>
                <c:pt idx="1">
                  <c:v>258</c:v>
                </c:pt>
                <c:pt idx="2">
                  <c:v>774</c:v>
                </c:pt>
                <c:pt idx="3">
                  <c:v>963</c:v>
                </c:pt>
                <c:pt idx="4">
                  <c:v>868</c:v>
                </c:pt>
                <c:pt idx="5">
                  <c:v>751</c:v>
                </c:pt>
                <c:pt idx="6">
                  <c:v>534</c:v>
                </c:pt>
                <c:pt idx="7">
                  <c:v>297</c:v>
                </c:pt>
                <c:pt idx="8">
                  <c:v>189</c:v>
                </c:pt>
                <c:pt idx="9">
                  <c:v>167</c:v>
                </c:pt>
                <c:pt idx="10">
                  <c:v>118</c:v>
                </c:pt>
                <c:pt idx="11">
                  <c:v>122</c:v>
                </c:pt>
                <c:pt idx="12">
                  <c:v>79</c:v>
                </c:pt>
                <c:pt idx="13">
                  <c:v>69</c:v>
                </c:pt>
                <c:pt idx="14">
                  <c:v>32</c:v>
                </c:pt>
                <c:pt idx="15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4"/>
        <c:shape val="box"/>
        <c:axId val="117087616"/>
        <c:axId val="117619712"/>
        <c:axId val="0"/>
      </c:bar3DChart>
      <c:catAx>
        <c:axId val="1170876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17619712"/>
        <c:crosses val="autoZero"/>
        <c:auto val="1"/>
        <c:lblAlgn val="ctr"/>
        <c:lblOffset val="100"/>
        <c:noMultiLvlLbl val="0"/>
      </c:catAx>
      <c:valAx>
        <c:axId val="117619712"/>
        <c:scaling>
          <c:orientation val="minMax"/>
          <c:max val="12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17087616"/>
        <c:crosses val="autoZero"/>
        <c:crossBetween val="between"/>
        <c:majorUnit val="200"/>
        <c:minorUnit val="200"/>
      </c:valAx>
      <c:spPr>
        <a:solidFill>
          <a:schemeClr val="lt1"/>
        </a:solidFill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252053066971322"/>
          <c:y val="0.1422642991877005"/>
          <c:w val="0.78596050932831818"/>
          <c:h val="0.7724756031898363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D06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2"/>
              </a:solidFill>
            </a:ln>
          </c:spPr>
          <c:invertIfNegative val="0"/>
          <c:cat>
            <c:strRef>
              <c:f>Tabelle1!$A$2:$A$3</c:f>
              <c:strCache>
                <c:ptCount val="2"/>
                <c:pt idx="0">
                  <c:v>&lt;=55 Jahre</c:v>
                </c:pt>
                <c:pt idx="1">
                  <c:v>&gt;55 Jahre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3639</c:v>
                </c:pt>
                <c:pt idx="1">
                  <c:v>192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C53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2"/>
              </a:solidFill>
            </a:ln>
          </c:spPr>
          <c:invertIfNegative val="0"/>
          <c:cat>
            <c:strRef>
              <c:f>Tabelle1!$A$2:$A$3</c:f>
              <c:strCache>
                <c:ptCount val="2"/>
                <c:pt idx="0">
                  <c:v>&lt;=55 Jahre</c:v>
                </c:pt>
                <c:pt idx="1">
                  <c:v>&gt;55 Jahre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869</c:v>
                </c:pt>
                <c:pt idx="1">
                  <c:v>558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126862080"/>
        <c:axId val="126863616"/>
      </c:barChart>
      <c:catAx>
        <c:axId val="1268620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26863616"/>
        <c:crosses val="autoZero"/>
        <c:auto val="1"/>
        <c:lblAlgn val="ctr"/>
        <c:lblOffset val="100"/>
        <c:noMultiLvlLbl val="0"/>
      </c:catAx>
      <c:valAx>
        <c:axId val="126863616"/>
        <c:scaling>
          <c:orientation val="minMax"/>
          <c:max val="60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 w="12700"/>
        </c:spPr>
        <c:txPr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26862080"/>
        <c:crosses val="autoZero"/>
        <c:crossBetween val="between"/>
        <c:majorUnit val="1000"/>
        <c:minorUnit val="100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61</c:v>
                </c:pt>
                <c:pt idx="1">
                  <c:v>50</c:v>
                </c:pt>
                <c:pt idx="2">
                  <c:v>53</c:v>
                </c:pt>
                <c:pt idx="3">
                  <c:v>48</c:v>
                </c:pt>
                <c:pt idx="4">
                  <c:v>42</c:v>
                </c:pt>
                <c:pt idx="5">
                  <c:v>42</c:v>
                </c:pt>
                <c:pt idx="6">
                  <c:v>33</c:v>
                </c:pt>
                <c:pt idx="7">
                  <c:v>47</c:v>
                </c:pt>
                <c:pt idx="8">
                  <c:v>36</c:v>
                </c:pt>
                <c:pt idx="9">
                  <c:v>34</c:v>
                </c:pt>
                <c:pt idx="10">
                  <c:v>22</c:v>
                </c:pt>
                <c:pt idx="11">
                  <c:v>16</c:v>
                </c:pt>
                <c:pt idx="12">
                  <c:v>16</c:v>
                </c:pt>
                <c:pt idx="13">
                  <c:v>3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24</c:v>
                </c:pt>
                <c:pt idx="1">
                  <c:v>22</c:v>
                </c:pt>
                <c:pt idx="2">
                  <c:v>18</c:v>
                </c:pt>
                <c:pt idx="3">
                  <c:v>24</c:v>
                </c:pt>
                <c:pt idx="4">
                  <c:v>33</c:v>
                </c:pt>
                <c:pt idx="5">
                  <c:v>31</c:v>
                </c:pt>
                <c:pt idx="6">
                  <c:v>43</c:v>
                </c:pt>
                <c:pt idx="7">
                  <c:v>32</c:v>
                </c:pt>
                <c:pt idx="8">
                  <c:v>46</c:v>
                </c:pt>
                <c:pt idx="9">
                  <c:v>49</c:v>
                </c:pt>
                <c:pt idx="10">
                  <c:v>49</c:v>
                </c:pt>
                <c:pt idx="11">
                  <c:v>78</c:v>
                </c:pt>
                <c:pt idx="12">
                  <c:v>118</c:v>
                </c:pt>
                <c:pt idx="13">
                  <c:v>486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198</c:v>
                </c:pt>
                <c:pt idx="1">
                  <c:v>178</c:v>
                </c:pt>
                <c:pt idx="2">
                  <c:v>211</c:v>
                </c:pt>
                <c:pt idx="3">
                  <c:v>237</c:v>
                </c:pt>
                <c:pt idx="4">
                  <c:v>259</c:v>
                </c:pt>
                <c:pt idx="5">
                  <c:v>268</c:v>
                </c:pt>
                <c:pt idx="6">
                  <c:v>269</c:v>
                </c:pt>
                <c:pt idx="7">
                  <c:v>316</c:v>
                </c:pt>
                <c:pt idx="8">
                  <c:v>313</c:v>
                </c:pt>
                <c:pt idx="9">
                  <c:v>384</c:v>
                </c:pt>
                <c:pt idx="10">
                  <c:v>333</c:v>
                </c:pt>
                <c:pt idx="11">
                  <c:v>381</c:v>
                </c:pt>
                <c:pt idx="12">
                  <c:v>355</c:v>
                </c:pt>
                <c:pt idx="1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9613696"/>
        <c:axId val="99714560"/>
      </c:barChart>
      <c:catAx>
        <c:axId val="996136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99714560"/>
        <c:crosses val="autoZero"/>
        <c:auto val="1"/>
        <c:lblAlgn val="ctr"/>
        <c:lblOffset val="100"/>
        <c:noMultiLvlLbl val="0"/>
      </c:catAx>
      <c:valAx>
        <c:axId val="99714560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99613696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61</c:v>
                </c:pt>
                <c:pt idx="1">
                  <c:v>50</c:v>
                </c:pt>
                <c:pt idx="2">
                  <c:v>53</c:v>
                </c:pt>
                <c:pt idx="3">
                  <c:v>48</c:v>
                </c:pt>
                <c:pt idx="4">
                  <c:v>42</c:v>
                </c:pt>
                <c:pt idx="5">
                  <c:v>42</c:v>
                </c:pt>
                <c:pt idx="6">
                  <c:v>33</c:v>
                </c:pt>
                <c:pt idx="7">
                  <c:v>47</c:v>
                </c:pt>
                <c:pt idx="8">
                  <c:v>36</c:v>
                </c:pt>
                <c:pt idx="9">
                  <c:v>34</c:v>
                </c:pt>
                <c:pt idx="10">
                  <c:v>22</c:v>
                </c:pt>
                <c:pt idx="11">
                  <c:v>16</c:v>
                </c:pt>
                <c:pt idx="12">
                  <c:v>16</c:v>
                </c:pt>
                <c:pt idx="13">
                  <c:v>3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4</c:v>
                </c:pt>
                <c:pt idx="1">
                  <c:v>2</c:v>
                </c:pt>
                <c:pt idx="2">
                  <c:v>3</c:v>
                </c:pt>
                <c:pt idx="3">
                  <c:v>3</c:v>
                </c:pt>
                <c:pt idx="4">
                  <c:v>5</c:v>
                </c:pt>
                <c:pt idx="5">
                  <c:v>2</c:v>
                </c:pt>
                <c:pt idx="6">
                  <c:v>11</c:v>
                </c:pt>
                <c:pt idx="7">
                  <c:v>7</c:v>
                </c:pt>
                <c:pt idx="8">
                  <c:v>16</c:v>
                </c:pt>
                <c:pt idx="9">
                  <c:v>13</c:v>
                </c:pt>
                <c:pt idx="10">
                  <c:v>14</c:v>
                </c:pt>
                <c:pt idx="11">
                  <c:v>28</c:v>
                </c:pt>
                <c:pt idx="12">
                  <c:v>69</c:v>
                </c:pt>
                <c:pt idx="13">
                  <c:v>486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218</c:v>
                </c:pt>
                <c:pt idx="1">
                  <c:v>198</c:v>
                </c:pt>
                <c:pt idx="2">
                  <c:v>226</c:v>
                </c:pt>
                <c:pt idx="3">
                  <c:v>258</c:v>
                </c:pt>
                <c:pt idx="4">
                  <c:v>287</c:v>
                </c:pt>
                <c:pt idx="5">
                  <c:v>297</c:v>
                </c:pt>
                <c:pt idx="6">
                  <c:v>301</c:v>
                </c:pt>
                <c:pt idx="7">
                  <c:v>341</c:v>
                </c:pt>
                <c:pt idx="8">
                  <c:v>343</c:v>
                </c:pt>
                <c:pt idx="9">
                  <c:v>420</c:v>
                </c:pt>
                <c:pt idx="10">
                  <c:v>368</c:v>
                </c:pt>
                <c:pt idx="11">
                  <c:v>431</c:v>
                </c:pt>
                <c:pt idx="12">
                  <c:v>404</c:v>
                </c:pt>
                <c:pt idx="1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3175168"/>
        <c:axId val="132538368"/>
      </c:barChart>
      <c:catAx>
        <c:axId val="133175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32538368"/>
        <c:crosses val="autoZero"/>
        <c:auto val="1"/>
        <c:lblAlgn val="ctr"/>
        <c:lblOffset val="100"/>
        <c:noMultiLvlLbl val="0"/>
      </c:catAx>
      <c:valAx>
        <c:axId val="132538368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33175168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D29221-8533-4CD9-A122-A56516ACC119}" type="datetime1">
              <a:rPr lang="de-DE" smtClean="0"/>
              <a:t>07.02.2017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825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379A4D-3684-4833-A6AA-E91B74DB24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9405496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E74B5F-BBA0-4F7A-AC75-AB378B340826}" type="datetime1">
              <a:rPr lang="de-DE" smtClean="0"/>
              <a:t>07.02.2017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751" y="4714876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825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BD335-3D9A-492E-AD99-2F3266528E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4448488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AD387FC-90D2-4D94-8A43-C9E4D99FCC2B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794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8897CC4-7EB8-4E34-A8BC-356FDB1D60CA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636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AB097ED-EF22-4499-BB08-B3AAC7ECDA19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7816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6B4718A-26F2-4402-92F7-46D3BCBEC283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7217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13D19D8-5B8F-4F7B-B441-D83AC9CA3D77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4717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97C3778-2954-4F97-B570-85A668B03059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03478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862C30F-70C6-4424-AFB3-BB96AEDADCB4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17700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07.02.2017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0834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07.02.2017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002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ChangeArrowheads="1"/>
          </p:cNvSpPr>
          <p:nvPr userDrawn="1"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8" name="Object 15">
            <a:hlinkClick r:id="" action="ppaction://ole?verb=0"/>
          </p:cNvPr>
          <p:cNvGraphicFramePr>
            <a:graphicFrameLocks noChangeAspect="1"/>
          </p:cNvGraphicFramePr>
          <p:nvPr userDrawn="1"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2" name="Dokument" r:id="rId5" imgW="1458599" imgH="1305528" progId="Word.Document.8">
                  <p:embed/>
                </p:oleObj>
              </mc:Choice>
              <mc:Fallback>
                <p:oleObj name="Dokument" r:id="rId5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7"/>
          <p:cNvSpPr>
            <a:spLocks noChangeArrowheads="1"/>
          </p:cNvSpPr>
          <p:nvPr userDrawn="1"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2002-2015: Gebärmutterhals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7" name="Textfeld 16"/>
          <p:cNvSpPr txBox="1">
            <a:spLocks noChangeArrowheads="1"/>
          </p:cNvSpPr>
          <p:nvPr userDrawn="1"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0" name="Textfeld 9"/>
          <p:cNvSpPr txBox="1"/>
          <p:nvPr userDrawn="1"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145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7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916794"/>
            <a:ext cx="6644054" cy="2376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33CC"/>
                </a:solidFill>
              </a:rPr>
              <a:t>Gebärmutterhals</a:t>
            </a:r>
          </a:p>
          <a:p>
            <a:pPr algn="ctr">
              <a:spcBef>
                <a:spcPct val="50000"/>
              </a:spcBef>
            </a:pPr>
            <a:r>
              <a:rPr lang="de-DE" altLang="de-DE" sz="1800" b="1" dirty="0" smtClean="0">
                <a:solidFill>
                  <a:srgbClr val="0033CC"/>
                </a:solidFill>
              </a:rPr>
              <a:t>C53, D06</a:t>
            </a:r>
          </a:p>
          <a:p>
            <a:pPr algn="ctr">
              <a:spcBef>
                <a:spcPct val="50000"/>
              </a:spcBef>
            </a:pPr>
            <a:endParaRPr lang="de-DE" altLang="de-DE" sz="3600" b="1" dirty="0">
              <a:solidFill>
                <a:srgbClr val="0033CC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DE" altLang="de-DE" b="1" dirty="0" smtClean="0">
                <a:solidFill>
                  <a:srgbClr val="0033CC"/>
                </a:solidFill>
              </a:rPr>
              <a:t>Erstdiagnosejahre 2002-2015</a:t>
            </a:r>
            <a:endParaRPr lang="de-DE" altLang="de-DE" b="1" dirty="0">
              <a:solidFill>
                <a:srgbClr val="0033CC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8" name="Dokument" r:id="rId3" imgW="1458599" imgH="1305528" progId="Word.Document.8">
                  <p:embed/>
                </p:oleObj>
              </mc:Choice>
              <mc:Fallback>
                <p:oleObj name="Dokument" r:id="rId3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25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1525546404"/>
              </p:ext>
            </p:extLst>
          </p:nvPr>
        </p:nvGraphicFramePr>
        <p:xfrm>
          <a:off x="751462" y="1713141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38816" y="3779550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46782" y="631326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56" name="Text Box 4"/>
          <p:cNvSpPr txBox="1">
            <a:spLocks noChangeArrowheads="1"/>
          </p:cNvSpPr>
          <p:nvPr/>
        </p:nvSpPr>
        <p:spPr bwMode="auto">
          <a:xfrm>
            <a:off x="8021633" y="3504948"/>
            <a:ext cx="130289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Patient tot</a:t>
            </a:r>
            <a:endParaRPr lang="de-DE" altLang="de-DE" sz="1200" dirty="0"/>
          </a:p>
        </p:txBody>
      </p:sp>
      <p:sp>
        <p:nvSpPr>
          <p:cNvPr id="57" name="Rectangle 7"/>
          <p:cNvSpPr>
            <a:spLocks noChangeArrowheads="1"/>
          </p:cNvSpPr>
          <p:nvPr/>
        </p:nvSpPr>
        <p:spPr bwMode="auto">
          <a:xfrm>
            <a:off x="7884368" y="3864988"/>
            <a:ext cx="117015" cy="117015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8" name="Rectangle 8"/>
          <p:cNvSpPr>
            <a:spLocks noChangeArrowheads="1"/>
          </p:cNvSpPr>
          <p:nvPr/>
        </p:nvSpPr>
        <p:spPr bwMode="auto">
          <a:xfrm>
            <a:off x="7884368" y="4153020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9" name="Rectangle 10"/>
          <p:cNvSpPr>
            <a:spLocks noChangeArrowheads="1"/>
          </p:cNvSpPr>
          <p:nvPr/>
        </p:nvSpPr>
        <p:spPr bwMode="auto">
          <a:xfrm>
            <a:off x="7884368" y="3583033"/>
            <a:ext cx="117015" cy="117015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60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alt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C53, D06</a:t>
            </a: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Krankheitsverlauf/Tumorstatus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feld 60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Gesamt=5.258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1403648" y="161342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283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1835696" y="161399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2267744" y="161455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282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2699792" y="1615117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309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3203848" y="161624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334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3635896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341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4499992" y="161736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395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5004048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395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5436096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467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5868144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404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6804248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489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067944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345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6372200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475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7236296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489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45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674813"/>
            <a:ext cx="6644054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1600" b="1">
                <a:solidFill>
                  <a:srgbClr val="000000"/>
                </a:solidFill>
              </a:rPr>
              <a:t>Nutzungsbedingungen</a:t>
            </a:r>
          </a:p>
        </p:txBody>
      </p:sp>
      <p:sp>
        <p:nvSpPr>
          <p:cNvPr id="13315" name="Text Box 30"/>
          <p:cNvSpPr txBox="1">
            <a:spLocks noChangeArrowheads="1"/>
          </p:cNvSpPr>
          <p:nvPr/>
        </p:nvSpPr>
        <p:spPr bwMode="auto">
          <a:xfrm>
            <a:off x="1182566" y="2106613"/>
            <a:ext cx="6646985" cy="3592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Die Abbildungen dürfen unter folgenden Bedingungen in Vorträgen, wissenschaftlichen Veröffentlichungen, Doktorarbeiten </a:t>
            </a:r>
            <a:r>
              <a:rPr lang="de-DE" altLang="de-DE" sz="1600" dirty="0" err="1">
                <a:solidFill>
                  <a:srgbClr val="000000"/>
                </a:solidFill>
              </a:rPr>
              <a:t>u.ä.</a:t>
            </a:r>
            <a:r>
              <a:rPr lang="de-DE" altLang="de-DE" sz="1600" dirty="0">
                <a:solidFill>
                  <a:srgbClr val="000000"/>
                </a:solidFill>
              </a:rPr>
              <a:t> verwendet werden:</a:t>
            </a: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Eine Abbildung wird entweder komplett übernommen, d.h. einschließlich Kopf- und Fußzeile, oder die Abbildung wird – bei Übernahme nur der Grafik selbst –  mit einer Quellenangabe nach unten angegebener Zitierweise versehen.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Es ist nicht zulässig, Ausschnitte aus einer Grafik zu verwenden.</a:t>
            </a:r>
          </a:p>
          <a:p>
            <a:pPr>
              <a:spcBef>
                <a:spcPct val="50000"/>
              </a:spcBef>
            </a:pPr>
            <a:endParaRPr lang="de-DE" altLang="de-DE" sz="1600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Quelle: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Tumorzentrum der Universität Erlangen-Nürnberg (Hrsg.):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Qualitätsbericht </a:t>
            </a:r>
            <a:r>
              <a:rPr lang="de-DE" altLang="de-DE" sz="1600" dirty="0" smtClean="0">
                <a:solidFill>
                  <a:srgbClr val="000000"/>
                </a:solidFill>
              </a:rPr>
              <a:t>2016 </a:t>
            </a:r>
            <a:r>
              <a:rPr lang="de-DE" altLang="de-DE" sz="1600" dirty="0">
                <a:solidFill>
                  <a:srgbClr val="000000"/>
                </a:solidFill>
              </a:rPr>
              <a:t>– Krebs in Mittelfranken </a:t>
            </a:r>
            <a:r>
              <a:rPr lang="de-DE" altLang="de-DE" sz="1600" dirty="0" smtClean="0">
                <a:solidFill>
                  <a:srgbClr val="000000"/>
                </a:solidFill>
              </a:rPr>
              <a:t>2002-2015, </a:t>
            </a:r>
            <a:r>
              <a:rPr lang="de-DE" altLang="de-DE" sz="1600" dirty="0">
                <a:solidFill>
                  <a:srgbClr val="000000"/>
                </a:solidFill>
              </a:rPr>
              <a:t/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 smtClean="0">
                <a:solidFill>
                  <a:srgbClr val="000000"/>
                </a:solidFill>
              </a:rPr>
              <a:t>Erlangen, Februar 2017.</a:t>
            </a:r>
            <a:endParaRPr lang="de-DE" altLang="de-DE" sz="1600" dirty="0">
              <a:solidFill>
                <a:srgbClr val="000000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2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275856" y="227687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2002-2015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7.407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228184" y="2282840"/>
            <a:ext cx="261358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&lt; 2002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2.347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275856" y="393986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5.344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228183" y="3945830"/>
            <a:ext cx="261501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2.063</a:t>
            </a:r>
          </a:p>
        </p:txBody>
      </p:sp>
      <p:sp>
        <p:nvSpPr>
          <p:cNvPr id="11" name="Text Box 38"/>
          <p:cNvSpPr txBox="1">
            <a:spLocks noChangeArrowheads="1"/>
          </p:cNvSpPr>
          <p:nvPr/>
        </p:nvSpPr>
        <p:spPr bwMode="auto">
          <a:xfrm>
            <a:off x="211017" y="580203"/>
            <a:ext cx="8745415" cy="9765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lIns="98462" tIns="49232" rIns="98462" bIns="49232">
            <a:spAutoFit/>
          </a:bodyPr>
          <a:lstStyle>
            <a:lvl1pPr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343025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22413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01800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81188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3383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955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527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099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sz="1900" dirty="0">
                <a:latin typeface="Arial" charset="0"/>
              </a:rPr>
              <a:t>Klinisches Krebsregister des Tumorzentrums Erlangen-Nürnberg</a:t>
            </a:r>
          </a:p>
          <a:p>
            <a:pPr algn="ctr"/>
            <a:r>
              <a:rPr lang="de-DE" altLang="de-DE" sz="1900" b="1" dirty="0" smtClean="0">
                <a:latin typeface="Arial" charset="0"/>
              </a:rPr>
              <a:t>Tumorentität: Gebärmutterhals</a:t>
            </a:r>
            <a:r>
              <a:rPr lang="de-DE" altLang="de-DE" sz="1900" dirty="0" smtClean="0">
                <a:latin typeface="Arial" charset="0"/>
              </a:rPr>
              <a:t>, </a:t>
            </a:r>
            <a:r>
              <a:rPr lang="de-DE" altLang="de-DE" sz="1400" dirty="0" smtClean="0">
                <a:latin typeface="Arial" charset="0"/>
              </a:rPr>
              <a:t>C53, D06</a:t>
            </a:r>
            <a:endParaRPr lang="de-DE" altLang="de-DE" sz="1400" b="1" dirty="0" smtClean="0">
              <a:latin typeface="Arial" charset="0"/>
            </a:endParaRPr>
          </a:p>
          <a:p>
            <a:pPr algn="ctr"/>
            <a:r>
              <a:rPr lang="de-DE" altLang="de-DE" sz="1900" b="1" dirty="0" smtClean="0">
                <a:latin typeface="Arial" charset="0"/>
              </a:rPr>
              <a:t>Gesamt: 9.754 </a:t>
            </a:r>
            <a:r>
              <a:rPr lang="de-DE" altLang="de-DE" sz="1200" b="1" dirty="0" smtClean="0">
                <a:latin typeface="Arial" charset="0"/>
              </a:rPr>
              <a:t>(ED 1978 bis 2015)</a:t>
            </a:r>
            <a:endParaRPr lang="de-DE" altLang="de-DE" sz="1200" b="1" dirty="0">
              <a:latin typeface="Arial" charset="0"/>
            </a:endParaRPr>
          </a:p>
        </p:txBody>
      </p:sp>
      <p:sp>
        <p:nvSpPr>
          <p:cNvPr id="25" name="Line 54"/>
          <p:cNvSpPr>
            <a:spLocks noChangeShapeType="1"/>
          </p:cNvSpPr>
          <p:nvPr/>
        </p:nvSpPr>
        <p:spPr bwMode="auto">
          <a:xfrm>
            <a:off x="4572000" y="1706195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6" name="Line 54"/>
          <p:cNvSpPr>
            <a:spLocks noChangeShapeType="1"/>
          </p:cNvSpPr>
          <p:nvPr/>
        </p:nvSpPr>
        <p:spPr bwMode="auto">
          <a:xfrm>
            <a:off x="4572000" y="334891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7" name="Line 54"/>
          <p:cNvSpPr>
            <a:spLocks noChangeShapeType="1"/>
          </p:cNvSpPr>
          <p:nvPr/>
        </p:nvSpPr>
        <p:spPr bwMode="auto">
          <a:xfrm>
            <a:off x="4572000" y="499432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8" name="Line 58"/>
          <p:cNvSpPr>
            <a:spLocks noChangeShapeType="1"/>
          </p:cNvSpPr>
          <p:nvPr/>
        </p:nvSpPr>
        <p:spPr bwMode="auto">
          <a:xfrm>
            <a:off x="5403850" y="4927699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9" name="Line 58"/>
          <p:cNvSpPr>
            <a:spLocks noChangeShapeType="1"/>
          </p:cNvSpPr>
          <p:nvPr/>
        </p:nvSpPr>
        <p:spPr bwMode="auto">
          <a:xfrm>
            <a:off x="5394325" y="3276902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" name="Line 58"/>
          <p:cNvSpPr>
            <a:spLocks noChangeShapeType="1"/>
          </p:cNvSpPr>
          <p:nvPr/>
        </p:nvSpPr>
        <p:spPr bwMode="auto">
          <a:xfrm>
            <a:off x="5364088" y="1692726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3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78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17"/>
          <p:cNvSpPr>
            <a:spLocks noChangeArrowheads="1"/>
          </p:cNvSpPr>
          <p:nvPr/>
        </p:nvSpPr>
        <p:spPr bwMode="auto">
          <a:xfrm>
            <a:off x="58615" y="12701"/>
            <a:ext cx="9193905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   Datenbestand Klinisches Krebsregister: Gebärmutterhals</a:t>
            </a:r>
            <a:endParaRPr lang="de-DE" altLang="de-DE" sz="2000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23528" y="248360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Erstdiagnosejahr: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23528" y="4141207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Wohnort: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275855" y="5524038"/>
            <a:ext cx="2664297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Klinische/Pathologische Meldungen</a:t>
            </a:r>
          </a:p>
          <a:p>
            <a:pPr algn="ctr"/>
            <a:r>
              <a:rPr lang="de-DE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5.258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6206891" y="5530006"/>
            <a:ext cx="261358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Ausschließlich Todesbescheinigungen</a:t>
            </a: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86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323528" y="5725383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Meldetyp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90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-33702" y="519645"/>
            <a:ext cx="9177703" cy="407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Vollzähligkeit der Städte und Landkreise</a:t>
            </a:r>
            <a:endParaRPr lang="de-DE" altLang="de-DE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1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6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2015: Gebärmutterhals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10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1577557"/>
              </p:ext>
            </p:extLst>
          </p:nvPr>
        </p:nvGraphicFramePr>
        <p:xfrm>
          <a:off x="179388" y="1188464"/>
          <a:ext cx="3773487" cy="2168528"/>
        </p:xfrm>
        <a:graphic>
          <a:graphicData uri="http://schemas.openxmlformats.org/drawingml/2006/table">
            <a:tbl>
              <a:tblPr/>
              <a:tblGrid>
                <a:gridCol w="1782762"/>
                <a:gridCol w="1143000"/>
                <a:gridCol w="847725"/>
              </a:tblGrid>
              <a:tr h="309563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Dokumentierte Fälle</a:t>
                      </a:r>
                      <a:endParaRPr kumimoji="0" lang="de-DE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C53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113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D06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376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Gesamt</a:t>
                      </a:r>
                      <a:endParaRPr kumimoji="0" lang="de-DE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489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Dokumentierte Fälle </a:t>
                      </a:r>
                      <a:endParaRPr kumimoji="0" lang="de-DE" altLang="de-DE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C53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113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Erwartete Fälle</a:t>
                      </a:r>
                      <a:endParaRPr kumimoji="0" lang="de-DE" altLang="de-DE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99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Vollzähligkeit</a:t>
                      </a:r>
                      <a:endParaRPr kumimoji="0" lang="de-DE" altLang="de-DE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&gt;95%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Textfeld 16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4" name="Text Box 31"/>
          <p:cNvSpPr txBox="1">
            <a:spLocks noChangeArrowheads="1"/>
          </p:cNvSpPr>
          <p:nvPr/>
        </p:nvSpPr>
        <p:spPr bwMode="auto">
          <a:xfrm>
            <a:off x="180000" y="3960000"/>
            <a:ext cx="3759200" cy="2031325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Die alters- und geschlechtsspezifischen Erwartungswerte für Mittelfranken werden </a:t>
            </a:r>
            <a:r>
              <a:rPr lang="de-DE" alt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vom ZKFR am Bayerischen Landesamt für Gesundheit und Lebensmittelsicherheit unter </a:t>
            </a: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Berücksichtigung der jeweiligen demografischen Altersstruktur auf Kreisebene errechnet.</a:t>
            </a:r>
          </a:p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Sie basieren auf den vom Zentrum für Krebsregisterdaten am Robert-Koch-Institut in Berlin bereitgestellten Daten aus den bereits vollzähligen Krebsregistern in Deutschland.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 Box 29"/>
          <p:cNvSpPr txBox="1">
            <a:spLocks noChangeArrowheads="1"/>
          </p:cNvSpPr>
          <p:nvPr/>
        </p:nvSpPr>
        <p:spPr bwMode="auto">
          <a:xfrm>
            <a:off x="185738" y="6165304"/>
            <a:ext cx="30400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Bevölkerung </a:t>
            </a:r>
            <a:r>
              <a:rPr lang="de-DE" altLang="de-DE" sz="1200" b="1" dirty="0" err="1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Mfr</a:t>
            </a:r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altLang="de-DE" sz="1200" b="1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1.726.940 (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Männer: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847.274, Frauen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879.666)</a:t>
            </a:r>
            <a:endParaRPr lang="de-DE" altLang="de-DE" sz="1200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504" y="1188000"/>
            <a:ext cx="5112000" cy="5321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15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1489673016"/>
              </p:ext>
            </p:extLst>
          </p:nvPr>
        </p:nvGraphicFramePr>
        <p:xfrm>
          <a:off x="832579" y="1340766"/>
          <a:ext cx="7459493" cy="5073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Dokumentierte Neuerkrankungen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</a:rPr>
              <a:t>C53, D06</a:t>
            </a:r>
            <a:endParaRPr lang="de-DE" altLang="de-DE" sz="1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Gesamt=5.258</a:t>
            </a:r>
            <a:endParaRPr lang="de-DE" altLang="de-DE" sz="20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345134" y="6320353"/>
            <a:ext cx="2811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Diagnosejahr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 rot="16200000">
            <a:off x="-514160" y="3610456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1798711" y="1511497"/>
            <a:ext cx="249555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1203325">
              <a:tabLst>
                <a:tab pos="1341438" algn="l"/>
                <a:tab pos="1700213" algn="l"/>
                <a:tab pos="2157413" algn="r"/>
                <a:tab pos="4035425" algn="l"/>
              </a:tabLst>
            </a:pPr>
            <a:r>
              <a:rPr lang="de-DE" altLang="de-DE" sz="1200" dirty="0">
                <a:latin typeface="Arial" charset="0"/>
              </a:rPr>
              <a:t>Präinvasive </a:t>
            </a:r>
            <a:r>
              <a:rPr lang="de-DE" altLang="de-DE" sz="1200" dirty="0" smtClean="0">
                <a:latin typeface="Arial" charset="0"/>
              </a:rPr>
              <a:t>Tumoren	n=	3.831 (Cis/CIN III) </a:t>
            </a:r>
          </a:p>
          <a:p>
            <a:pPr defTabSz="1203325">
              <a:tabLst>
                <a:tab pos="1341438" algn="l"/>
                <a:tab pos="1700213" algn="l"/>
                <a:tab pos="2157413" algn="r"/>
                <a:tab pos="4035425" algn="l"/>
              </a:tabLst>
            </a:pPr>
            <a:r>
              <a:rPr lang="de-DE" altLang="de-DE" sz="1200" dirty="0" smtClean="0">
                <a:latin typeface="Arial" charset="0"/>
              </a:rPr>
              <a:t>Invasive Tumoren 		n=	1.427</a:t>
            </a:r>
          </a:p>
          <a:p>
            <a:pPr>
              <a:tabLst>
                <a:tab pos="1341438" algn="l"/>
                <a:tab pos="1700213" algn="l"/>
                <a:tab pos="2157413" algn="r"/>
                <a:tab pos="4035425" algn="l"/>
              </a:tabLst>
            </a:pPr>
            <a:r>
              <a:rPr lang="de-DE" altLang="de-DE" sz="1200" dirty="0" smtClean="0">
                <a:latin typeface="Arial" charset="0"/>
              </a:rPr>
              <a:t>Gesamt		n=	5.258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1547664" y="1484784"/>
            <a:ext cx="2746604" cy="88442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619672" y="1602089"/>
            <a:ext cx="117015" cy="11701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1619672" y="1962129"/>
            <a:ext cx="117015" cy="11701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1619672" y="2133146"/>
            <a:ext cx="117015" cy="11701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12" name="Textfeld 11"/>
          <p:cNvSpPr txBox="1"/>
          <p:nvPr/>
        </p:nvSpPr>
        <p:spPr>
          <a:xfrm>
            <a:off x="1259632" y="439152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144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403648" y="321297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283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231393" y="4535542"/>
            <a:ext cx="4602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139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763688" y="4967590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94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1907704" y="3501008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691680" y="4365104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156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2267744" y="4967590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94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2411760" y="321297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282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2123728" y="4077072"/>
            <a:ext cx="559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188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2771800" y="4797152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111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2843808" y="2996952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309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2644552" y="4005064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198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3275856" y="4895582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99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3347864" y="2735342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334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3148608" y="3645024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235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3707904" y="4895582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3851920" y="2663334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341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3687303" y="3599438"/>
            <a:ext cx="4526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241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4716016" y="475156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114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4788024" y="2204864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395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4588768" y="3239398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281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5148064" y="4967590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91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5292080" y="2204864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395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076056" y="3023374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304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5652120" y="4895582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96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796136" y="1556792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467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5580112" y="2420888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371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6156176" y="4967590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88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7020272" y="2303294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386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6084168" y="2924944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316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6660232" y="5157192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71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7740352" y="1340768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489*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7164288" y="4869160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103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4139952" y="3645024"/>
            <a:ext cx="4526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236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4355976" y="2636912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345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4211960" y="4823574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109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6876256" y="6381328"/>
            <a:ext cx="24686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* Dokumentation noch nicht abgeschlossen</a:t>
            </a:r>
          </a:p>
        </p:txBody>
      </p:sp>
      <p:sp>
        <p:nvSpPr>
          <p:cNvPr id="49" name="Textfeld 48"/>
          <p:cNvSpPr txBox="1"/>
          <p:nvPr/>
        </p:nvSpPr>
        <p:spPr>
          <a:xfrm>
            <a:off x="7452320" y="2375302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376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6228184" y="213285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404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6732240" y="1484784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475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6516216" y="213285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404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7236296" y="1340768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489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7613104" y="4797152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113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35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Altersverteilung bei Diagnosestellung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</a:rPr>
              <a:t>C53, D06</a:t>
            </a:r>
            <a:endParaRPr lang="de-DE" altLang="de-DE" sz="1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Gesamt=5.258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0" name="Diagramm 29"/>
          <p:cNvGraphicFramePr/>
          <p:nvPr>
            <p:extLst>
              <p:ext uri="{D42A27DB-BD31-4B8C-83A1-F6EECF244321}">
                <p14:modId xmlns:p14="http://schemas.microsoft.com/office/powerpoint/2010/main" val="2898771249"/>
              </p:ext>
            </p:extLst>
          </p:nvPr>
        </p:nvGraphicFramePr>
        <p:xfrm>
          <a:off x="832579" y="1370962"/>
          <a:ext cx="7459493" cy="5073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" name="Text Box 7"/>
          <p:cNvSpPr txBox="1">
            <a:spLocks noChangeArrowheads="1"/>
          </p:cNvSpPr>
          <p:nvPr/>
        </p:nvSpPr>
        <p:spPr bwMode="auto">
          <a:xfrm>
            <a:off x="3345134" y="6381328"/>
            <a:ext cx="2811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 (Jahre)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 rot="16200000">
            <a:off x="-514160" y="3598292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  <p:sp>
        <p:nvSpPr>
          <p:cNvPr id="33" name="Text Box 9"/>
          <p:cNvSpPr txBox="1">
            <a:spLocks noChangeArrowheads="1"/>
          </p:cNvSpPr>
          <p:nvPr/>
        </p:nvSpPr>
        <p:spPr bwMode="auto">
          <a:xfrm>
            <a:off x="1798711" y="1538208"/>
            <a:ext cx="586963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1203325">
              <a:tabLst>
                <a:tab pos="1341438" algn="l"/>
                <a:tab pos="1700213" algn="l"/>
                <a:tab pos="2246313" algn="r"/>
                <a:tab pos="2425700" algn="l"/>
                <a:tab pos="3946525" algn="l"/>
                <a:tab pos="4751388" algn="l"/>
              </a:tabLst>
            </a:pPr>
            <a:r>
              <a:rPr lang="de-DE" altLang="de-DE" sz="1200" dirty="0">
                <a:latin typeface="Arial" charset="0"/>
              </a:rPr>
              <a:t>Präinvasive </a:t>
            </a:r>
            <a:r>
              <a:rPr lang="de-DE" altLang="de-DE" sz="1200" dirty="0" smtClean="0">
                <a:latin typeface="Arial" charset="0"/>
              </a:rPr>
              <a:t>Tumoren	n=	3.831,</a:t>
            </a:r>
            <a:r>
              <a:rPr lang="de-DE" altLang="de-DE" sz="1200" dirty="0">
                <a:latin typeface="Arial" charset="0"/>
              </a:rPr>
              <a:t>	</a:t>
            </a:r>
            <a:r>
              <a:rPr lang="de-DE" altLang="de-DE" sz="1200" dirty="0" smtClean="0">
                <a:latin typeface="Arial" charset="0"/>
              </a:rPr>
              <a:t>Median </a:t>
            </a:r>
            <a:r>
              <a:rPr lang="de-DE" altLang="de-DE" sz="1200" dirty="0">
                <a:latin typeface="Arial" charset="0"/>
              </a:rPr>
              <a:t>= </a:t>
            </a:r>
            <a:r>
              <a:rPr lang="de-DE" altLang="de-DE" sz="1200" dirty="0" smtClean="0">
                <a:latin typeface="Arial" charset="0"/>
              </a:rPr>
              <a:t>35 Jahre,	Mittelwert =	36,7 Jahre</a:t>
            </a:r>
            <a:endParaRPr lang="de-DE" altLang="de-DE" sz="1200" dirty="0">
              <a:latin typeface="Arial" charset="0"/>
            </a:endParaRPr>
          </a:p>
          <a:p>
            <a:pPr>
              <a:tabLst>
                <a:tab pos="1341438" algn="l"/>
                <a:tab pos="1700213" algn="l"/>
                <a:tab pos="2246313" algn="r"/>
                <a:tab pos="2425700" algn="l"/>
                <a:tab pos="3946525" algn="l"/>
                <a:tab pos="4751388" algn="l"/>
              </a:tabLst>
            </a:pPr>
            <a:r>
              <a:rPr lang="de-DE" altLang="de-DE" sz="1200" dirty="0">
                <a:latin typeface="Arial" charset="0"/>
              </a:rPr>
              <a:t>Invasive Tumoren </a:t>
            </a:r>
            <a:r>
              <a:rPr lang="de-DE" altLang="de-DE" sz="1200" dirty="0" smtClean="0">
                <a:latin typeface="Arial" charset="0"/>
              </a:rPr>
              <a:t>		n=	1.427,</a:t>
            </a:r>
            <a:r>
              <a:rPr lang="de-DE" altLang="de-DE" sz="1200" dirty="0">
                <a:latin typeface="Arial" charset="0"/>
              </a:rPr>
              <a:t>	</a:t>
            </a:r>
            <a:r>
              <a:rPr lang="de-DE" altLang="de-DE" sz="1200" dirty="0" smtClean="0">
                <a:latin typeface="Arial" charset="0"/>
              </a:rPr>
              <a:t>Median </a:t>
            </a:r>
            <a:r>
              <a:rPr lang="de-DE" altLang="de-DE" sz="1200" dirty="0">
                <a:latin typeface="Arial" charset="0"/>
              </a:rPr>
              <a:t>= </a:t>
            </a:r>
            <a:r>
              <a:rPr lang="de-DE" altLang="de-DE" sz="1200" dirty="0" smtClean="0">
                <a:latin typeface="Arial" charset="0"/>
              </a:rPr>
              <a:t>50 Jahre,	Mittelwert =	52,7 Jahre</a:t>
            </a:r>
            <a:endParaRPr lang="de-DE" altLang="de-DE" sz="1200" dirty="0">
              <a:latin typeface="Arial" charset="0"/>
            </a:endParaRPr>
          </a:p>
          <a:p>
            <a:pPr>
              <a:tabLst>
                <a:tab pos="1341438" algn="l"/>
                <a:tab pos="1700213" algn="l"/>
                <a:tab pos="2246313" algn="r"/>
                <a:tab pos="2425700" algn="l"/>
                <a:tab pos="3946525" algn="l"/>
                <a:tab pos="4751388" algn="l"/>
              </a:tabLst>
            </a:pPr>
            <a:r>
              <a:rPr lang="de-DE" altLang="de-DE" sz="1200" dirty="0">
                <a:latin typeface="Arial" charset="0"/>
              </a:rPr>
              <a:t>Gesamt		</a:t>
            </a:r>
            <a:r>
              <a:rPr lang="de-DE" altLang="de-DE" sz="1200" dirty="0" smtClean="0">
                <a:latin typeface="Arial" charset="0"/>
              </a:rPr>
              <a:t>n=	5.258,</a:t>
            </a:r>
            <a:r>
              <a:rPr lang="de-DE" altLang="de-DE" sz="1200" dirty="0">
                <a:latin typeface="Arial" charset="0"/>
              </a:rPr>
              <a:t>	</a:t>
            </a:r>
            <a:r>
              <a:rPr lang="de-DE" altLang="de-DE" sz="1200" dirty="0" smtClean="0">
                <a:latin typeface="Arial" charset="0"/>
              </a:rPr>
              <a:t>Median </a:t>
            </a:r>
            <a:r>
              <a:rPr lang="de-DE" altLang="de-DE" sz="1200" dirty="0">
                <a:latin typeface="Arial" charset="0"/>
              </a:rPr>
              <a:t>= </a:t>
            </a:r>
            <a:r>
              <a:rPr lang="de-DE" altLang="de-DE" sz="1200" dirty="0" smtClean="0">
                <a:latin typeface="Arial" charset="0"/>
              </a:rPr>
              <a:t>38 Jahre,	Mittelwert =	41,0 Jahre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34" name="Rectangle 14"/>
          <p:cNvSpPr>
            <a:spLocks noChangeArrowheads="1"/>
          </p:cNvSpPr>
          <p:nvPr/>
        </p:nvSpPr>
        <p:spPr bwMode="auto">
          <a:xfrm>
            <a:off x="1547664" y="1505109"/>
            <a:ext cx="5976664" cy="69975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5" name="Rectangle 10"/>
          <p:cNvSpPr>
            <a:spLocks noChangeArrowheads="1"/>
          </p:cNvSpPr>
          <p:nvPr/>
        </p:nvSpPr>
        <p:spPr bwMode="auto">
          <a:xfrm>
            <a:off x="1619672" y="1628800"/>
            <a:ext cx="117015" cy="11701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36" name="Rectangle 10"/>
          <p:cNvSpPr>
            <a:spLocks noChangeArrowheads="1"/>
          </p:cNvSpPr>
          <p:nvPr/>
        </p:nvSpPr>
        <p:spPr bwMode="auto">
          <a:xfrm>
            <a:off x="1619672" y="1799817"/>
            <a:ext cx="117015" cy="11701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37" name="Rectangle 10"/>
          <p:cNvSpPr>
            <a:spLocks noChangeArrowheads="1"/>
          </p:cNvSpPr>
          <p:nvPr/>
        </p:nvSpPr>
        <p:spPr bwMode="auto">
          <a:xfrm>
            <a:off x="1619672" y="1988840"/>
            <a:ext cx="117015" cy="11701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36503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m 10"/>
          <p:cNvGraphicFramePr/>
          <p:nvPr>
            <p:extLst>
              <p:ext uri="{D42A27DB-BD31-4B8C-83A1-F6EECF244321}">
                <p14:modId xmlns:p14="http://schemas.microsoft.com/office/powerpoint/2010/main" val="3647688883"/>
              </p:ext>
            </p:extLst>
          </p:nvPr>
        </p:nvGraphicFramePr>
        <p:xfrm>
          <a:off x="1381955" y="1299674"/>
          <a:ext cx="6380089" cy="4258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519644"/>
            <a:ext cx="9036496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Anteil der unter und über 55-jährigen Patientinnen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</a:rPr>
              <a:t>C53, D06</a:t>
            </a:r>
            <a:endParaRPr lang="de-DE" altLang="de-DE" sz="1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Gesamt=5.258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915295" y="3985319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81</a:t>
            </a:r>
            <a:r>
              <a:rPr lang="de-DE" altLang="de-DE" sz="1400" dirty="0" smtClean="0"/>
              <a:t>%</a:t>
            </a:r>
            <a:endParaRPr lang="de-DE" altLang="de-DE" sz="1400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364088" y="4437112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750</a:t>
            </a:r>
            <a:endParaRPr lang="de-DE" altLang="de-DE" sz="1400" b="1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059832" y="5661248"/>
            <a:ext cx="304529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 rot="16200000">
            <a:off x="-10104" y="3411267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915295" y="2348880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4.508</a:t>
            </a:r>
            <a:endParaRPr lang="de-DE" altLang="de-DE" sz="1600" b="1" dirty="0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292080" y="4797152"/>
            <a:ext cx="10890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74%</a:t>
            </a:r>
            <a:endParaRPr lang="de-DE" altLang="de-DE" sz="1400" dirty="0"/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915816" y="2833191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19%</a:t>
            </a:r>
            <a:endParaRPr lang="de-DE" altLang="de-DE" sz="1400" dirty="0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011639" y="4941168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26%</a:t>
            </a:r>
            <a:endParaRPr lang="de-DE" altLang="de-DE" sz="1600" dirty="0"/>
          </a:p>
        </p:txBody>
      </p:sp>
      <p:sp>
        <p:nvSpPr>
          <p:cNvPr id="18" name="Text Box 9"/>
          <p:cNvSpPr txBox="1">
            <a:spLocks noChangeArrowheads="1"/>
          </p:cNvSpPr>
          <p:nvPr/>
        </p:nvSpPr>
        <p:spPr bwMode="auto">
          <a:xfrm>
            <a:off x="4426541" y="2062590"/>
            <a:ext cx="255726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1203325">
              <a:tabLst>
                <a:tab pos="1341438" algn="l"/>
                <a:tab pos="1700213" algn="l"/>
                <a:tab pos="2335213" algn="r"/>
                <a:tab pos="4035425" algn="l"/>
              </a:tabLst>
            </a:pPr>
            <a:r>
              <a:rPr lang="de-DE" altLang="de-DE" sz="1200" dirty="0">
                <a:latin typeface="Arial" charset="0"/>
              </a:rPr>
              <a:t>Präinvasive </a:t>
            </a:r>
            <a:r>
              <a:rPr lang="de-DE" altLang="de-DE" sz="1200" dirty="0" smtClean="0">
                <a:latin typeface="Arial" charset="0"/>
              </a:rPr>
              <a:t>Tumoren	n=	3.831</a:t>
            </a:r>
          </a:p>
          <a:p>
            <a:pPr defTabSz="1203325">
              <a:tabLst>
                <a:tab pos="1341438" algn="l"/>
                <a:tab pos="1700213" algn="l"/>
                <a:tab pos="2335213" algn="r"/>
                <a:tab pos="4035425" algn="l"/>
              </a:tabLst>
            </a:pPr>
            <a:r>
              <a:rPr lang="de-DE" altLang="de-DE" sz="1200" dirty="0" smtClean="0">
                <a:latin typeface="Arial" charset="0"/>
              </a:rPr>
              <a:t>Invasive Tumoren 		n=	1.427</a:t>
            </a:r>
          </a:p>
        </p:txBody>
      </p:sp>
      <p:sp>
        <p:nvSpPr>
          <p:cNvPr id="19" name="Rectangle 14"/>
          <p:cNvSpPr>
            <a:spLocks noChangeArrowheads="1"/>
          </p:cNvSpPr>
          <p:nvPr/>
        </p:nvSpPr>
        <p:spPr bwMode="auto">
          <a:xfrm>
            <a:off x="4211960" y="2049815"/>
            <a:ext cx="2808312" cy="515089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4283968" y="2108175"/>
            <a:ext cx="117015" cy="11701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21" name="Rectangle 10"/>
          <p:cNvSpPr>
            <a:spLocks noChangeArrowheads="1"/>
          </p:cNvSpPr>
          <p:nvPr/>
        </p:nvSpPr>
        <p:spPr bwMode="auto">
          <a:xfrm>
            <a:off x="4283968" y="2324199"/>
            <a:ext cx="117015" cy="11701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4536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51520" y="677009"/>
            <a:ext cx="87129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Überlebensanalysen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sind entscheidende Faktoren für die Ergebnisqualität der Tumortherapie. Unterschieden wird zwischen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Life-Status 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Information, ob  Patient lebt oder verstorben ist mit Todesdatum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(Overall-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OAS)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Follow-</a:t>
            </a:r>
            <a:r>
              <a:rPr lang="de-DE" b="1" dirty="0" err="1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Vorliegende klinische Informationen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zum weiteren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Krankheitsverlauf, insbes. Tumorstatus (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Diseasefree-Survival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DFS etc.)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Seit Jahren können in Bayern keine Überlebensanalysen für das gesamte dokumentierte Patientengut mehr berechnet werden, da der Bayerische Landesbeauftragte für Datenschutz ab 2008  den elektronischen Life-Status-Abgleich mit der AKDB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(‚Anstalt für Kommunale Datenverarbeitung in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Bayern’) untersagt hat.  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Die notwendige Novellierung des Bayerischen Krebsregistergesetzes im Rahmen des seit 01.01.2014 geltenden KFRG (Krebsfrüherkennungs-  und 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registergesetzes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) ist für das Frühjahr 2017 vorgesehen. </a:t>
            </a:r>
          </a:p>
        </p:txBody>
      </p:sp>
    </p:spTree>
    <p:extLst>
      <p:ext uri="{BB962C8B-B14F-4D97-AF65-F5344CB8AC3E}">
        <p14:creationId xmlns:p14="http://schemas.microsoft.com/office/powerpoint/2010/main" val="91778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23528" y="764704"/>
            <a:ext cx="88204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 den beiden folgenden Grafiken wird der Ist-Zustand dargestellt: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Aktueller Life-Status:</a:t>
            </a:r>
          </a:p>
          <a:p>
            <a:endParaRPr lang="de-DE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Nicht aktuell	Es ist keine Information vorhanden, ob Patient lebt oder tot ist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Aktuell			Information, dass Patient noch lebt (unabhängig vom Tumorstatus)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323528" y="2235933"/>
            <a:ext cx="216024" cy="189023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323528" y="2523965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323528" y="1947901"/>
            <a:ext cx="216024" cy="18902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6" name="Textfeld 5"/>
          <p:cNvSpPr txBox="1"/>
          <p:nvPr/>
        </p:nvSpPr>
        <p:spPr>
          <a:xfrm>
            <a:off x="323528" y="3073028"/>
            <a:ext cx="87129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defTabSz="357188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aktuell 	Keine aktuelle Information zum klinischen Verlauf /Tumorstatus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				des Patienten vorhanden</a:t>
            </a: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Aktuell 	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Der aktuelle klinische Verlauf /Tumorstatus des Patienten ist 						vorhanden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Ausblick: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Das KFRG sieht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eine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adäquate Finanzierung durch die Krankenkassen vor, so dass die klinischen Verlaufsinformationen zukünftig vollständig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erhoben werden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können.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23528" y="4252157"/>
            <a:ext cx="216024" cy="189023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23528" y="4828221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323528" y="3721100"/>
            <a:ext cx="216024" cy="189023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0720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2832814509"/>
              </p:ext>
            </p:extLst>
          </p:nvPr>
        </p:nvGraphicFramePr>
        <p:xfrm>
          <a:off x="724461" y="1713141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65817" y="3779550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19781" y="631326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1331640" y="161342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283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1835696" y="161399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250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2267744" y="161455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282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2699792" y="1615117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309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3203848" y="161624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334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635896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341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499992" y="161736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395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004048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395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5436096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467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5868144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404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6804248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489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4067944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345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6372200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475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8021633" y="3504948"/>
            <a:ext cx="112236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Tot</a:t>
            </a:r>
            <a:endParaRPr lang="de-DE" altLang="de-DE" sz="1200" dirty="0"/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7884368" y="3858890"/>
            <a:ext cx="117015" cy="117015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2" name="Rectangle 8"/>
          <p:cNvSpPr>
            <a:spLocks noChangeArrowheads="1"/>
          </p:cNvSpPr>
          <p:nvPr/>
        </p:nvSpPr>
        <p:spPr bwMode="auto">
          <a:xfrm>
            <a:off x="7884368" y="4146922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3" name="Rectangle 10"/>
          <p:cNvSpPr>
            <a:spLocks noChangeArrowheads="1"/>
          </p:cNvSpPr>
          <p:nvPr/>
        </p:nvSpPr>
        <p:spPr bwMode="auto">
          <a:xfrm>
            <a:off x="7884368" y="3583033"/>
            <a:ext cx="117015" cy="11701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4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Aktueller Life-Status 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C53, D06</a:t>
            </a: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Patienten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Gesamt=5.258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7236296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489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7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508</Words>
  <Application>Microsoft Office PowerPoint</Application>
  <PresentationFormat>Bildschirmpräsentation (4:3)</PresentationFormat>
  <Paragraphs>210</Paragraphs>
  <Slides>11</Slides>
  <Notes>7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3" baseType="lpstr">
      <vt:lpstr>Larissa</vt:lpstr>
      <vt:lpstr>Dokument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Universitätsklinikum Erlangen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Borstorff, Christine</dc:creator>
  <cp:lastModifiedBy>Borstorff, Christine</cp:lastModifiedBy>
  <cp:revision>259</cp:revision>
  <cp:lastPrinted>2017-02-07T08:55:26Z</cp:lastPrinted>
  <dcterms:created xsi:type="dcterms:W3CDTF">2014-04-28T10:09:44Z</dcterms:created>
  <dcterms:modified xsi:type="dcterms:W3CDTF">2017-02-07T10:29:20Z</dcterms:modified>
</cp:coreProperties>
</file>