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93" r:id="rId2"/>
    <p:sldId id="287" r:id="rId3"/>
    <p:sldId id="299" r:id="rId4"/>
    <p:sldId id="291" r:id="rId5"/>
    <p:sldId id="282" r:id="rId6"/>
    <p:sldId id="297" r:id="rId7"/>
    <p:sldId id="292" r:id="rId8"/>
    <p:sldId id="295" r:id="rId9"/>
    <p:sldId id="296" r:id="rId10"/>
    <p:sldId id="277" r:id="rId11"/>
    <p:sldId id="290" r:id="rId12"/>
    <p:sldId id="294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7074229324924996E-4"/>
                  <c:y val="-0.336040660741299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343087264782265E-3"/>
                  <c:y val="-0.353305269686007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6080963355553E-3"/>
                  <c:y val="-0.380804184493562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0905215176449E-3"/>
                  <c:y val="-0.330918297184709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40965403363001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23559881720868E-3"/>
                  <c:y val="-0.435944934113239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38215787033976E-4"/>
                  <c:y val="-0.443480136139811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0210306816662522E-3"/>
                  <c:y val="-0.45048661922091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4366586834217686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4344322627143397E-3"/>
                  <c:y val="-0.397533694135452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387250684878191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3.4662246764199356E-3"/>
                  <c:y val="-0.395855447474665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395901811404718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68688247849112E-5"/>
                  <c:y val="-0.381830679028657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236</c:v>
                </c:pt>
                <c:pt idx="1">
                  <c:v>247</c:v>
                </c:pt>
                <c:pt idx="2">
                  <c:v>274</c:v>
                </c:pt>
                <c:pt idx="3">
                  <c:v>228</c:v>
                </c:pt>
                <c:pt idx="4">
                  <c:v>297</c:v>
                </c:pt>
                <c:pt idx="5">
                  <c:v>315</c:v>
                </c:pt>
                <c:pt idx="6">
                  <c:v>322</c:v>
                </c:pt>
                <c:pt idx="7">
                  <c:v>325</c:v>
                </c:pt>
                <c:pt idx="8">
                  <c:v>313</c:v>
                </c:pt>
                <c:pt idx="9">
                  <c:v>286</c:v>
                </c:pt>
                <c:pt idx="10">
                  <c:v>280</c:v>
                </c:pt>
                <c:pt idx="11">
                  <c:v>284</c:v>
                </c:pt>
                <c:pt idx="12">
                  <c:v>283</c:v>
                </c:pt>
                <c:pt idx="13">
                  <c:v>271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213504"/>
        <c:axId val="36216192"/>
      </c:barChart>
      <c:catAx>
        <c:axId val="36213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6216192"/>
        <c:crosses val="autoZero"/>
        <c:auto val="1"/>
        <c:lblAlgn val="ctr"/>
        <c:lblOffset val="100"/>
        <c:noMultiLvlLbl val="0"/>
      </c:catAx>
      <c:valAx>
        <c:axId val="36216192"/>
        <c:scaling>
          <c:orientation val="minMax"/>
          <c:max val="3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6213504"/>
        <c:crosses val="autoZero"/>
        <c:crossBetween val="between"/>
        <c:majorUnit val="50"/>
        <c:minorUnit val="5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2</c:v>
                </c:pt>
                <c:pt idx="5">
                  <c:v>3</c:v>
                </c:pt>
                <c:pt idx="6">
                  <c:v>16</c:v>
                </c:pt>
                <c:pt idx="7">
                  <c:v>41</c:v>
                </c:pt>
                <c:pt idx="8">
                  <c:v>73</c:v>
                </c:pt>
                <c:pt idx="9">
                  <c:v>142</c:v>
                </c:pt>
                <c:pt idx="10">
                  <c:v>172</c:v>
                </c:pt>
                <c:pt idx="11">
                  <c:v>260</c:v>
                </c:pt>
                <c:pt idx="12">
                  <c:v>342</c:v>
                </c:pt>
                <c:pt idx="13">
                  <c:v>442</c:v>
                </c:pt>
                <c:pt idx="14">
                  <c:v>462</c:v>
                </c:pt>
                <c:pt idx="15">
                  <c:v>317</c:v>
                </c:pt>
                <c:pt idx="16">
                  <c:v>155</c:v>
                </c:pt>
                <c:pt idx="17">
                  <c:v>38</c:v>
                </c:pt>
                <c:pt idx="18">
                  <c:v>15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0">
                  <c:v>7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6</c:v>
                </c:pt>
                <c:pt idx="6">
                  <c:v>10</c:v>
                </c:pt>
                <c:pt idx="7">
                  <c:v>21</c:v>
                </c:pt>
                <c:pt idx="8">
                  <c:v>35</c:v>
                </c:pt>
                <c:pt idx="9">
                  <c:v>44</c:v>
                </c:pt>
                <c:pt idx="10">
                  <c:v>94</c:v>
                </c:pt>
                <c:pt idx="11">
                  <c:v>150</c:v>
                </c:pt>
                <c:pt idx="12">
                  <c:v>153</c:v>
                </c:pt>
                <c:pt idx="13">
                  <c:v>220</c:v>
                </c:pt>
                <c:pt idx="14">
                  <c:v>281</c:v>
                </c:pt>
                <c:pt idx="15">
                  <c:v>234</c:v>
                </c:pt>
                <c:pt idx="16">
                  <c:v>146</c:v>
                </c:pt>
                <c:pt idx="17">
                  <c:v>49</c:v>
                </c:pt>
                <c:pt idx="18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4910848"/>
        <c:axId val="46346624"/>
        <c:axId val="0"/>
      </c:bar3DChart>
      <c:catAx>
        <c:axId val="449108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6346624"/>
        <c:crosses val="autoZero"/>
        <c:auto val="1"/>
        <c:lblAlgn val="ctr"/>
        <c:lblOffset val="100"/>
        <c:noMultiLvlLbl val="0"/>
      </c:catAx>
      <c:valAx>
        <c:axId val="46346624"/>
        <c:scaling>
          <c:orientation val="minMax"/>
          <c:max val="6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4910848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Tabelle1!$A$2:$A$4</c:f>
              <c:strCache>
                <c:ptCount val="3"/>
                <c:pt idx="0">
                  <c:v>&lt;60 Jahre</c:v>
                </c:pt>
                <c:pt idx="1">
                  <c:v>60-75 Jahre</c:v>
                </c:pt>
                <c:pt idx="2">
                  <c:v>&gt;75 Jahre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1095</c:v>
                </c:pt>
                <c:pt idx="1">
                  <c:v>2040</c:v>
                </c:pt>
                <c:pt idx="2">
                  <c:v>826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48031616"/>
        <c:axId val="50188288"/>
      </c:barChart>
      <c:catAx>
        <c:axId val="48031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0188288"/>
        <c:crosses val="autoZero"/>
        <c:auto val="1"/>
        <c:lblAlgn val="ctr"/>
        <c:lblOffset val="100"/>
        <c:noMultiLvlLbl val="0"/>
      </c:catAx>
      <c:valAx>
        <c:axId val="50188288"/>
        <c:scaling>
          <c:orientation val="minMax"/>
          <c:max val="2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8031616"/>
        <c:crosses val="autoZero"/>
        <c:crossBetween val="between"/>
        <c:majorUnit val="500"/>
        <c:minorUnit val="5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Tabelle1!$A$2:$A$9</c:f>
              <c:strCache>
                <c:ptCount val="8"/>
                <c:pt idx="0">
                  <c:v>Nierenzell o.n.A.</c:v>
                </c:pt>
                <c:pt idx="1">
                  <c:v>Klarzell</c:v>
                </c:pt>
                <c:pt idx="2">
                  <c:v>Papilläres NZK</c:v>
                </c:pt>
                <c:pt idx="3">
                  <c:v>Chromophobes NZK</c:v>
                </c:pt>
                <c:pt idx="4">
                  <c:v>Anderes NZK</c:v>
                </c:pt>
                <c:pt idx="5">
                  <c:v>Duct-Bellini</c:v>
                </c:pt>
                <c:pt idx="6">
                  <c:v>Nephroblastom</c:v>
                </c:pt>
                <c:pt idx="7">
                  <c:v>Anderes Malignom</c:v>
                </c:pt>
              </c:strCache>
            </c:str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2111</c:v>
                </c:pt>
                <c:pt idx="1">
                  <c:v>1230</c:v>
                </c:pt>
                <c:pt idx="2">
                  <c:v>345</c:v>
                </c:pt>
                <c:pt idx="3">
                  <c:v>135</c:v>
                </c:pt>
                <c:pt idx="4">
                  <c:v>27</c:v>
                </c:pt>
                <c:pt idx="5">
                  <c:v>12</c:v>
                </c:pt>
                <c:pt idx="6">
                  <c:v>22</c:v>
                </c:pt>
                <c:pt idx="7">
                  <c:v>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139</c:v>
                </c:pt>
                <c:pt idx="1">
                  <c:v>148</c:v>
                </c:pt>
                <c:pt idx="2">
                  <c:v>136</c:v>
                </c:pt>
                <c:pt idx="3">
                  <c:v>121</c:v>
                </c:pt>
                <c:pt idx="4">
                  <c:v>130</c:v>
                </c:pt>
                <c:pt idx="5">
                  <c:v>127</c:v>
                </c:pt>
                <c:pt idx="6">
                  <c:v>129</c:v>
                </c:pt>
                <c:pt idx="7">
                  <c:v>129</c:v>
                </c:pt>
                <c:pt idx="8">
                  <c:v>109</c:v>
                </c:pt>
                <c:pt idx="9">
                  <c:v>79</c:v>
                </c:pt>
                <c:pt idx="10">
                  <c:v>61</c:v>
                </c:pt>
                <c:pt idx="11">
                  <c:v>54</c:v>
                </c:pt>
                <c:pt idx="12">
                  <c:v>47</c:v>
                </c:pt>
                <c:pt idx="13">
                  <c:v>19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16</c:v>
                </c:pt>
                <c:pt idx="1">
                  <c:v>15</c:v>
                </c:pt>
                <c:pt idx="2">
                  <c:v>16</c:v>
                </c:pt>
                <c:pt idx="3">
                  <c:v>26</c:v>
                </c:pt>
                <c:pt idx="4">
                  <c:v>31</c:v>
                </c:pt>
                <c:pt idx="5">
                  <c:v>32</c:v>
                </c:pt>
                <c:pt idx="6">
                  <c:v>37</c:v>
                </c:pt>
                <c:pt idx="7">
                  <c:v>39</c:v>
                </c:pt>
                <c:pt idx="8">
                  <c:v>43</c:v>
                </c:pt>
                <c:pt idx="9">
                  <c:v>49</c:v>
                </c:pt>
                <c:pt idx="10">
                  <c:v>76</c:v>
                </c:pt>
                <c:pt idx="11">
                  <c:v>65</c:v>
                </c:pt>
                <c:pt idx="12">
                  <c:v>75</c:v>
                </c:pt>
                <c:pt idx="13">
                  <c:v>252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81</c:v>
                </c:pt>
                <c:pt idx="1">
                  <c:v>84</c:v>
                </c:pt>
                <c:pt idx="2">
                  <c:v>122</c:v>
                </c:pt>
                <c:pt idx="3">
                  <c:v>81</c:v>
                </c:pt>
                <c:pt idx="4">
                  <c:v>136</c:v>
                </c:pt>
                <c:pt idx="5">
                  <c:v>156</c:v>
                </c:pt>
                <c:pt idx="6">
                  <c:v>156</c:v>
                </c:pt>
                <c:pt idx="7">
                  <c:v>157</c:v>
                </c:pt>
                <c:pt idx="8">
                  <c:v>161</c:v>
                </c:pt>
                <c:pt idx="9">
                  <c:v>158</c:v>
                </c:pt>
                <c:pt idx="10">
                  <c:v>143</c:v>
                </c:pt>
                <c:pt idx="11">
                  <c:v>165</c:v>
                </c:pt>
                <c:pt idx="12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6057472"/>
        <c:axId val="36059008"/>
      </c:barChart>
      <c:catAx>
        <c:axId val="360574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6059008"/>
        <c:crosses val="autoZero"/>
        <c:auto val="1"/>
        <c:lblAlgn val="ctr"/>
        <c:lblOffset val="100"/>
        <c:noMultiLvlLbl val="0"/>
      </c:catAx>
      <c:valAx>
        <c:axId val="3605900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6057472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139</c:v>
                </c:pt>
                <c:pt idx="1">
                  <c:v>148</c:v>
                </c:pt>
                <c:pt idx="2">
                  <c:v>136</c:v>
                </c:pt>
                <c:pt idx="3">
                  <c:v>121</c:v>
                </c:pt>
                <c:pt idx="4">
                  <c:v>130</c:v>
                </c:pt>
                <c:pt idx="5">
                  <c:v>127</c:v>
                </c:pt>
                <c:pt idx="6">
                  <c:v>129</c:v>
                </c:pt>
                <c:pt idx="7">
                  <c:v>129</c:v>
                </c:pt>
                <c:pt idx="8">
                  <c:v>109</c:v>
                </c:pt>
                <c:pt idx="9">
                  <c:v>79</c:v>
                </c:pt>
                <c:pt idx="10">
                  <c:v>61</c:v>
                </c:pt>
                <c:pt idx="11">
                  <c:v>54</c:v>
                </c:pt>
                <c:pt idx="12">
                  <c:v>47</c:v>
                </c:pt>
                <c:pt idx="13">
                  <c:v>19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  <c:pt idx="4">
                  <c:v>2</c:v>
                </c:pt>
                <c:pt idx="5">
                  <c:v>8</c:v>
                </c:pt>
                <c:pt idx="6">
                  <c:v>15</c:v>
                </c:pt>
                <c:pt idx="7">
                  <c:v>10</c:v>
                </c:pt>
                <c:pt idx="8">
                  <c:v>21</c:v>
                </c:pt>
                <c:pt idx="9">
                  <c:v>26</c:v>
                </c:pt>
                <c:pt idx="10">
                  <c:v>49</c:v>
                </c:pt>
                <c:pt idx="11">
                  <c:v>41</c:v>
                </c:pt>
                <c:pt idx="12">
                  <c:v>39</c:v>
                </c:pt>
                <c:pt idx="13">
                  <c:v>252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93</c:v>
                </c:pt>
                <c:pt idx="1">
                  <c:v>93</c:v>
                </c:pt>
                <c:pt idx="2">
                  <c:v>133</c:v>
                </c:pt>
                <c:pt idx="3">
                  <c:v>103</c:v>
                </c:pt>
                <c:pt idx="4">
                  <c:v>165</c:v>
                </c:pt>
                <c:pt idx="5">
                  <c:v>180</c:v>
                </c:pt>
                <c:pt idx="6">
                  <c:v>178</c:v>
                </c:pt>
                <c:pt idx="7">
                  <c:v>186</c:v>
                </c:pt>
                <c:pt idx="8">
                  <c:v>183</c:v>
                </c:pt>
                <c:pt idx="9">
                  <c:v>181</c:v>
                </c:pt>
                <c:pt idx="10">
                  <c:v>170</c:v>
                </c:pt>
                <c:pt idx="11">
                  <c:v>189</c:v>
                </c:pt>
                <c:pt idx="12">
                  <c:v>197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907968"/>
        <c:axId val="89909504"/>
      </c:barChart>
      <c:catAx>
        <c:axId val="899079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89909504"/>
        <c:crosses val="autoZero"/>
        <c:auto val="1"/>
        <c:lblAlgn val="ctr"/>
        <c:lblOffset val="100"/>
        <c:noMultiLvlLbl val="0"/>
      </c:catAx>
      <c:valAx>
        <c:axId val="8990950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8990796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7853C-2DF9-41C0-A9E9-A2D00A727B88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3467A-B3AB-4413-A008-31E40BB8A1AB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40CDEAB-DC0F-4A45-99E3-868B0D18BC85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3774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1E23B5-CD88-4579-858A-A8F3A009C9C1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7A50D0C-EEAF-4FBF-8763-E6E4ED37091D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A8F5DC1-FA76-4F1A-8289-FF6CFFEE4ADC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43A8895-FD13-4F5B-B121-9D9341421807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91A68ED-345B-4BA0-9667-F7CF7F939161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62A59B0-496A-496D-9A91-96DCD5E3293D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17572E-311F-416F-AB7D-9AD9B7457369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78CAA1E-20AB-4562-907F-33CE4397D207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8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Niere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Niere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C64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178221933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297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C64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Gesamt=3.961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720549363"/>
              </p:ext>
            </p:extLst>
          </p:nvPr>
        </p:nvGraphicFramePr>
        <p:xfrm>
          <a:off x="752048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475360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C64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Gesamt=3.961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403648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771800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297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72000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940152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730830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0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5.556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3.712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4.527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1.029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Niere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C64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9.268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3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Niere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3.961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566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00396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C64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Niere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3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905624658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Gesamt=3.961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96336" y="2287905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121268713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Gesamt=3.961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8478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n=2.493,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67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64,8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n=1.468,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69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66,8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9593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876335505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Altersgruppen &lt;60, 60-75, &gt;75 Jahre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Gesamt=3.961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27784" y="4365104"/>
            <a:ext cx="5760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940152" y="4561383"/>
            <a:ext cx="64807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483247" y="342900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1.095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139431" y="218511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2.040</a:t>
            </a:r>
            <a:endParaRPr lang="de-DE" altLang="de-DE" sz="16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5795615" y="378904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826</a:t>
            </a:r>
            <a:endParaRPr lang="de-DE" altLang="de-DE" sz="16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4283447" y="3697287"/>
            <a:ext cx="6485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31373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Gesamt=3.961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Diagramm 11"/>
          <p:cNvGraphicFramePr/>
          <p:nvPr>
            <p:extLst>
              <p:ext uri="{D42A27DB-BD31-4B8C-83A1-F6EECF244321}">
                <p14:modId xmlns:p14="http://schemas.microsoft.com/office/powerpoint/2010/main" val="218380664"/>
              </p:ext>
            </p:extLst>
          </p:nvPr>
        </p:nvGraphicFramePr>
        <p:xfrm>
          <a:off x="2196268" y="3213368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873896" y="4705399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1.230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5435229" y="4581128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2.111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805188" y="3655910"/>
            <a:ext cx="4787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347864" y="3841303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283968" y="3598671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Gerade Verbindung 27"/>
          <p:cNvCxnSpPr/>
          <p:nvPr/>
        </p:nvCxnSpPr>
        <p:spPr>
          <a:xfrm>
            <a:off x="6278430" y="5835051"/>
            <a:ext cx="957866" cy="53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 flipH="1">
            <a:off x="1691680" y="4816312"/>
            <a:ext cx="7200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H="1" flipV="1">
            <a:off x="2514650" y="3618602"/>
            <a:ext cx="905224" cy="1655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2699792" y="3070314"/>
            <a:ext cx="1313630" cy="5843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4283969" y="2152020"/>
            <a:ext cx="92648" cy="1459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4572000" y="2897812"/>
            <a:ext cx="1625229" cy="703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4376617" y="2509204"/>
            <a:ext cx="1203495" cy="11222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Box 6"/>
          <p:cNvSpPr txBox="1">
            <a:spLocks noChangeArrowheads="1"/>
          </p:cNvSpPr>
          <p:nvPr/>
        </p:nvSpPr>
        <p:spPr bwMode="auto">
          <a:xfrm>
            <a:off x="-36512" y="3356992"/>
            <a:ext cx="27908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Papilläres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Nierenzell-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6084168" y="2647972"/>
            <a:ext cx="2663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Malignom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9"/>
          <p:cNvSpPr txBox="1">
            <a:spLocks noChangeArrowheads="1"/>
          </p:cNvSpPr>
          <p:nvPr/>
        </p:nvSpPr>
        <p:spPr bwMode="auto">
          <a:xfrm>
            <a:off x="6926358" y="5498068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Nierenzell-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53%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107504" y="4633972"/>
            <a:ext cx="179997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Klarzell-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31%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5074857" y="1988840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Nephroblastom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Box 15"/>
          <p:cNvSpPr txBox="1">
            <a:spLocks noChangeArrowheads="1"/>
          </p:cNvSpPr>
          <p:nvPr/>
        </p:nvSpPr>
        <p:spPr bwMode="auto">
          <a:xfrm>
            <a:off x="1331640" y="1988840"/>
            <a:ext cx="2790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Nierenzell-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42" name="Text Box 16"/>
          <p:cNvSpPr txBox="1">
            <a:spLocks noChangeArrowheads="1"/>
          </p:cNvSpPr>
          <p:nvPr/>
        </p:nvSpPr>
        <p:spPr bwMode="auto">
          <a:xfrm>
            <a:off x="-19025" y="2617748"/>
            <a:ext cx="27908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Chromophobes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Nierenzell-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</p:txBody>
      </p:sp>
      <p:sp>
        <p:nvSpPr>
          <p:cNvPr id="43" name="Text Box 17"/>
          <p:cNvSpPr txBox="1">
            <a:spLocks noChangeArrowheads="1"/>
          </p:cNvSpPr>
          <p:nvPr/>
        </p:nvSpPr>
        <p:spPr bwMode="auto">
          <a:xfrm>
            <a:off x="3584054" y="1628800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Duct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-Bellini-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Gerade Verbindung 49"/>
          <p:cNvCxnSpPr/>
          <p:nvPr/>
        </p:nvCxnSpPr>
        <p:spPr>
          <a:xfrm flipH="1" flipV="1">
            <a:off x="3291297" y="2420888"/>
            <a:ext cx="972506" cy="12241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29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249770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2057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500</Words>
  <Application>Microsoft Office PowerPoint</Application>
  <PresentationFormat>Bildschirmpräsentation (4:3)</PresentationFormat>
  <Paragraphs>197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197</cp:revision>
  <cp:lastPrinted>2017-02-15T09:30:33Z</cp:lastPrinted>
  <dcterms:created xsi:type="dcterms:W3CDTF">2014-04-28T10:09:44Z</dcterms:created>
  <dcterms:modified xsi:type="dcterms:W3CDTF">2017-02-15T10:15:07Z</dcterms:modified>
</cp:coreProperties>
</file>