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notesSlides/notesSlide5.xml" ContentType="application/vnd.openxmlformats-officedocument.presentationml.notesSlide+xml"/>
  <Override PartName="/ppt/charts/chart2.xml" ContentType="application/vnd.openxmlformats-officedocument.drawingml.chart+xml"/>
  <Override PartName="/ppt/notesSlides/notesSlide6.xml" ContentType="application/vnd.openxmlformats-officedocument.presentationml.notesSlide+xml"/>
  <Override PartName="/ppt/charts/chart3.xml" ContentType="application/vnd.openxmlformats-officedocument.drawingml.chart+xml"/>
  <Override PartName="/ppt/notesSlides/notesSlide7.xml" ContentType="application/vnd.openxmlformats-officedocument.presentationml.notesSlide+xml"/>
  <Override PartName="/ppt/charts/chart4.xml" ContentType="application/vnd.openxmlformats-officedocument.drawingml.chart+xml"/>
  <Override PartName="/ppt/notesSlides/notesSlide8.xml" ContentType="application/vnd.openxmlformats-officedocument.presentationml.notesSlide+xml"/>
  <Override PartName="/ppt/charts/chart5.xml" ContentType="application/vnd.openxmlformats-officedocument.drawingml.chart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3"/>
  </p:notesMasterIdLst>
  <p:handoutMasterIdLst>
    <p:handoutMasterId r:id="rId14"/>
  </p:handoutMasterIdLst>
  <p:sldIdLst>
    <p:sldId id="292" r:id="rId2"/>
    <p:sldId id="287" r:id="rId3"/>
    <p:sldId id="297" r:id="rId4"/>
    <p:sldId id="291" r:id="rId5"/>
    <p:sldId id="282" r:id="rId6"/>
    <p:sldId id="285" r:id="rId7"/>
    <p:sldId id="294" r:id="rId8"/>
    <p:sldId id="295" r:id="rId9"/>
    <p:sldId id="277" r:id="rId10"/>
    <p:sldId id="290" r:id="rId11"/>
    <p:sldId id="293" r:id="rId12"/>
  </p:sldIdLst>
  <p:sldSz cx="9144000" cy="6858000" type="screen4x3"/>
  <p:notesSz cx="6669088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  <a:srgbClr val="008378"/>
    <a:srgbClr val="0033CC"/>
    <a:srgbClr val="008380"/>
    <a:srgbClr val="00836C"/>
    <a:srgbClr val="00CC6E"/>
    <a:srgbClr val="00CC66"/>
    <a:srgbClr val="00835C"/>
    <a:srgbClr val="00808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7" d="100"/>
          <a:sy n="77" d="100"/>
        </p:scale>
        <p:origin x="-1884" y="-6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4"/>
    </mc:Choice>
    <mc:Fallback>
      <c:style val="4"/>
    </mc:Fallback>
  </mc:AlternateContent>
  <c:chart>
    <c:autoTitleDeleted val="1"/>
    <c:plotArea>
      <c:layout>
        <c:manualLayout>
          <c:layoutTarget val="inner"/>
          <c:xMode val="edge"/>
          <c:yMode val="edge"/>
          <c:x val="6.6425990525292994E-2"/>
          <c:y val="2.9293812481685701E-2"/>
          <c:w val="0.91374633003420802"/>
          <c:h val="0.90275031248848425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chemeClr val="tx2"/>
              </a:solidFill>
            </a:ln>
          </c:spPr>
          <c:invertIfNegative val="0"/>
          <c:dLbls>
            <c:dLbl>
              <c:idx val="0"/>
              <c:layout>
                <c:manualLayout>
                  <c:x val="1.6317740195233806E-3"/>
                  <c:y val="-0.330638624854341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layout>
                <c:manualLayout>
                  <c:x val="-1.7707238990670347E-3"/>
                  <c:y val="-0.3749134132338394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2"/>
              <c:layout>
                <c:manualLayout>
                  <c:x val="-1.3443649224080597E-3"/>
                  <c:y val="-0.2862685564717985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3"/>
              <c:layout>
                <c:manualLayout>
                  <c:x val="-1.4193041832855358E-7"/>
                  <c:y val="-0.3390213510151467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4"/>
              <c:layout>
                <c:manualLayout>
                  <c:x val="2.1117826943105487E-3"/>
                  <c:y val="-0.4042519977430549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5"/>
              <c:layout>
                <c:manualLayout>
                  <c:x val="-2.0281856779150309E-4"/>
                  <c:y val="-0.4170378085088871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6"/>
              <c:layout>
                <c:manualLayout>
                  <c:x val="1.3824022745207728E-4"/>
                  <c:y val="-0.2922229186264111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7"/>
              <c:layout>
                <c:manualLayout>
                  <c:x val="2.2185143688936214E-3"/>
                  <c:y val="-0.3748581168035005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8"/>
              <c:layout>
                <c:manualLayout>
                  <c:x val="-3.2638318998834182E-3"/>
                  <c:y val="-0.43935970136524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9"/>
              <c:layout>
                <c:manualLayout>
                  <c:x val="1.6319159499417091E-3"/>
                  <c:y val="-0.41103878385284687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0"/>
              <c:layout>
                <c:manualLayout>
                  <c:x val="1.5677634008572029E-3"/>
                  <c:y val="-0.376022532019291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1"/>
              <c:layout>
                <c:manualLayout>
                  <c:x val="-1.3880794912532541E-4"/>
                  <c:y val="-0.33103101683116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2"/>
              <c:layout>
                <c:manualLayout>
                  <c:x val="-1.0687360500140086E-4"/>
                  <c:y val="-0.39590181140471864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3"/>
              <c:layout>
                <c:manualLayout>
                  <c:x val="-6.3868688247716935E-5"/>
                  <c:y val="-0.37102671221674671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4"/>
              <c:layout>
                <c:manualLayout>
                  <c:x val="-1.6638502940656337E-3"/>
                  <c:y val="-0.3314078564423075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5"/>
              <c:layout>
                <c:manualLayout>
                  <c:x val="-9.6032306682905259E-5"/>
                  <c:y val="-0.31587437558957998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6"/>
              <c:layout>
                <c:manualLayout>
                  <c:x val="-3.1967097995400932E-5"/>
                  <c:y val="-0.2999714065400790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7"/>
              <c:layout>
                <c:manualLayout>
                  <c:x val="-1.6638612481213999E-3"/>
                  <c:y val="-4.0042667511661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</c:dLbl>
            <c:txPr>
              <a:bodyPr/>
              <a:lstStyle/>
              <a:p>
                <a:pPr>
                  <a:defRPr sz="1000"/>
                </a:pPr>
                <a:endParaRPr lang="de-DE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39</c:v>
                </c:pt>
                <c:pt idx="1">
                  <c:v>46</c:v>
                </c:pt>
                <c:pt idx="2">
                  <c:v>33</c:v>
                </c:pt>
                <c:pt idx="3">
                  <c:v>41</c:v>
                </c:pt>
                <c:pt idx="4">
                  <c:v>50</c:v>
                </c:pt>
                <c:pt idx="5">
                  <c:v>51</c:v>
                </c:pt>
                <c:pt idx="6">
                  <c:v>34</c:v>
                </c:pt>
                <c:pt idx="7">
                  <c:v>46</c:v>
                </c:pt>
                <c:pt idx="8">
                  <c:v>55</c:v>
                </c:pt>
                <c:pt idx="9">
                  <c:v>51</c:v>
                </c:pt>
                <c:pt idx="10">
                  <c:v>45</c:v>
                </c:pt>
                <c:pt idx="11">
                  <c:v>39</c:v>
                </c:pt>
                <c:pt idx="12">
                  <c:v>49</c:v>
                </c:pt>
                <c:pt idx="13">
                  <c:v>46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578944"/>
        <c:axId val="6580480"/>
      </c:barChart>
      <c:catAx>
        <c:axId val="657894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580480"/>
        <c:crosses val="autoZero"/>
        <c:auto val="1"/>
        <c:lblAlgn val="ctr"/>
        <c:lblOffset val="100"/>
        <c:noMultiLvlLbl val="0"/>
      </c:catAx>
      <c:valAx>
        <c:axId val="6580480"/>
        <c:scaling>
          <c:orientation val="minMax"/>
          <c:max val="6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crossAx val="6578944"/>
        <c:crosses val="autoZero"/>
        <c:crossBetween val="between"/>
        <c:majorUnit val="10"/>
        <c:minorUnit val="10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txPr>
    <a:bodyPr/>
    <a:lstStyle/>
    <a:p>
      <a:pPr>
        <a:defRPr sz="1200">
          <a:latin typeface="Arial" panose="020B0604020202020204" pitchFamily="34" charset="0"/>
          <a:cs typeface="Arial" panose="020B0604020202020204" pitchFamily="34" charset="0"/>
        </a:defRPr>
      </a:pPr>
      <a:endParaRPr lang="de-DE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rAngAx val="1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cluster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Männer</c:v>
                </c:pt>
              </c:strCache>
            </c:strRef>
          </c:tx>
          <c:spPr>
            <a:solidFill>
              <a:srgbClr val="3366FF"/>
            </a:solidFill>
            <a:ln>
              <a:solidFill>
                <a:srgbClr val="0033CC"/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Tabelle1!$B$2:$B$20</c:f>
              <c:numCache>
                <c:formatCode>General</c:formatCode>
                <c:ptCount val="19"/>
                <c:pt idx="1">
                  <c:v>2</c:v>
                </c:pt>
                <c:pt idx="2">
                  <c:v>5</c:v>
                </c:pt>
                <c:pt idx="3">
                  <c:v>19</c:v>
                </c:pt>
                <c:pt idx="4">
                  <c:v>31</c:v>
                </c:pt>
                <c:pt idx="5">
                  <c:v>42</c:v>
                </c:pt>
                <c:pt idx="6">
                  <c:v>35</c:v>
                </c:pt>
                <c:pt idx="7">
                  <c:v>31</c:v>
                </c:pt>
                <c:pt idx="8">
                  <c:v>33</c:v>
                </c:pt>
                <c:pt idx="9">
                  <c:v>28</c:v>
                </c:pt>
                <c:pt idx="10">
                  <c:v>24</c:v>
                </c:pt>
                <c:pt idx="11">
                  <c:v>16</c:v>
                </c:pt>
                <c:pt idx="12">
                  <c:v>30</c:v>
                </c:pt>
                <c:pt idx="13">
                  <c:v>21</c:v>
                </c:pt>
                <c:pt idx="14">
                  <c:v>18</c:v>
                </c:pt>
                <c:pt idx="15">
                  <c:v>15</c:v>
                </c:pt>
                <c:pt idx="16">
                  <c:v>11</c:v>
                </c:pt>
                <c:pt idx="17">
                  <c:v>4</c:v>
                </c:pt>
                <c:pt idx="18">
                  <c:v>1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Frauen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accent2">
                  <a:lumMod val="50000"/>
                </a:schemeClr>
              </a:solidFill>
            </a:ln>
          </c:spPr>
          <c:invertIfNegative val="0"/>
          <c:cat>
            <c:strRef>
              <c:f>Tabelle1!$A$2:$A$20</c:f>
              <c:strCache>
                <c:ptCount val="19"/>
                <c:pt idx="0">
                  <c:v>0-4</c:v>
                </c:pt>
                <c:pt idx="1">
                  <c:v>5-9</c:v>
                </c:pt>
                <c:pt idx="2">
                  <c:v>10-14</c:v>
                </c:pt>
                <c:pt idx="3">
                  <c:v>15-19</c:v>
                </c:pt>
                <c:pt idx="4">
                  <c:v>20-24</c:v>
                </c:pt>
                <c:pt idx="5">
                  <c:v>25-29</c:v>
                </c:pt>
                <c:pt idx="6">
                  <c:v>30-34</c:v>
                </c:pt>
                <c:pt idx="7">
                  <c:v>35-39</c:v>
                </c:pt>
                <c:pt idx="8">
                  <c:v>40-44</c:v>
                </c:pt>
                <c:pt idx="9">
                  <c:v>45-49</c:v>
                </c:pt>
                <c:pt idx="10">
                  <c:v>50-54</c:v>
                </c:pt>
                <c:pt idx="11">
                  <c:v>55-59</c:v>
                </c:pt>
                <c:pt idx="12">
                  <c:v>60-64</c:v>
                </c:pt>
                <c:pt idx="13">
                  <c:v>65-69</c:v>
                </c:pt>
                <c:pt idx="14">
                  <c:v>70-74</c:v>
                </c:pt>
                <c:pt idx="15">
                  <c:v>75-79</c:v>
                </c:pt>
                <c:pt idx="16">
                  <c:v>80-84</c:v>
                </c:pt>
                <c:pt idx="17">
                  <c:v>85-89</c:v>
                </c:pt>
                <c:pt idx="18">
                  <c:v>&gt;=90</c:v>
                </c:pt>
              </c:strCache>
            </c:strRef>
          </c:cat>
          <c:val>
            <c:numRef>
              <c:f>Tabelle1!$C$2:$C$20</c:f>
              <c:numCache>
                <c:formatCode>General</c:formatCode>
                <c:ptCount val="19"/>
                <c:pt idx="1">
                  <c:v>1</c:v>
                </c:pt>
                <c:pt idx="2">
                  <c:v>6</c:v>
                </c:pt>
                <c:pt idx="3">
                  <c:v>28</c:v>
                </c:pt>
                <c:pt idx="4">
                  <c:v>29</c:v>
                </c:pt>
                <c:pt idx="5">
                  <c:v>25</c:v>
                </c:pt>
                <c:pt idx="6">
                  <c:v>23</c:v>
                </c:pt>
                <c:pt idx="7">
                  <c:v>22</c:v>
                </c:pt>
                <c:pt idx="8">
                  <c:v>7</c:v>
                </c:pt>
                <c:pt idx="9">
                  <c:v>16</c:v>
                </c:pt>
                <c:pt idx="10">
                  <c:v>13</c:v>
                </c:pt>
                <c:pt idx="11">
                  <c:v>10</c:v>
                </c:pt>
                <c:pt idx="12">
                  <c:v>11</c:v>
                </c:pt>
                <c:pt idx="13">
                  <c:v>16</c:v>
                </c:pt>
                <c:pt idx="14">
                  <c:v>24</c:v>
                </c:pt>
                <c:pt idx="15">
                  <c:v>15</c:v>
                </c:pt>
                <c:pt idx="16">
                  <c:v>10</c:v>
                </c:pt>
                <c:pt idx="17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13348992"/>
        <c:axId val="113351680"/>
        <c:axId val="0"/>
      </c:bar3DChart>
      <c:catAx>
        <c:axId val="11334899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 rot="-5400000" vert="horz"/>
          <a:lstStyle/>
          <a:p>
            <a:pPr>
              <a:defRPr sz="10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13351680"/>
        <c:crosses val="autoZero"/>
        <c:auto val="1"/>
        <c:lblAlgn val="ctr"/>
        <c:lblOffset val="100"/>
        <c:noMultiLvlLbl val="0"/>
      </c:catAx>
      <c:valAx>
        <c:axId val="113351680"/>
        <c:scaling>
          <c:orientation val="minMax"/>
          <c:max val="5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200" baseline="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113348992"/>
        <c:crosses val="autoZero"/>
        <c:crossBetween val="between"/>
        <c:majorUnit val="10"/>
        <c:minorUnit val="10"/>
      </c:valAx>
      <c:spPr>
        <a:solidFill>
          <a:schemeClr val="lt1"/>
        </a:solidFill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252053066971322"/>
          <c:y val="0.1422642991877005"/>
          <c:w val="0.78596050932831818"/>
          <c:h val="0.77247560318983632"/>
        </c:manualLayout>
      </c:layout>
      <c:barChart>
        <c:barDir val="col"/>
        <c:grouping val="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Datenreihe 1</c:v>
                </c:pt>
              </c:strCache>
            </c:strRef>
          </c:tx>
          <c:spPr>
            <a:solidFill>
              <a:srgbClr val="339966"/>
            </a:solidFill>
            <a:ln>
              <a:solidFill>
                <a:schemeClr val="tx1"/>
              </a:solidFill>
            </a:ln>
          </c:spPr>
          <c:invertIfNegative val="0"/>
          <c:cat>
            <c:strRef>
              <c:f>Tabelle1!$A$2:$A$3</c:f>
              <c:strCache>
                <c:ptCount val="2"/>
                <c:pt idx="0">
                  <c:v>&lt;=65 Jahre</c:v>
                </c:pt>
                <c:pt idx="1">
                  <c:v>&gt;65 Jahre</c:v>
                </c:pt>
              </c:strCache>
            </c:strRef>
          </c:cat>
          <c:val>
            <c:numRef>
              <c:f>Tabelle1!$B$2:$B$3</c:f>
              <c:numCache>
                <c:formatCode>General</c:formatCode>
                <c:ptCount val="2"/>
                <c:pt idx="0">
                  <c:v>494</c:v>
                </c:pt>
                <c:pt idx="1">
                  <c:v>131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6506752"/>
        <c:axId val="6520832"/>
      </c:barChart>
      <c:catAx>
        <c:axId val="6506752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400" b="1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6520832"/>
        <c:crosses val="autoZero"/>
        <c:auto val="1"/>
        <c:lblAlgn val="ctr"/>
        <c:lblOffset val="100"/>
        <c:noMultiLvlLbl val="0"/>
      </c:catAx>
      <c:valAx>
        <c:axId val="6520832"/>
        <c:scaling>
          <c:orientation val="minMax"/>
          <c:max val="600"/>
        </c:scaling>
        <c:delete val="0"/>
        <c:axPos val="l"/>
        <c:majorGridlines>
          <c:spPr>
            <a:ln>
              <a:noFill/>
            </a:ln>
          </c:spPr>
        </c:majorGridlines>
        <c:numFmt formatCode="General" sourceLinked="1"/>
        <c:majorTickMark val="out"/>
        <c:minorTickMark val="none"/>
        <c:tickLblPos val="nextTo"/>
        <c:spPr>
          <a:ln w="12700"/>
        </c:spPr>
        <c:txPr>
          <a:bodyPr/>
          <a:lstStyle/>
          <a:p>
            <a:pPr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de-DE"/>
          </a:p>
        </c:txPr>
        <c:crossAx val="6506752"/>
        <c:crosses val="autoZero"/>
        <c:crossBetween val="between"/>
        <c:majorUnit val="100"/>
        <c:minorUnit val="100"/>
      </c:valAx>
      <c:spPr>
        <a:ln>
          <a:solidFill>
            <a:schemeClr val="tx1"/>
          </a:solidFill>
        </a:ln>
      </c:spPr>
    </c:plotArea>
    <c:plotVisOnly val="1"/>
    <c:dispBlanksAs val="gap"/>
    <c:showDLblsOverMax val="0"/>
  </c:chart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</c:v>
                </c:pt>
                <c:pt idx="1">
                  <c:v>15</c:v>
                </c:pt>
                <c:pt idx="2">
                  <c:v>8</c:v>
                </c:pt>
                <c:pt idx="3">
                  <c:v>8</c:v>
                </c:pt>
                <c:pt idx="4">
                  <c:v>12</c:v>
                </c:pt>
                <c:pt idx="5">
                  <c:v>15</c:v>
                </c:pt>
                <c:pt idx="6">
                  <c:v>6</c:v>
                </c:pt>
                <c:pt idx="7">
                  <c:v>11</c:v>
                </c:pt>
                <c:pt idx="8">
                  <c:v>9</c:v>
                </c:pt>
                <c:pt idx="9">
                  <c:v>8</c:v>
                </c:pt>
                <c:pt idx="10">
                  <c:v>7</c:v>
                </c:pt>
                <c:pt idx="11">
                  <c:v>9</c:v>
                </c:pt>
                <c:pt idx="12">
                  <c:v>5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92D05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6</c:v>
                </c:pt>
                <c:pt idx="1">
                  <c:v>4</c:v>
                </c:pt>
                <c:pt idx="2">
                  <c:v>5</c:v>
                </c:pt>
                <c:pt idx="3">
                  <c:v>4</c:v>
                </c:pt>
                <c:pt idx="4">
                  <c:v>9</c:v>
                </c:pt>
                <c:pt idx="5">
                  <c:v>8</c:v>
                </c:pt>
                <c:pt idx="6">
                  <c:v>5</c:v>
                </c:pt>
                <c:pt idx="7">
                  <c:v>10</c:v>
                </c:pt>
                <c:pt idx="8">
                  <c:v>15</c:v>
                </c:pt>
                <c:pt idx="9">
                  <c:v>19</c:v>
                </c:pt>
                <c:pt idx="10">
                  <c:v>13</c:v>
                </c:pt>
                <c:pt idx="11">
                  <c:v>13</c:v>
                </c:pt>
                <c:pt idx="12">
                  <c:v>23</c:v>
                </c:pt>
                <c:pt idx="13">
                  <c:v>42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29</c:v>
                </c:pt>
                <c:pt idx="1">
                  <c:v>27</c:v>
                </c:pt>
                <c:pt idx="2">
                  <c:v>20</c:v>
                </c:pt>
                <c:pt idx="3">
                  <c:v>29</c:v>
                </c:pt>
                <c:pt idx="4">
                  <c:v>29</c:v>
                </c:pt>
                <c:pt idx="5">
                  <c:v>28</c:v>
                </c:pt>
                <c:pt idx="6">
                  <c:v>23</c:v>
                </c:pt>
                <c:pt idx="7">
                  <c:v>25</c:v>
                </c:pt>
                <c:pt idx="8">
                  <c:v>31</c:v>
                </c:pt>
                <c:pt idx="9">
                  <c:v>24</c:v>
                </c:pt>
                <c:pt idx="10">
                  <c:v>25</c:v>
                </c:pt>
                <c:pt idx="11">
                  <c:v>17</c:v>
                </c:pt>
                <c:pt idx="12">
                  <c:v>21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9945216"/>
        <c:axId val="49951104"/>
      </c:barChart>
      <c:catAx>
        <c:axId val="4994521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9951104"/>
        <c:crosses val="autoZero"/>
        <c:auto val="1"/>
        <c:lblAlgn val="ctr"/>
        <c:lblOffset val="100"/>
        <c:noMultiLvlLbl val="0"/>
      </c:catAx>
      <c:valAx>
        <c:axId val="49951104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49945216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de-DE"/>
  <c:roundedCorners val="0"/>
  <mc:AlternateContent xmlns:mc="http://schemas.openxmlformats.org/markup-compatibility/2006">
    <mc:Choice xmlns:c14="http://schemas.microsoft.com/office/drawing/2007/8/2/chart" Requires="c14">
      <c14:style val="134"/>
    </mc:Choice>
    <mc:Fallback>
      <c:style val="34"/>
    </mc:Fallback>
  </mc:AlternateContent>
  <c:chart>
    <c:autoTitleDeleted val="0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Tabelle1!$B$1</c:f>
              <c:strCache>
                <c:ptCount val="1"/>
                <c:pt idx="0">
                  <c:v>tot</c:v>
                </c:pt>
              </c:strCache>
            </c:strRef>
          </c:tx>
          <c:spPr>
            <a:solidFill>
              <a:srgbClr val="008378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Tabelle1!$B$2:$B$15</c:f>
              <c:numCache>
                <c:formatCode>General</c:formatCode>
                <c:ptCount val="14"/>
                <c:pt idx="0">
                  <c:v>4</c:v>
                </c:pt>
                <c:pt idx="1">
                  <c:v>15</c:v>
                </c:pt>
                <c:pt idx="2">
                  <c:v>8</c:v>
                </c:pt>
                <c:pt idx="3">
                  <c:v>8</c:v>
                </c:pt>
                <c:pt idx="4">
                  <c:v>12</c:v>
                </c:pt>
                <c:pt idx="5">
                  <c:v>15</c:v>
                </c:pt>
                <c:pt idx="6">
                  <c:v>6</c:v>
                </c:pt>
                <c:pt idx="7">
                  <c:v>11</c:v>
                </c:pt>
                <c:pt idx="8">
                  <c:v>9</c:v>
                </c:pt>
                <c:pt idx="9">
                  <c:v>8</c:v>
                </c:pt>
                <c:pt idx="10">
                  <c:v>7</c:v>
                </c:pt>
                <c:pt idx="11">
                  <c:v>9</c:v>
                </c:pt>
                <c:pt idx="12">
                  <c:v>5</c:v>
                </c:pt>
                <c:pt idx="13">
                  <c:v>4</c:v>
                </c:pt>
              </c:numCache>
            </c:numRef>
          </c:val>
        </c:ser>
        <c:ser>
          <c:idx val="1"/>
          <c:order val="1"/>
          <c:tx>
            <c:strRef>
              <c:f>Tabelle1!$C$1</c:f>
              <c:strCache>
                <c:ptCount val="1"/>
                <c:pt idx="0">
                  <c:v>&gt; 2015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Tabelle1!$C$2:$C$15</c:f>
              <c:numCache>
                <c:formatCode>General</c:formatCode>
                <c:ptCount val="14"/>
                <c:pt idx="0">
                  <c:v>3</c:v>
                </c:pt>
                <c:pt idx="1">
                  <c:v>2</c:v>
                </c:pt>
                <c:pt idx="2">
                  <c:v>0</c:v>
                </c:pt>
                <c:pt idx="3">
                  <c:v>2</c:v>
                </c:pt>
                <c:pt idx="4">
                  <c:v>1</c:v>
                </c:pt>
                <c:pt idx="5">
                  <c:v>3</c:v>
                </c:pt>
                <c:pt idx="6">
                  <c:v>3</c:v>
                </c:pt>
                <c:pt idx="7">
                  <c:v>5</c:v>
                </c:pt>
                <c:pt idx="8">
                  <c:v>11</c:v>
                </c:pt>
                <c:pt idx="9">
                  <c:v>12</c:v>
                </c:pt>
                <c:pt idx="10">
                  <c:v>11</c:v>
                </c:pt>
                <c:pt idx="11">
                  <c:v>7</c:v>
                </c:pt>
                <c:pt idx="12">
                  <c:v>17</c:v>
                </c:pt>
                <c:pt idx="13">
                  <c:v>42</c:v>
                </c:pt>
              </c:numCache>
            </c:numRef>
          </c:val>
        </c:ser>
        <c:ser>
          <c:idx val="2"/>
          <c:order val="2"/>
          <c:tx>
            <c:strRef>
              <c:f>Tabelle1!$D$1</c:f>
              <c:strCache>
                <c:ptCount val="1"/>
                <c:pt idx="0">
                  <c:v>&lt; 2015</c:v>
                </c:pt>
              </c:strCache>
            </c:strRef>
          </c:tx>
          <c:spPr>
            <a:solidFill>
              <a:srgbClr val="FF0000"/>
            </a:solidFill>
            <a:ln>
              <a:solidFill>
                <a:schemeClr val="tx1"/>
              </a:solidFill>
            </a:ln>
          </c:spPr>
          <c:invertIfNegative val="0"/>
          <c:cat>
            <c:numRef>
              <c:f>Tabelle1!$A$2:$A$15</c:f>
              <c:numCache>
                <c:formatCode>General</c:formatCode>
                <c:ptCount val="14"/>
                <c:pt idx="0">
                  <c:v>2002</c:v>
                </c:pt>
                <c:pt idx="1">
                  <c:v>2003</c:v>
                </c:pt>
                <c:pt idx="2">
                  <c:v>2004</c:v>
                </c:pt>
                <c:pt idx="3">
                  <c:v>2005</c:v>
                </c:pt>
                <c:pt idx="4">
                  <c:v>2006</c:v>
                </c:pt>
                <c:pt idx="5">
                  <c:v>2007</c:v>
                </c:pt>
                <c:pt idx="6">
                  <c:v>2008</c:v>
                </c:pt>
                <c:pt idx="7">
                  <c:v>2009</c:v>
                </c:pt>
                <c:pt idx="8">
                  <c:v>2010</c:v>
                </c:pt>
                <c:pt idx="9">
                  <c:v>2011</c:v>
                </c:pt>
                <c:pt idx="10">
                  <c:v>2012</c:v>
                </c:pt>
                <c:pt idx="11">
                  <c:v>2013</c:v>
                </c:pt>
                <c:pt idx="12">
                  <c:v>2014</c:v>
                </c:pt>
                <c:pt idx="13">
                  <c:v>2015</c:v>
                </c:pt>
              </c:numCache>
            </c:numRef>
          </c:cat>
          <c:val>
            <c:numRef>
              <c:f>Tabelle1!$D$2:$D$15</c:f>
              <c:numCache>
                <c:formatCode>General</c:formatCode>
                <c:ptCount val="14"/>
                <c:pt idx="0">
                  <c:v>32</c:v>
                </c:pt>
                <c:pt idx="1">
                  <c:v>29</c:v>
                </c:pt>
                <c:pt idx="2">
                  <c:v>25</c:v>
                </c:pt>
                <c:pt idx="3">
                  <c:v>31</c:v>
                </c:pt>
                <c:pt idx="4">
                  <c:v>37</c:v>
                </c:pt>
                <c:pt idx="5">
                  <c:v>33</c:v>
                </c:pt>
                <c:pt idx="6">
                  <c:v>25</c:v>
                </c:pt>
                <c:pt idx="7">
                  <c:v>30</c:v>
                </c:pt>
                <c:pt idx="8">
                  <c:v>35</c:v>
                </c:pt>
                <c:pt idx="9">
                  <c:v>31</c:v>
                </c:pt>
                <c:pt idx="10">
                  <c:v>27</c:v>
                </c:pt>
                <c:pt idx="11">
                  <c:v>23</c:v>
                </c:pt>
                <c:pt idx="12">
                  <c:v>27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483584"/>
        <c:axId val="50485120"/>
      </c:barChart>
      <c:catAx>
        <c:axId val="50483584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50485120"/>
        <c:crosses val="autoZero"/>
        <c:auto val="1"/>
        <c:lblAlgn val="ctr"/>
        <c:lblOffset val="100"/>
        <c:noMultiLvlLbl val="0"/>
      </c:catAx>
      <c:valAx>
        <c:axId val="50485120"/>
        <c:scaling>
          <c:orientation val="minMax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de-DE"/>
          </a:p>
        </c:txPr>
        <c:crossAx val="50483584"/>
        <c:crosses val="autoZero"/>
        <c:crossBetween val="between"/>
        <c:majorUnit val="0.2"/>
      </c:valAx>
      <c:spPr>
        <a:noFill/>
      </c:spPr>
    </c:plotArea>
    <c:plotVisOnly val="1"/>
    <c:dispBlanksAs val="gap"/>
    <c:showDLblsOverMax val="0"/>
  </c:chart>
  <c:spPr>
    <a:noFill/>
    <a:ln w="0">
      <a:noFill/>
    </a:ln>
  </c:spPr>
  <c:txPr>
    <a:bodyPr/>
    <a:lstStyle/>
    <a:p>
      <a:pPr>
        <a:defRPr sz="1800"/>
      </a:pPr>
      <a:endParaRPr lang="de-DE"/>
    </a:p>
  </c:txPr>
  <c:externalData r:id="rId1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3F85F2-7F93-419E-8647-47EAC226930D}" type="datetime1">
              <a:rPr lang="de-DE" smtClean="0"/>
              <a:t>07.03.2017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428165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9379A4D-3684-4833-A6AA-E91B74DB2447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69405496"/>
      </p:ext>
    </p:extLst>
  </p:cSld>
  <p:clrMap bg1="lt1" tx1="dk1" bg2="lt2" tx2="dk2" accent1="accent1" accent2="accent2" accent3="accent3" accent4="accent4" accent5="accent5" accent6="accent6" hlink="hlink" folHlink="folHlink"/>
  <p:hf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8250" y="0"/>
            <a:ext cx="288925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F6AA00-C5FA-44E9-9E6C-45533F346E50}" type="datetime1">
              <a:rPr lang="de-DE" smtClean="0"/>
              <a:t>07.03.2017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751" y="4714876"/>
            <a:ext cx="5335588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8250" y="9428164"/>
            <a:ext cx="288925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7BD335-3D9A-492E-AD99-2F3266528E4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84448488"/>
      </p:ext>
    </p:extLst>
  </p:cSld>
  <p:clrMap bg1="lt1" tx1="dk1" bg2="lt2" tx2="dk2" accent1="accent1" accent2="accent2" accent3="accent3" accent4="accent4" accent5="accent5" accent6="accent6" hlink="hlink" folHlink="folHlink"/>
  <p:hf ft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D14F0F12-7642-45A4-AD81-A5643BAB329B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8173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65AE92-2D78-48E5-96FD-F526FF9CEA02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677941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36A866E3-0AE7-4F83-BD4A-9538661F614D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46362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501896C2-66CA-43E5-8972-D86F5750D6A9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988824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B5990C30-DEE4-48B8-8AE6-D8317638BFAD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178166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A400A3D9-16D8-40DE-8120-B00D5F2533BE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3872177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8116EEF-3E6A-4288-A24B-2886D1E4E01F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4507C778-A4A4-460C-B608-701F76E51B88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2147174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Kopfzeilenplatzhalt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1313D541-BBB3-4505-BF5F-EF8A3DC6AFAF}" type="datetime1">
              <a:rPr lang="de-DE" smtClean="0"/>
              <a:t>07.03.2017</a:t>
            </a:fld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7BD335-3D9A-492E-AD99-2F3266528E4A}" type="slidenum">
              <a:rPr lang="de-DE" smtClean="0"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765291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708346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>
          <a:xfrm>
            <a:off x="457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FC5E6187-CFC3-45C5-A79E-577515149F7C}" type="datetimeFigureOut">
              <a:rPr lang="de-DE" smtClean="0"/>
              <a:t>07.03.2017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>
          <a:xfrm>
            <a:off x="3124200" y="6356364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>
          <a:xfrm>
            <a:off x="6553200" y="6356364"/>
            <a:ext cx="2133600" cy="365125"/>
          </a:xfrm>
          <a:prstGeom prst="rect">
            <a:avLst/>
          </a:prstGeom>
        </p:spPr>
        <p:txBody>
          <a:bodyPr/>
          <a:lstStyle/>
          <a:p>
            <a:fld id="{C0D0F7A2-B28A-429E-988E-A3055CC33046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70023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oleObject" Target="../embeddings/oleObject1.bin"/><Relationship Id="rId4" Type="http://schemas.openxmlformats.org/officeDocument/2006/relationships/vmlDrawing" Target="../drawings/vmlDrawing1.v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6"/>
          <p:cNvSpPr>
            <a:spLocks noChangeArrowheads="1"/>
          </p:cNvSpPr>
          <p:nvPr userDrawn="1"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8" name="Object 15">
            <a:hlinkClick r:id="" action="ppaction://ole?verb=0"/>
          </p:cNvPr>
          <p:cNvGraphicFramePr>
            <a:graphicFrameLocks noChangeAspect="1"/>
          </p:cNvGraphicFramePr>
          <p:nvPr userDrawn="1"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83" name="Dokument" r:id="rId5" imgW="1458599" imgH="1305528" progId="Word.Document.8">
                  <p:embed/>
                </p:oleObj>
              </mc:Choice>
              <mc:Fallback>
                <p:oleObj name="Dokument" r:id="rId5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Rectangle 17"/>
          <p:cNvSpPr>
            <a:spLocks noChangeArrowheads="1"/>
          </p:cNvSpPr>
          <p:nvPr userDrawn="1"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2002-2015: Morbus</a:t>
            </a:r>
            <a:r>
              <a:rPr lang="de-DE" altLang="de-DE" b="1" baseline="0" dirty="0" smtClean="0">
                <a:solidFill>
                  <a:srgbClr val="3333CC"/>
                </a:solidFill>
                <a:latin typeface="Arial" charset="0"/>
              </a:rPr>
              <a:t> Hodgkin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1" name="Textfeld 10"/>
          <p:cNvSpPr txBox="1">
            <a:spLocks noChangeArrowheads="1"/>
          </p:cNvSpPr>
          <p:nvPr userDrawn="1"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2" name="Textfeld 11"/>
          <p:cNvSpPr txBox="1"/>
          <p:nvPr userDrawn="1"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1459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7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2.bin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5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image" Target="../media/image1.emf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2.wmf"/><Relationship Id="rId5" Type="http://schemas.openxmlformats.org/officeDocument/2006/relationships/image" Target="../media/image1.emf"/><Relationship Id="rId4" Type="http://schemas.openxmlformats.org/officeDocument/2006/relationships/oleObject" Target="../embeddings/oleObject4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916794"/>
            <a:ext cx="6644054" cy="23763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3600" b="1" dirty="0" smtClean="0">
                <a:solidFill>
                  <a:srgbClr val="0033CC"/>
                </a:solidFill>
              </a:rPr>
              <a:t>Morbus Hodgkin</a:t>
            </a:r>
          </a:p>
          <a:p>
            <a:pPr algn="ctr">
              <a:spcBef>
                <a:spcPct val="50000"/>
              </a:spcBef>
            </a:pPr>
            <a:r>
              <a:rPr lang="de-DE" altLang="de-DE" sz="1800" b="1" dirty="0" smtClean="0">
                <a:solidFill>
                  <a:srgbClr val="0033CC"/>
                </a:solidFill>
              </a:rPr>
              <a:t>C81</a:t>
            </a:r>
          </a:p>
          <a:p>
            <a:pPr algn="ctr">
              <a:spcBef>
                <a:spcPct val="50000"/>
              </a:spcBef>
            </a:pPr>
            <a:endParaRPr lang="de-DE" altLang="de-DE" sz="3600" b="1" dirty="0">
              <a:solidFill>
                <a:srgbClr val="0033CC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de-DE" altLang="de-DE" b="1" dirty="0" smtClean="0">
                <a:solidFill>
                  <a:srgbClr val="0033CC"/>
                </a:solidFill>
              </a:rPr>
              <a:t>Erstdiagnosejahre 2002-2015</a:t>
            </a:r>
            <a:endParaRPr lang="de-DE" altLang="de-DE" b="1" dirty="0">
              <a:solidFill>
                <a:srgbClr val="0033CC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9492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8" name="Textfeld 7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7253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4280579058"/>
              </p:ext>
            </p:extLst>
          </p:nvPr>
        </p:nvGraphicFramePr>
        <p:xfrm>
          <a:off x="752048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38230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47368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52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altLang="de-DE" sz="2000" b="1" dirty="0" err="1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C81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Krankheitsverlauf/Tumorstatus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Textfeld 52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Gesamt=625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4" name="Text Box 4"/>
          <p:cNvSpPr txBox="1">
            <a:spLocks noChangeArrowheads="1"/>
          </p:cNvSpPr>
          <p:nvPr/>
        </p:nvSpPr>
        <p:spPr bwMode="auto">
          <a:xfrm>
            <a:off x="8021633" y="3501008"/>
            <a:ext cx="1302895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Patient tot</a:t>
            </a:r>
            <a:endParaRPr lang="de-DE" altLang="de-DE" sz="1200" dirty="0"/>
          </a:p>
        </p:txBody>
      </p:sp>
      <p:sp>
        <p:nvSpPr>
          <p:cNvPr id="55" name="Rectangle 7"/>
          <p:cNvSpPr>
            <a:spLocks noChangeArrowheads="1"/>
          </p:cNvSpPr>
          <p:nvPr/>
        </p:nvSpPr>
        <p:spPr bwMode="auto">
          <a:xfrm>
            <a:off x="7884368" y="3861048"/>
            <a:ext cx="117015" cy="117015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6" name="Rectangle 8"/>
          <p:cNvSpPr>
            <a:spLocks noChangeArrowheads="1"/>
          </p:cNvSpPr>
          <p:nvPr/>
        </p:nvSpPr>
        <p:spPr bwMode="auto">
          <a:xfrm>
            <a:off x="7884368" y="4149080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7" name="Rectangle 10"/>
          <p:cNvSpPr>
            <a:spLocks noChangeArrowheads="1"/>
          </p:cNvSpPr>
          <p:nvPr/>
        </p:nvSpPr>
        <p:spPr bwMode="auto">
          <a:xfrm>
            <a:off x="7884368" y="3579093"/>
            <a:ext cx="117015" cy="117015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24" name="Textfeld 23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Textfeld 28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Textfeld 40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Textfeld 41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Textfeld 42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Textfeld 43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" name="Textfeld 45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" name="Textfeld 46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67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4"/>
          <p:cNvSpPr txBox="1">
            <a:spLocks noChangeArrowheads="1"/>
          </p:cNvSpPr>
          <p:nvPr/>
        </p:nvSpPr>
        <p:spPr bwMode="auto">
          <a:xfrm>
            <a:off x="1219200" y="1674813"/>
            <a:ext cx="6644054" cy="26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de-DE" altLang="de-DE" sz="1600" b="1">
                <a:solidFill>
                  <a:srgbClr val="000000"/>
                </a:solidFill>
              </a:rPr>
              <a:t>Nutzungsbedingungen</a:t>
            </a:r>
          </a:p>
        </p:txBody>
      </p:sp>
      <p:sp>
        <p:nvSpPr>
          <p:cNvPr id="13315" name="Text Box 30"/>
          <p:cNvSpPr txBox="1">
            <a:spLocks noChangeArrowheads="1"/>
          </p:cNvSpPr>
          <p:nvPr/>
        </p:nvSpPr>
        <p:spPr bwMode="auto">
          <a:xfrm>
            <a:off x="1182566" y="2106613"/>
            <a:ext cx="6646985" cy="35920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18000" tIns="10800" rIns="18000" bIns="10800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Die Abbildungen dürfen unter folgenden Bedingungen in Vorträgen, wissenschaftlichen Veröffentlichungen, Doktorarbeiten </a:t>
            </a:r>
            <a:r>
              <a:rPr lang="de-DE" altLang="de-DE" sz="1600" dirty="0" err="1">
                <a:solidFill>
                  <a:srgbClr val="000000"/>
                </a:solidFill>
              </a:rPr>
              <a:t>u.ä.</a:t>
            </a:r>
            <a:r>
              <a:rPr lang="de-DE" altLang="de-DE" sz="1600" dirty="0">
                <a:solidFill>
                  <a:srgbClr val="000000"/>
                </a:solidFill>
              </a:rPr>
              <a:t> verwendet werden:</a:t>
            </a: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Eine Abbildung wird entweder komplett übernommen, d.h. einschließlich Kopf- und Fußzeile, oder die Abbildung wird – bei Übernahme nur der Grafik selbst –  mit einer Quellenangabe nach unten angegebener Zitierweise versehen.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Es ist nicht zulässig, Ausschnitte aus einer Grafik zu verwenden.</a:t>
            </a:r>
          </a:p>
          <a:p>
            <a:pPr>
              <a:spcBef>
                <a:spcPct val="50000"/>
              </a:spcBef>
            </a:pPr>
            <a:endParaRPr lang="de-DE" altLang="de-DE" sz="1600" dirty="0">
              <a:solidFill>
                <a:srgbClr val="000000"/>
              </a:solidFill>
            </a:endParaRPr>
          </a:p>
          <a:p>
            <a:pPr>
              <a:spcBef>
                <a:spcPct val="50000"/>
              </a:spcBef>
            </a:pPr>
            <a:r>
              <a:rPr lang="de-DE" altLang="de-DE" sz="1600" dirty="0">
                <a:solidFill>
                  <a:srgbClr val="000000"/>
                </a:solidFill>
              </a:rPr>
              <a:t>Quelle: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Tumorzentrum der Universität Erlangen-Nürnberg (Hrsg.): </a:t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>
                <a:solidFill>
                  <a:srgbClr val="000000"/>
                </a:solidFill>
              </a:rPr>
              <a:t>Qualitätsbericht </a:t>
            </a:r>
            <a:r>
              <a:rPr lang="de-DE" altLang="de-DE" sz="1600" dirty="0" smtClean="0">
                <a:solidFill>
                  <a:srgbClr val="000000"/>
                </a:solidFill>
              </a:rPr>
              <a:t>2016 </a:t>
            </a:r>
            <a:r>
              <a:rPr lang="de-DE" altLang="de-DE" sz="1600" dirty="0">
                <a:solidFill>
                  <a:srgbClr val="000000"/>
                </a:solidFill>
              </a:rPr>
              <a:t>– Krebs in Mittelfranken </a:t>
            </a:r>
            <a:r>
              <a:rPr lang="de-DE" altLang="de-DE" sz="1600" dirty="0" smtClean="0">
                <a:solidFill>
                  <a:srgbClr val="000000"/>
                </a:solidFill>
              </a:rPr>
              <a:t>2002-2015, </a:t>
            </a:r>
            <a:r>
              <a:rPr lang="de-DE" altLang="de-DE" sz="1600" dirty="0">
                <a:solidFill>
                  <a:srgbClr val="000000"/>
                </a:solidFill>
              </a:rPr>
              <a:t/>
            </a:r>
            <a:br>
              <a:rPr lang="de-DE" altLang="de-DE" sz="1600" dirty="0">
                <a:solidFill>
                  <a:srgbClr val="000000"/>
                </a:solidFill>
              </a:rPr>
            </a:br>
            <a:r>
              <a:rPr lang="de-DE" altLang="de-DE" sz="1600" dirty="0" smtClean="0">
                <a:solidFill>
                  <a:srgbClr val="000000"/>
                </a:solidFill>
              </a:rPr>
              <a:t>Erlangen, Februar 2017.</a:t>
            </a:r>
            <a:endParaRPr lang="de-DE" altLang="de-DE" sz="1600" dirty="0">
              <a:solidFill>
                <a:srgbClr val="000000"/>
              </a:solidFill>
            </a:endParaRPr>
          </a:p>
        </p:txBody>
      </p:sp>
      <p:sp>
        <p:nvSpPr>
          <p:cNvPr id="13316" name="Rectangle 16"/>
          <p:cNvSpPr>
            <a:spLocks noChangeArrowheads="1"/>
          </p:cNvSpPr>
          <p:nvPr/>
        </p:nvSpPr>
        <p:spPr bwMode="auto">
          <a:xfrm>
            <a:off x="0" y="1"/>
            <a:ext cx="9144000" cy="449263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 defTabSz="793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 defTabSz="79375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</a:rPr>
              <a:t>Tumorzentrum der Universität Erlangen-Nürnberg</a:t>
            </a:r>
          </a:p>
        </p:txBody>
      </p:sp>
      <p:graphicFrame>
        <p:nvGraphicFramePr>
          <p:cNvPr id="13317" name="Object 17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1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6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1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feld 5"/>
          <p:cNvSpPr txBox="1"/>
          <p:nvPr/>
        </p:nvSpPr>
        <p:spPr>
          <a:xfrm>
            <a:off x="3275856" y="227687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2002-2015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991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228184" y="2282840"/>
            <a:ext cx="2613580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&lt; 2002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921</a:t>
            </a:r>
          </a:p>
        </p:txBody>
      </p:sp>
      <p:sp>
        <p:nvSpPr>
          <p:cNvPr id="9" name="Textfeld 8"/>
          <p:cNvSpPr txBox="1"/>
          <p:nvPr/>
        </p:nvSpPr>
        <p:spPr>
          <a:xfrm>
            <a:off x="3275856" y="3939862"/>
            <a:ext cx="2664296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659</a:t>
            </a:r>
          </a:p>
        </p:txBody>
      </p:sp>
      <p:sp>
        <p:nvSpPr>
          <p:cNvPr id="10" name="Textfeld 9"/>
          <p:cNvSpPr txBox="1"/>
          <p:nvPr/>
        </p:nvSpPr>
        <p:spPr>
          <a:xfrm>
            <a:off x="6228183" y="3945830"/>
            <a:ext cx="261501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Mittelfranken</a:t>
            </a:r>
          </a:p>
          <a:p>
            <a:pPr algn="ctr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332</a:t>
            </a:r>
          </a:p>
        </p:txBody>
      </p:sp>
      <p:sp>
        <p:nvSpPr>
          <p:cNvPr id="11" name="Text Box 38"/>
          <p:cNvSpPr txBox="1">
            <a:spLocks noChangeArrowheads="1"/>
          </p:cNvSpPr>
          <p:nvPr/>
        </p:nvSpPr>
        <p:spPr bwMode="auto">
          <a:xfrm>
            <a:off x="211017" y="580203"/>
            <a:ext cx="8745415" cy="97658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/>
        </p:spPr>
        <p:txBody>
          <a:bodyPr lIns="98462" tIns="49232" rIns="98462" bIns="49232">
            <a:spAutoFit/>
          </a:bodyPr>
          <a:lstStyle>
            <a:lvl1pPr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1343025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522413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701800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881188"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3383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7955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2527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709988" eaLnBrk="0" fontAlgn="base" hangingPunct="0">
              <a:spcBef>
                <a:spcPct val="0"/>
              </a:spcBef>
              <a:spcAft>
                <a:spcPct val="0"/>
              </a:spcAft>
              <a:tabLst>
                <a:tab pos="1349375" algn="l"/>
                <a:tab pos="5021263" algn="r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sz="1900" dirty="0">
                <a:latin typeface="Arial" charset="0"/>
              </a:rPr>
              <a:t>Klinisches Krebsregister des Tumorzentrums Erlangen-Nürnberg</a:t>
            </a:r>
          </a:p>
          <a:p>
            <a:pPr algn="ctr"/>
            <a:r>
              <a:rPr lang="de-DE" altLang="de-DE" sz="1900" b="1" dirty="0" smtClean="0">
                <a:latin typeface="Arial" charset="0"/>
              </a:rPr>
              <a:t>Tumorentität: Morbus Hodgkin</a:t>
            </a:r>
            <a:r>
              <a:rPr lang="de-DE" altLang="de-DE" sz="1900" dirty="0" smtClean="0">
                <a:latin typeface="Arial" charset="0"/>
              </a:rPr>
              <a:t>, </a:t>
            </a:r>
            <a:r>
              <a:rPr lang="de-DE" altLang="de-DE" sz="1400" dirty="0" smtClean="0">
                <a:latin typeface="Arial" charset="0"/>
              </a:rPr>
              <a:t>C81</a:t>
            </a:r>
            <a:endParaRPr lang="de-DE" altLang="de-DE" sz="1400" b="1" dirty="0" smtClean="0">
              <a:latin typeface="Arial" charset="0"/>
            </a:endParaRPr>
          </a:p>
          <a:p>
            <a:pPr algn="ctr"/>
            <a:r>
              <a:rPr lang="de-DE" altLang="de-DE" sz="1900" b="1" dirty="0" smtClean="0">
                <a:latin typeface="Arial" charset="0"/>
              </a:rPr>
              <a:t>Gesamt: 1.912 </a:t>
            </a:r>
            <a:r>
              <a:rPr lang="de-DE" altLang="de-DE" sz="1200" b="1" dirty="0" smtClean="0">
                <a:latin typeface="Arial" charset="0"/>
              </a:rPr>
              <a:t>(ED 1978 bis 2015)</a:t>
            </a:r>
            <a:endParaRPr lang="de-DE" altLang="de-DE" sz="1200" b="1" dirty="0">
              <a:latin typeface="Arial" charset="0"/>
            </a:endParaRPr>
          </a:p>
        </p:txBody>
      </p:sp>
      <p:sp>
        <p:nvSpPr>
          <p:cNvPr id="25" name="Line 54"/>
          <p:cNvSpPr>
            <a:spLocks noChangeShapeType="1"/>
          </p:cNvSpPr>
          <p:nvPr/>
        </p:nvSpPr>
        <p:spPr bwMode="auto">
          <a:xfrm>
            <a:off x="4572000" y="1706195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6" name="Line 54"/>
          <p:cNvSpPr>
            <a:spLocks noChangeShapeType="1"/>
          </p:cNvSpPr>
          <p:nvPr/>
        </p:nvSpPr>
        <p:spPr bwMode="auto">
          <a:xfrm>
            <a:off x="4572000" y="334891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7" name="Line 54"/>
          <p:cNvSpPr>
            <a:spLocks noChangeShapeType="1"/>
          </p:cNvSpPr>
          <p:nvPr/>
        </p:nvSpPr>
        <p:spPr bwMode="auto">
          <a:xfrm>
            <a:off x="4572000" y="4994320"/>
            <a:ext cx="0" cy="445517"/>
          </a:xfrm>
          <a:prstGeom prst="line">
            <a:avLst/>
          </a:prstGeom>
          <a:noFill/>
          <a:ln w="63500">
            <a:solidFill>
              <a:srgbClr val="FF505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/>
          <a:lstStyle/>
          <a:p>
            <a:endParaRPr lang="de-DE"/>
          </a:p>
        </p:txBody>
      </p:sp>
      <p:sp>
        <p:nvSpPr>
          <p:cNvPr id="28" name="Line 58"/>
          <p:cNvSpPr>
            <a:spLocks noChangeShapeType="1"/>
          </p:cNvSpPr>
          <p:nvPr/>
        </p:nvSpPr>
        <p:spPr bwMode="auto">
          <a:xfrm>
            <a:off x="5403850" y="4927699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29" name="Line 58"/>
          <p:cNvSpPr>
            <a:spLocks noChangeShapeType="1"/>
          </p:cNvSpPr>
          <p:nvPr/>
        </p:nvSpPr>
        <p:spPr bwMode="auto">
          <a:xfrm>
            <a:off x="5394325" y="3276902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0" name="Line 58"/>
          <p:cNvSpPr>
            <a:spLocks noChangeShapeType="1"/>
          </p:cNvSpPr>
          <p:nvPr/>
        </p:nvSpPr>
        <p:spPr bwMode="auto">
          <a:xfrm>
            <a:off x="5364088" y="1692726"/>
            <a:ext cx="1430338" cy="517525"/>
          </a:xfrm>
          <a:prstGeom prst="line">
            <a:avLst/>
          </a:prstGeom>
          <a:noFill/>
          <a:ln w="63500">
            <a:solidFill>
              <a:srgbClr val="C0C0C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de-DE"/>
          </a:p>
        </p:txBody>
      </p:sp>
      <p:sp>
        <p:nvSpPr>
          <p:cNvPr id="3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3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8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  Datenbestand Klinisches Krebsregister: Morbus Hodgkin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2" name="Textfeld 11"/>
          <p:cNvSpPr txBox="1"/>
          <p:nvPr/>
        </p:nvSpPr>
        <p:spPr>
          <a:xfrm>
            <a:off x="323528" y="2483604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Erstdiagnosejahr: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23528" y="4141207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Wohnort: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Textfeld 20"/>
          <p:cNvSpPr txBox="1"/>
          <p:nvPr/>
        </p:nvSpPr>
        <p:spPr>
          <a:xfrm>
            <a:off x="3275855" y="5524038"/>
            <a:ext cx="2664297" cy="92333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Klinische/Pathologische Meldungen</a:t>
            </a:r>
          </a:p>
          <a:p>
            <a:pPr algn="ctr"/>
            <a:r>
              <a:rPr lang="de-DE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625</a:t>
            </a:r>
          </a:p>
        </p:txBody>
      </p:sp>
      <p:sp>
        <p:nvSpPr>
          <p:cNvPr id="24" name="Textfeld 23"/>
          <p:cNvSpPr txBox="1"/>
          <p:nvPr/>
        </p:nvSpPr>
        <p:spPr>
          <a:xfrm>
            <a:off x="6206891" y="5530006"/>
            <a:ext cx="2613581" cy="9233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Ausschließlich Todesbescheinigungen</a:t>
            </a:r>
          </a:p>
          <a:p>
            <a:pPr algn="ctr"/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</a:p>
        </p:txBody>
      </p:sp>
      <p:sp>
        <p:nvSpPr>
          <p:cNvPr id="36" name="Textfeld 35"/>
          <p:cNvSpPr txBox="1"/>
          <p:nvPr/>
        </p:nvSpPr>
        <p:spPr>
          <a:xfrm>
            <a:off x="323528" y="5725383"/>
            <a:ext cx="25202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Meldetyp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endParaRPr lang="de-DE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23" name="Textfeld 22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29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3"/>
          <p:cNvSpPr txBox="1">
            <a:spLocks noChangeArrowheads="1"/>
          </p:cNvSpPr>
          <p:nvPr/>
        </p:nvSpPr>
        <p:spPr bwMode="auto">
          <a:xfrm>
            <a:off x="-33702" y="519645"/>
            <a:ext cx="9177703" cy="407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Vollzähligkeit der Städte und Landkreise</a:t>
            </a:r>
            <a:endParaRPr lang="de-DE" altLang="de-DE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Group 2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8653848"/>
              </p:ext>
            </p:extLst>
          </p:nvPr>
        </p:nvGraphicFramePr>
        <p:xfrm>
          <a:off x="179388" y="1204167"/>
          <a:ext cx="3773487" cy="928689"/>
        </p:xfrm>
        <a:graphic>
          <a:graphicData uri="http://schemas.openxmlformats.org/drawingml/2006/table">
            <a:tbl>
              <a:tblPr/>
              <a:tblGrid>
                <a:gridCol w="1782762"/>
                <a:gridCol w="1143000"/>
                <a:gridCol w="847725"/>
              </a:tblGrid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Dokumentierte Fälle 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8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C81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46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Erwartete Fälle</a:t>
                      </a:r>
                      <a:endParaRPr kumimoji="0" lang="de-DE" altLang="de-DE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47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9563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Vollzähligkeit</a:t>
                      </a:r>
                      <a:endParaRPr kumimoji="0" lang="de-DE" altLang="de-DE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de-DE" altLang="de-DE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Times New Roman" pitchFamily="18" charset="0"/>
                      </a:endParaRP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defRPr sz="28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1pPr>
                      <a:lvl2pPr>
                        <a:spcBef>
                          <a:spcPct val="20000"/>
                        </a:spcBef>
                        <a:defRPr sz="24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2pPr>
                      <a:lvl3pPr>
                        <a:spcBef>
                          <a:spcPct val="20000"/>
                        </a:spcBef>
                        <a:defRPr sz="2000"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3pPr>
                      <a:lvl4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4pPr>
                      <a:lvl5pPr>
                        <a:spcBef>
                          <a:spcPct val="20000"/>
                        </a:spcBef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>
                          <a:solidFill>
                            <a:schemeClr val="tx1"/>
                          </a:solidFill>
                          <a:latin typeface="Times New Roman" pitchFamily="18" charset="0"/>
                        </a:defRPr>
                      </a:lvl9pPr>
                    </a:lstStyle>
                    <a:p>
                      <a:pPr marL="0" marR="0" lvl="0" indent="0" algn="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de-DE" altLang="de-DE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&gt;95%</a:t>
                      </a:r>
                    </a:p>
                  </a:txBody>
                  <a:tcPr marL="90000" marR="90000" marT="46800" marB="468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" name="Rectangle 16"/>
          <p:cNvSpPr>
            <a:spLocks noChangeArrowheads="1"/>
          </p:cNvSpPr>
          <p:nvPr/>
        </p:nvSpPr>
        <p:spPr bwMode="auto">
          <a:xfrm>
            <a:off x="0" y="0"/>
            <a:ext cx="9144000" cy="449459"/>
          </a:xfrm>
          <a:prstGeom prst="rect">
            <a:avLst/>
          </a:prstGeom>
          <a:solidFill>
            <a:srgbClr val="EAEAE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endParaRPr lang="de-DE" altLang="de-DE" b="1">
              <a:solidFill>
                <a:srgbClr val="3333CC"/>
              </a:solidFill>
              <a:latin typeface="Arial" charset="0"/>
            </a:endParaRPr>
          </a:p>
        </p:txBody>
      </p:sp>
      <p:graphicFrame>
        <p:nvGraphicFramePr>
          <p:cNvPr id="12" name="Object 15">
            <a:hlinkClick r:id="" action="ppaction://ole?verb=0"/>
          </p:cNvPr>
          <p:cNvGraphicFramePr>
            <a:graphicFrameLocks noChangeAspect="1"/>
          </p:cNvGraphicFramePr>
          <p:nvPr/>
        </p:nvGraphicFramePr>
        <p:xfrm>
          <a:off x="2" y="-14287"/>
          <a:ext cx="542192" cy="46990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2533" name="Dokument" r:id="rId4" imgW="1458599" imgH="1305528" progId="Word.Document.8">
                  <p:embed/>
                </p:oleObj>
              </mc:Choice>
              <mc:Fallback>
                <p:oleObj name="Dokument" r:id="rId4" imgW="1458599" imgH="1305528" progId="Word.Document.8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 l="9380" t="13788" r="8392" b="14339"/>
                      <a:stretch>
                        <a:fillRect/>
                      </a:stretch>
                    </p:blipFill>
                    <p:spPr bwMode="auto">
                      <a:xfrm>
                        <a:off x="2" y="-14287"/>
                        <a:ext cx="542192" cy="469901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58615" y="12701"/>
            <a:ext cx="9144000" cy="4494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EAEAEA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9352" tIns="39676" rIns="79352" bIns="39676">
            <a:spAutoFit/>
          </a:bodyPr>
          <a:lstStyle>
            <a:lvl1pPr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39687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79375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190625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1587500" defTabSz="79375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0447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5019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29591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416300" defTabSz="7937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algn="ctr"/>
            <a:r>
              <a:rPr lang="de-DE" altLang="de-DE" b="1" dirty="0">
                <a:solidFill>
                  <a:srgbClr val="3333CC"/>
                </a:solidFill>
                <a:latin typeface="Arial" charset="0"/>
              </a:rPr>
              <a:t>Mittelfranken ED </a:t>
            </a:r>
            <a:r>
              <a:rPr lang="de-DE" altLang="de-DE" b="1" dirty="0" smtClean="0">
                <a:solidFill>
                  <a:srgbClr val="3333CC"/>
                </a:solidFill>
                <a:latin typeface="Arial" charset="0"/>
              </a:rPr>
              <a:t>2015: Morbus Hodgkin</a:t>
            </a:r>
            <a:endParaRPr lang="de-DE" altLang="de-DE" b="1" dirty="0">
              <a:solidFill>
                <a:srgbClr val="3333CC"/>
              </a:solidFill>
              <a:latin typeface="Arial" charset="0"/>
            </a:endParaRPr>
          </a:p>
        </p:txBody>
      </p:sp>
      <p:sp>
        <p:nvSpPr>
          <p:cNvPr id="16" name="Textfeld 15"/>
          <p:cNvSpPr txBox="1">
            <a:spLocks noChangeArrowheads="1"/>
          </p:cNvSpPr>
          <p:nvPr/>
        </p:nvSpPr>
        <p:spPr bwMode="auto">
          <a:xfrm>
            <a:off x="-5408" y="6634163"/>
            <a:ext cx="4793432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>
              <a:defRPr/>
            </a:pPr>
            <a:r>
              <a:rPr lang="de-DE" sz="1000" i="1" dirty="0" smtClean="0"/>
              <a:t>©</a:t>
            </a:r>
            <a:r>
              <a:rPr lang="de-DE" sz="1000" dirty="0" smtClean="0"/>
              <a:t> Tumorzentrum der Universität Erlangen-Nürnberg, Qualitätsbericht 2016</a:t>
            </a:r>
          </a:p>
        </p:txBody>
      </p:sp>
      <p:sp>
        <p:nvSpPr>
          <p:cNvPr id="14" name="Text Box 31"/>
          <p:cNvSpPr txBox="1">
            <a:spLocks noChangeArrowheads="1"/>
          </p:cNvSpPr>
          <p:nvPr/>
        </p:nvSpPr>
        <p:spPr bwMode="auto">
          <a:xfrm>
            <a:off x="180000" y="3960000"/>
            <a:ext cx="3759200" cy="2031325"/>
          </a:xfrm>
          <a:prstGeom prst="rect">
            <a:avLst/>
          </a:prstGeom>
          <a:solidFill>
            <a:srgbClr val="F8F8F8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Die alters- und geschlechtsspezifischen Erwartungswerte für Mittelfranken werden </a:t>
            </a:r>
            <a:r>
              <a:rPr lang="de-DE" alt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vom ZKFR am Bayerischen Landesamt für Gesundheit und Lebensmittelsicherheit unter </a:t>
            </a: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Berücksichtigung der jeweiligen demografischen Altersstruktur auf Kreisebene errechnet.</a:t>
            </a:r>
          </a:p>
          <a:p>
            <a:pPr>
              <a:spcBef>
                <a:spcPct val="50000"/>
              </a:spcBef>
            </a:pPr>
            <a:r>
              <a:rPr lang="de-DE" altLang="de-DE" sz="1200" dirty="0">
                <a:latin typeface="Arial" panose="020B0604020202020204" pitchFamily="34" charset="0"/>
                <a:cs typeface="Arial" panose="020B0604020202020204" pitchFamily="34" charset="0"/>
              </a:rPr>
              <a:t>Sie basieren auf den vom Zentrum für Krebsregisterdaten am Robert-Koch-Institut in Berlin bereitgestellten Daten aus den bereits vollzähligen Krebsregistern in Deutschland.</a:t>
            </a:r>
          </a:p>
        </p:txBody>
      </p:sp>
      <p:sp>
        <p:nvSpPr>
          <p:cNvPr id="18" name="Textfeld 17"/>
          <p:cNvSpPr txBox="1"/>
          <p:nvPr/>
        </p:nvSpPr>
        <p:spPr>
          <a:xfrm>
            <a:off x="6084168" y="6669940"/>
            <a:ext cx="30963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Auslesedatum: 27.01.2017, Stand: Februar 2017</a:t>
            </a:r>
            <a:endParaRPr lang="de-DE" sz="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" name="Text Box 29"/>
          <p:cNvSpPr txBox="1">
            <a:spLocks noChangeArrowheads="1"/>
          </p:cNvSpPr>
          <p:nvPr/>
        </p:nvSpPr>
        <p:spPr bwMode="auto">
          <a:xfrm>
            <a:off x="185738" y="6165304"/>
            <a:ext cx="30400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Bevölkerung </a:t>
            </a:r>
            <a:r>
              <a:rPr lang="de-DE" altLang="de-DE" sz="1200" b="1" dirty="0" err="1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Mfr</a:t>
            </a:r>
            <a:r>
              <a:rPr lang="de-DE" altLang="de-DE" sz="1200" b="1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de-DE" altLang="de-DE" sz="1200" b="1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2015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1.726.940 (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Männer: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847.274, Frauen</a:t>
            </a:r>
            <a:r>
              <a:rPr lang="de-DE" altLang="de-DE" sz="1200" dirty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de-DE" altLang="de-DE" sz="1200" dirty="0" smtClean="0">
                <a:solidFill>
                  <a:srgbClr val="33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879.666)</a:t>
            </a:r>
            <a:endParaRPr lang="de-DE" altLang="de-DE" sz="1200" dirty="0">
              <a:solidFill>
                <a:srgbClr val="3333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0000" y="1188000"/>
            <a:ext cx="5096672" cy="536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45933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val="120176413"/>
              </p:ext>
            </p:extLst>
          </p:nvPr>
        </p:nvGraphicFramePr>
        <p:xfrm>
          <a:off x="1049147" y="1503060"/>
          <a:ext cx="7045706" cy="47019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Dokumentierte Neuerkrankungen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C81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ea typeface="Arial Unicode MS" panose="020B0604020202020204" pitchFamily="34" charset="-128"/>
                <a:cs typeface="Arial" panose="020B0604020202020204" pitchFamily="34" charset="0"/>
              </a:rPr>
              <a:t>Gesamt=625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ea typeface="Arial Unicode MS" panose="020B0604020202020204" pitchFamily="34" charset="-128"/>
              <a:cs typeface="Arial" panose="020B0604020202020204" pitchFamily="34" charset="0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708110" y="6165304"/>
            <a:ext cx="206033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Diagnosejahr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 rot="16200000">
            <a:off x="282621" y="3632483"/>
            <a:ext cx="111601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Anzahl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feld 7"/>
          <p:cNvSpPr txBox="1"/>
          <p:nvPr/>
        </p:nvSpPr>
        <p:spPr>
          <a:xfrm>
            <a:off x="7596336" y="2359913"/>
            <a:ext cx="3600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de-DE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endParaRPr lang="de-DE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6732240" y="6237312"/>
            <a:ext cx="226774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800" dirty="0" smtClean="0">
                <a:latin typeface="Arial" panose="020B0604020202020204" pitchFamily="34" charset="0"/>
                <a:cs typeface="Arial" panose="020B0604020202020204" pitchFamily="34" charset="0"/>
              </a:rPr>
              <a:t>* Dokumentation noch nicht abgeschlossen</a:t>
            </a:r>
          </a:p>
        </p:txBody>
      </p:sp>
    </p:spTree>
    <p:extLst>
      <p:ext uri="{BB962C8B-B14F-4D97-AF65-F5344CB8AC3E}">
        <p14:creationId xmlns:p14="http://schemas.microsoft.com/office/powerpoint/2010/main" val="3034985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Diagramm 8"/>
          <p:cNvGraphicFramePr/>
          <p:nvPr>
            <p:extLst>
              <p:ext uri="{D42A27DB-BD31-4B8C-83A1-F6EECF244321}">
                <p14:modId xmlns:p14="http://schemas.microsoft.com/office/powerpoint/2010/main" val="783759309"/>
              </p:ext>
            </p:extLst>
          </p:nvPr>
        </p:nvGraphicFramePr>
        <p:xfrm>
          <a:off x="832579" y="1268760"/>
          <a:ext cx="7459493" cy="50730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Altersverteilung bei Diagnosestellung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C81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Gesamt=625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Text Box 7"/>
          <p:cNvSpPr txBox="1">
            <a:spLocks noChangeArrowheads="1"/>
          </p:cNvSpPr>
          <p:nvPr/>
        </p:nvSpPr>
        <p:spPr bwMode="auto">
          <a:xfrm>
            <a:off x="1610471" y="1484786"/>
            <a:ext cx="6267450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712788" algn="l"/>
                <a:tab pos="803275" algn="l"/>
                <a:tab pos="1527175" algn="l"/>
                <a:tab pos="3225800" algn="l"/>
              </a:tabLs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>
              <a:tabLst>
                <a:tab pos="712788" algn="l"/>
                <a:tab pos="803275" algn="l"/>
                <a:tab pos="1431925" algn="l"/>
                <a:tab pos="3140075" algn="l"/>
              </a:tabLst>
            </a:pP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Männer: 	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n=366,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42 Jahre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, 	Mittelwert = </a:t>
            </a:r>
            <a:r>
              <a:rPr lang="de-DE" altLang="de-DE" sz="1400" dirty="0" smtClean="0">
                <a:solidFill>
                  <a:srgbClr val="0033CC"/>
                </a:solidFill>
                <a:latin typeface="Arial" charset="0"/>
              </a:rPr>
              <a:t>44,8 </a:t>
            </a:r>
            <a:r>
              <a:rPr lang="de-DE" altLang="de-DE" sz="1400" dirty="0">
                <a:solidFill>
                  <a:srgbClr val="0033CC"/>
                </a:solidFill>
                <a:latin typeface="Arial" charset="0"/>
              </a:rPr>
              <a:t>Jahre</a:t>
            </a:r>
          </a:p>
          <a:p>
            <a:pPr>
              <a:tabLst>
                <a:tab pos="712788" algn="l"/>
                <a:tab pos="803275" algn="l"/>
                <a:tab pos="1431925" algn="l"/>
                <a:tab pos="3140075" algn="l"/>
              </a:tabLst>
            </a:pP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Frauen: 	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n=259,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	Median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39 Jahre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,	Mittelwert = </a:t>
            </a:r>
            <a:r>
              <a:rPr lang="de-DE" altLang="de-DE" sz="1400" dirty="0" smtClean="0">
                <a:solidFill>
                  <a:srgbClr val="FF0000"/>
                </a:solidFill>
                <a:latin typeface="Arial" charset="0"/>
              </a:rPr>
              <a:t>44,2 </a:t>
            </a:r>
            <a:r>
              <a:rPr lang="de-DE" altLang="de-DE" sz="1400" dirty="0">
                <a:solidFill>
                  <a:srgbClr val="FF0000"/>
                </a:solidFill>
                <a:latin typeface="Arial" charset="0"/>
              </a:rPr>
              <a:t>Jahre</a:t>
            </a:r>
          </a:p>
        </p:txBody>
      </p:sp>
      <p:sp>
        <p:nvSpPr>
          <p:cNvPr id="16" name="Text Box 7"/>
          <p:cNvSpPr txBox="1">
            <a:spLocks noChangeArrowheads="1"/>
          </p:cNvSpPr>
          <p:nvPr/>
        </p:nvSpPr>
        <p:spPr bwMode="auto">
          <a:xfrm>
            <a:off x="3156805" y="6309320"/>
            <a:ext cx="281104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 (Jahre)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17" name="Rectangle 8"/>
          <p:cNvSpPr>
            <a:spLocks noChangeArrowheads="1"/>
          </p:cNvSpPr>
          <p:nvPr/>
        </p:nvSpPr>
        <p:spPr bwMode="auto">
          <a:xfrm>
            <a:off x="1475656" y="1554636"/>
            <a:ext cx="133350" cy="144462"/>
          </a:xfrm>
          <a:prstGeom prst="rect">
            <a:avLst/>
          </a:prstGeom>
          <a:solidFill>
            <a:srgbClr val="3366FF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8" name="Rectangle 9"/>
          <p:cNvSpPr>
            <a:spLocks noChangeArrowheads="1"/>
          </p:cNvSpPr>
          <p:nvPr/>
        </p:nvSpPr>
        <p:spPr bwMode="auto">
          <a:xfrm>
            <a:off x="1475656" y="1795936"/>
            <a:ext cx="133350" cy="144462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de-DE"/>
          </a:p>
        </p:txBody>
      </p:sp>
      <p:sp>
        <p:nvSpPr>
          <p:cNvPr id="19" name="Text Box 6"/>
          <p:cNvSpPr txBox="1">
            <a:spLocks noChangeArrowheads="1"/>
          </p:cNvSpPr>
          <p:nvPr/>
        </p:nvSpPr>
        <p:spPr bwMode="auto">
          <a:xfrm rot="16200000">
            <a:off x="-514160" y="3538450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</p:spTree>
    <p:extLst>
      <p:ext uri="{BB962C8B-B14F-4D97-AF65-F5344CB8AC3E}">
        <p14:creationId xmlns:p14="http://schemas.microsoft.com/office/powerpoint/2010/main" val="1102220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" name="Diagramm 10"/>
          <p:cNvGraphicFramePr/>
          <p:nvPr>
            <p:extLst>
              <p:ext uri="{D42A27DB-BD31-4B8C-83A1-F6EECF244321}">
                <p14:modId xmlns:p14="http://schemas.microsoft.com/office/powerpoint/2010/main" val="106966558"/>
              </p:ext>
            </p:extLst>
          </p:nvPr>
        </p:nvGraphicFramePr>
        <p:xfrm>
          <a:off x="1381955" y="1299674"/>
          <a:ext cx="6380089" cy="42586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0" y="519644"/>
            <a:ext cx="9036496" cy="677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Anteil der unter und über 65-jährigen Patienten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>
                <a:latin typeface="Arial" charset="0"/>
              </a:rPr>
              <a:t>C81</a:t>
            </a:r>
            <a:endParaRPr lang="de-DE" altLang="de-DE" sz="1400" b="1" dirty="0">
              <a:latin typeface="Arial" charset="0"/>
            </a:endParaRPr>
          </a:p>
          <a:p>
            <a:pPr lvl="0" algn="ctr"/>
            <a:r>
              <a:rPr lang="de-DE" altLang="de-DE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Gesamt=625</a:t>
            </a:r>
            <a:endParaRPr lang="de-DE" altLang="de-DE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2987303" y="3697287"/>
            <a:ext cx="792609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79</a:t>
            </a:r>
            <a:r>
              <a:rPr lang="de-DE" altLang="de-DE" sz="1400" b="1" dirty="0" smtClean="0"/>
              <a:t>%</a:t>
            </a:r>
            <a:endParaRPr lang="de-DE" altLang="de-DE" sz="1400" b="1" dirty="0"/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5435576" y="4725144"/>
            <a:ext cx="865138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21%</a:t>
            </a:r>
            <a:endParaRPr lang="de-DE" altLang="de-DE" sz="1400" b="1" dirty="0"/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059832" y="5661248"/>
            <a:ext cx="304529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Alter bei Diagnosestellung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 rot="16200000">
            <a:off x="-10104" y="3411267"/>
            <a:ext cx="2384425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Anzahl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2886492" y="2185119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494</a:t>
            </a:r>
            <a:endParaRPr lang="de-DE" altLang="de-DE" sz="1600" dirty="0"/>
          </a:p>
        </p:txBody>
      </p:sp>
      <p:sp>
        <p:nvSpPr>
          <p:cNvPr id="10" name="Text Box 6"/>
          <p:cNvSpPr txBox="1">
            <a:spLocks noChangeArrowheads="1"/>
          </p:cNvSpPr>
          <p:nvPr/>
        </p:nvSpPr>
        <p:spPr bwMode="auto">
          <a:xfrm>
            <a:off x="5364088" y="4149080"/>
            <a:ext cx="93662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400" dirty="0" smtClean="0">
                <a:latin typeface="Arial" panose="020B0604020202020204" pitchFamily="34" charset="0"/>
                <a:cs typeface="Arial" panose="020B0604020202020204" pitchFamily="34" charset="0"/>
              </a:rPr>
              <a:t>131</a:t>
            </a:r>
            <a:endParaRPr lang="de-DE" altLang="de-DE" sz="1600" dirty="0"/>
          </a:p>
        </p:txBody>
      </p:sp>
    </p:spTree>
    <p:extLst>
      <p:ext uri="{BB962C8B-B14F-4D97-AF65-F5344CB8AC3E}">
        <p14:creationId xmlns:p14="http://schemas.microsoft.com/office/powerpoint/2010/main" val="2815870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251520" y="620688"/>
            <a:ext cx="8712968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Überlebensanalysen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sind entscheidende Faktoren für die Ergebnisqualität der Tumortherapie. Unterschieden wird zwischen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Life-Status 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Information, ob  Patient lebt oder verstorben ist mit Todesdatum</a:t>
            </a: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(Overall-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OAS)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</a:t>
            </a:r>
            <a:r>
              <a:rPr lang="de-DE" b="1" dirty="0" err="1" smtClean="0">
                <a:solidFill>
                  <a:srgbClr val="0033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Vorliegende klinische Informationen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zum weiteren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Krankheitsverlauf, insbes. Tumorstatus (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Diseasefree-Survival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, DFS etc.)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Seit Jahren können in Bayern keine Überlebensanalysen für das gesamte dokumentierte Patientengut mehr berechnet werden, da der Bayerische Landesbeauftragte für Datenschutz ab 2008  den elektronischen Life-Status-Abgleich mit der AKDB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(‚Anstalt für Kommunale Datenverarbeitung in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Bayern’) untersagt hat.  </a:t>
            </a:r>
          </a:p>
          <a:p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Die notwendige Novellierung des Bayerischen Krebsregistergesetzes im Rahmen des seit 01.01.2014 geltenden KFRG (Krebsfrüherkennungs-  und 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-</a:t>
            </a:r>
            <a:r>
              <a:rPr lang="de-DE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registergesetzes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) ist für das Frühjahr 2017 vorgesehen. </a:t>
            </a:r>
          </a:p>
        </p:txBody>
      </p:sp>
    </p:spTree>
    <p:extLst>
      <p:ext uri="{BB962C8B-B14F-4D97-AF65-F5344CB8AC3E}">
        <p14:creationId xmlns:p14="http://schemas.microsoft.com/office/powerpoint/2010/main" val="34129451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feld 1"/>
          <p:cNvSpPr txBox="1"/>
          <p:nvPr/>
        </p:nvSpPr>
        <p:spPr>
          <a:xfrm>
            <a:off x="323528" y="764704"/>
            <a:ext cx="882047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In den beiden folgenden Grafiken wird der Ist-Zustand dargestellt:</a:t>
            </a:r>
          </a:p>
          <a:p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Aktueller Life-Status:</a:t>
            </a:r>
          </a:p>
          <a:p>
            <a:endParaRPr lang="de-DE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Nicht aktuell	Es ist keine Information vorhanden, ob Patient lebt oder tot ist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Aktuell			Information, dass Patient noch lebt (unabhängig vom Tumorstatus)</a:t>
            </a: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7"/>
          <p:cNvSpPr>
            <a:spLocks noChangeArrowheads="1"/>
          </p:cNvSpPr>
          <p:nvPr/>
        </p:nvSpPr>
        <p:spPr bwMode="auto">
          <a:xfrm>
            <a:off x="323528" y="2235933"/>
            <a:ext cx="216024" cy="189023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" name="Rectangle 8"/>
          <p:cNvSpPr>
            <a:spLocks noChangeArrowheads="1"/>
          </p:cNvSpPr>
          <p:nvPr/>
        </p:nvSpPr>
        <p:spPr bwMode="auto">
          <a:xfrm>
            <a:off x="323528" y="2523965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5" name="Rectangle 10"/>
          <p:cNvSpPr>
            <a:spLocks noChangeArrowheads="1"/>
          </p:cNvSpPr>
          <p:nvPr/>
        </p:nvSpPr>
        <p:spPr bwMode="auto">
          <a:xfrm>
            <a:off x="323528" y="1947901"/>
            <a:ext cx="216024" cy="189023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6" name="Textfeld 5"/>
          <p:cNvSpPr txBox="1"/>
          <p:nvPr/>
        </p:nvSpPr>
        <p:spPr>
          <a:xfrm>
            <a:off x="323528" y="3073028"/>
            <a:ext cx="871296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Aktuelles Klinisches Follow-</a:t>
            </a:r>
            <a:r>
              <a:rPr lang="de-DE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Up</a:t>
            </a:r>
            <a:r>
              <a:rPr lang="de-DE" b="1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</a:p>
          <a:p>
            <a:pPr defTabSz="357188"/>
            <a:endParaRPr lang="de-DE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Nicht aktuell 	Keine aktuelle Information zum klinischen Verlauf /Tumorstatus</a:t>
            </a:r>
            <a:b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				des Patienten vorhanden</a:t>
            </a:r>
          </a:p>
          <a:p>
            <a:pPr defTabSz="357188"/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Aktuell 	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Der aktuelle klinische Verlauf /Tumorstatus des Patienten ist 						vorhanden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	Tot				Tod und Sterbetag des Patienten ist bekannt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57188"/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Ausblick: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Das KFRG sieht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eine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adäquate Finanzierung durch die Krankenkassen vor, so dass die klinischen Verlaufsinformationen zukünftig vollständig </a:t>
            </a:r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erhoben werden </a:t>
            </a:r>
            <a:r>
              <a:rPr lang="de-DE" dirty="0">
                <a:latin typeface="Arial" panose="020B0604020202020204" pitchFamily="34" charset="0"/>
                <a:cs typeface="Arial" panose="020B0604020202020204" pitchFamily="34" charset="0"/>
              </a:rPr>
              <a:t>können.</a:t>
            </a:r>
          </a:p>
          <a:p>
            <a:pPr defTabSz="357188"/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23528" y="4252157"/>
            <a:ext cx="216024" cy="189023"/>
          </a:xfrm>
          <a:prstGeom prst="rect">
            <a:avLst/>
          </a:prstGeom>
          <a:solidFill>
            <a:srgbClr val="FFC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23528" y="4828221"/>
            <a:ext cx="216024" cy="189023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9" name="Rectangle 10"/>
          <p:cNvSpPr>
            <a:spLocks noChangeArrowheads="1"/>
          </p:cNvSpPr>
          <p:nvPr/>
        </p:nvSpPr>
        <p:spPr bwMode="auto">
          <a:xfrm>
            <a:off x="323528" y="3721100"/>
            <a:ext cx="216024" cy="189023"/>
          </a:xfrm>
          <a:prstGeom prst="rect">
            <a:avLst/>
          </a:prstGeom>
          <a:solidFill>
            <a:srgbClr val="FF000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</p:spTree>
    <p:extLst>
      <p:ext uri="{BB962C8B-B14F-4D97-AF65-F5344CB8AC3E}">
        <p14:creationId xmlns:p14="http://schemas.microsoft.com/office/powerpoint/2010/main" val="20078356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Diagramm 1"/>
          <p:cNvGraphicFramePr/>
          <p:nvPr>
            <p:extLst>
              <p:ext uri="{D42A27DB-BD31-4B8C-83A1-F6EECF244321}">
                <p14:modId xmlns:p14="http://schemas.microsoft.com/office/powerpoint/2010/main" val="1976414136"/>
              </p:ext>
            </p:extLst>
          </p:nvPr>
        </p:nvGraphicFramePr>
        <p:xfrm>
          <a:off x="724461" y="1713141"/>
          <a:ext cx="7132320" cy="4673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 Box 7"/>
          <p:cNvSpPr txBox="1">
            <a:spLocks noChangeArrowheads="1"/>
          </p:cNvSpPr>
          <p:nvPr/>
        </p:nvSpPr>
        <p:spPr bwMode="auto">
          <a:xfrm rot="16200000">
            <a:off x="-565817" y="3779550"/>
            <a:ext cx="2206799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 smtClean="0">
                <a:latin typeface="Arial" charset="0"/>
              </a:rPr>
              <a:t>Relative Häufigkeit</a:t>
            </a:r>
            <a:endParaRPr lang="de-DE" altLang="de-DE" sz="1200" dirty="0"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3519781" y="6313260"/>
            <a:ext cx="2060331" cy="2840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8462" tIns="49232" rIns="98462" bIns="49232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de-DE" altLang="de-DE" sz="1200" dirty="0">
                <a:latin typeface="Arial" charset="0"/>
              </a:rPr>
              <a:t>Diagnosejahr</a:t>
            </a:r>
          </a:p>
        </p:txBody>
      </p:sp>
      <p:sp>
        <p:nvSpPr>
          <p:cNvPr id="29" name="Textfeld 28"/>
          <p:cNvSpPr txBox="1"/>
          <p:nvPr/>
        </p:nvSpPr>
        <p:spPr>
          <a:xfrm>
            <a:off x="1331640" y="1613428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Textfeld 29"/>
          <p:cNvSpPr txBox="1"/>
          <p:nvPr/>
        </p:nvSpPr>
        <p:spPr>
          <a:xfrm>
            <a:off x="1763688" y="1613991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Textfeld 30"/>
          <p:cNvSpPr txBox="1"/>
          <p:nvPr/>
        </p:nvSpPr>
        <p:spPr>
          <a:xfrm>
            <a:off x="2267744" y="1614554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33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2" name="Textfeld 31"/>
          <p:cNvSpPr txBox="1"/>
          <p:nvPr/>
        </p:nvSpPr>
        <p:spPr>
          <a:xfrm>
            <a:off x="2699792" y="1615117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Textfeld 33"/>
          <p:cNvSpPr txBox="1"/>
          <p:nvPr/>
        </p:nvSpPr>
        <p:spPr>
          <a:xfrm>
            <a:off x="3131840" y="1616243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50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Textfeld 34"/>
          <p:cNvSpPr txBox="1"/>
          <p:nvPr/>
        </p:nvSpPr>
        <p:spPr>
          <a:xfrm>
            <a:off x="3635896" y="161680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Textfeld 35"/>
          <p:cNvSpPr txBox="1"/>
          <p:nvPr/>
        </p:nvSpPr>
        <p:spPr>
          <a:xfrm>
            <a:off x="4499992" y="1617369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feld 36"/>
          <p:cNvSpPr txBox="1"/>
          <p:nvPr/>
        </p:nvSpPr>
        <p:spPr>
          <a:xfrm>
            <a:off x="4932040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Textfeld 37"/>
          <p:cNvSpPr txBox="1"/>
          <p:nvPr/>
        </p:nvSpPr>
        <p:spPr>
          <a:xfrm>
            <a:off x="5436096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51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feld 38"/>
          <p:cNvSpPr txBox="1"/>
          <p:nvPr/>
        </p:nvSpPr>
        <p:spPr>
          <a:xfrm>
            <a:off x="5868144" y="1611176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45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Textfeld 32"/>
          <p:cNvSpPr txBox="1"/>
          <p:nvPr/>
        </p:nvSpPr>
        <p:spPr>
          <a:xfrm>
            <a:off x="7236296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46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feld 39"/>
          <p:cNvSpPr txBox="1"/>
          <p:nvPr/>
        </p:nvSpPr>
        <p:spPr>
          <a:xfrm>
            <a:off x="4067944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34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Textfeld 26"/>
          <p:cNvSpPr txBox="1"/>
          <p:nvPr/>
        </p:nvSpPr>
        <p:spPr>
          <a:xfrm>
            <a:off x="6300192" y="161793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39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" name="Text Box 4"/>
          <p:cNvSpPr txBox="1">
            <a:spLocks noChangeArrowheads="1"/>
          </p:cNvSpPr>
          <p:nvPr/>
        </p:nvSpPr>
        <p:spPr bwMode="auto">
          <a:xfrm>
            <a:off x="8021633" y="3504948"/>
            <a:ext cx="1122367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de-DE" altLang="de-DE" sz="1200" dirty="0" smtClean="0"/>
              <a:t>Nicht 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Aktuell</a:t>
            </a:r>
            <a:endParaRPr lang="de-DE" altLang="de-DE" sz="1200" dirty="0"/>
          </a:p>
          <a:p>
            <a:pPr>
              <a:spcBef>
                <a:spcPct val="50000"/>
              </a:spcBef>
            </a:pPr>
            <a:r>
              <a:rPr lang="de-DE" altLang="de-DE" sz="1200" dirty="0" smtClean="0"/>
              <a:t>Tot</a:t>
            </a:r>
            <a:endParaRPr lang="de-DE" altLang="de-DE" sz="1200" dirty="0"/>
          </a:p>
        </p:txBody>
      </p:sp>
      <p:sp>
        <p:nvSpPr>
          <p:cNvPr id="41" name="Rectangle 7"/>
          <p:cNvSpPr>
            <a:spLocks noChangeArrowheads="1"/>
          </p:cNvSpPr>
          <p:nvPr/>
        </p:nvSpPr>
        <p:spPr bwMode="auto">
          <a:xfrm>
            <a:off x="7884368" y="3858890"/>
            <a:ext cx="117015" cy="117015"/>
          </a:xfrm>
          <a:prstGeom prst="rect">
            <a:avLst/>
          </a:prstGeom>
          <a:solidFill>
            <a:srgbClr val="92D05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2" name="Rectangle 8"/>
          <p:cNvSpPr>
            <a:spLocks noChangeArrowheads="1"/>
          </p:cNvSpPr>
          <p:nvPr/>
        </p:nvSpPr>
        <p:spPr bwMode="auto">
          <a:xfrm>
            <a:off x="7884368" y="4146922"/>
            <a:ext cx="117015" cy="117015"/>
          </a:xfrm>
          <a:prstGeom prst="rect">
            <a:avLst/>
          </a:prstGeom>
          <a:solidFill>
            <a:srgbClr val="008380">
              <a:alpha val="74117"/>
            </a:srgb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3" name="Rectangle 10"/>
          <p:cNvSpPr>
            <a:spLocks noChangeArrowheads="1"/>
          </p:cNvSpPr>
          <p:nvPr/>
        </p:nvSpPr>
        <p:spPr bwMode="auto">
          <a:xfrm>
            <a:off x="7884368" y="3583033"/>
            <a:ext cx="117015" cy="117015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>
            <a:lvl1pPr>
              <a:defRPr sz="24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</a:defRPr>
            </a:lvl9pPr>
          </a:lstStyle>
          <a:p>
            <a:endParaRPr lang="de-DE" altLang="de-DE"/>
          </a:p>
        </p:txBody>
      </p:sp>
      <p:sp>
        <p:nvSpPr>
          <p:cNvPr id="44" name="Text Box 3"/>
          <p:cNvSpPr txBox="1">
            <a:spLocks noChangeArrowheads="1"/>
          </p:cNvSpPr>
          <p:nvPr/>
        </p:nvSpPr>
        <p:spPr bwMode="auto">
          <a:xfrm>
            <a:off x="-33702" y="519644"/>
            <a:ext cx="9177703" cy="6155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lvl="0" algn="ctr"/>
            <a:r>
              <a:rPr lang="de-DE" altLang="de-DE" sz="2000" b="1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Aktueller Life-Status </a:t>
            </a:r>
            <a:r>
              <a:rPr lang="de-DE" altLang="de-DE" sz="20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C81</a:t>
            </a:r>
          </a:p>
          <a:p>
            <a:pPr lvl="0" algn="ctr"/>
            <a:r>
              <a:rPr lang="de-DE" altLang="de-DE" sz="14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(Aktuell = das Datum der letzten Information zum Patienten ist &gt; 01.01.2015)</a:t>
            </a:r>
            <a:endParaRPr lang="de-DE" altLang="de-DE" dirty="0" smtClean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feld 44"/>
          <p:cNvSpPr txBox="1"/>
          <p:nvPr/>
        </p:nvSpPr>
        <p:spPr>
          <a:xfrm>
            <a:off x="3563888" y="1124744"/>
            <a:ext cx="2016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Arial" panose="020B0604020202020204" pitchFamily="34" charset="0"/>
                <a:cs typeface="Arial" panose="020B0604020202020204" pitchFamily="34" charset="0"/>
              </a:rPr>
              <a:t>Gesamt=625</a:t>
            </a:r>
            <a:endParaRPr lang="de-DE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feld 23"/>
          <p:cNvSpPr txBox="1"/>
          <p:nvPr/>
        </p:nvSpPr>
        <p:spPr>
          <a:xfrm>
            <a:off x="6804248" y="1613992"/>
            <a:ext cx="5040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900" dirty="0" smtClean="0">
                <a:latin typeface="Arial" panose="020B0604020202020204" pitchFamily="34" charset="0"/>
                <a:cs typeface="Arial" panose="020B0604020202020204" pitchFamily="34" charset="0"/>
              </a:rPr>
              <a:t>49</a:t>
            </a:r>
            <a:endParaRPr lang="de-DE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17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458</Words>
  <Application>Microsoft Office PowerPoint</Application>
  <PresentationFormat>Bildschirmpräsentation (4:3)</PresentationFormat>
  <Paragraphs>172</Paragraphs>
  <Slides>11</Slides>
  <Notes>9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11</vt:i4>
      </vt:variant>
    </vt:vector>
  </HeadingPairs>
  <TitlesOfParts>
    <vt:vector size="13" baseType="lpstr">
      <vt:lpstr>Larissa</vt:lpstr>
      <vt:lpstr>Dokument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>Universitätsklinikum Erlangen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Borstorff, Christine</dc:creator>
  <cp:lastModifiedBy>Becker, Nadine</cp:lastModifiedBy>
  <cp:revision>201</cp:revision>
  <cp:lastPrinted>2017-03-07T09:10:47Z</cp:lastPrinted>
  <dcterms:created xsi:type="dcterms:W3CDTF">2014-04-28T10:09:44Z</dcterms:created>
  <dcterms:modified xsi:type="dcterms:W3CDTF">2017-03-07T09:11:26Z</dcterms:modified>
</cp:coreProperties>
</file>