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handoutMasterIdLst>
    <p:handoutMasterId r:id="rId7"/>
  </p:handoutMasterIdLst>
  <p:sldIdLst>
    <p:sldId id="307" r:id="rId2"/>
    <p:sldId id="287" r:id="rId3"/>
    <p:sldId id="289" r:id="rId4"/>
    <p:sldId id="298" r:id="rId5"/>
  </p:sldIdLst>
  <p:sldSz cx="9144000" cy="6858000" type="screen4x3"/>
  <p:notesSz cx="6669088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F66FF"/>
    <a:srgbClr val="008378"/>
    <a:srgbClr val="00FFFF"/>
    <a:srgbClr val="0066FF"/>
    <a:srgbClr val="FF9999"/>
    <a:srgbClr val="0033CC"/>
    <a:srgbClr val="008380"/>
    <a:srgbClr val="00836C"/>
    <a:srgbClr val="00CC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9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738234242568213E-2"/>
          <c:y val="7.8071428930689676E-2"/>
          <c:w val="0.95052353151486357"/>
          <c:h val="0.92192857106931037"/>
        </c:manualLayout>
      </c:layout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Spalte2</c:v>
                </c:pt>
              </c:strCache>
            </c:strRef>
          </c:tx>
          <c:explosion val="25"/>
          <c:dPt>
            <c:idx val="0"/>
            <c:bubble3D val="0"/>
            <c:explosion val="5"/>
            <c:spPr>
              <a:solidFill>
                <a:srgbClr val="339966"/>
              </a:solidFill>
            </c:spPr>
          </c:dPt>
          <c:dPt>
            <c:idx val="1"/>
            <c:bubble3D val="0"/>
            <c:explosion val="5"/>
            <c:spPr>
              <a:solidFill>
                <a:srgbClr val="0070C0"/>
              </a:solidFill>
            </c:spPr>
          </c:dPt>
          <c:dPt>
            <c:idx val="2"/>
            <c:bubble3D val="0"/>
            <c:explosion val="7"/>
            <c:spPr>
              <a:solidFill>
                <a:srgbClr val="99CCFF"/>
              </a:solidFill>
            </c:spPr>
          </c:dPt>
          <c:dPt>
            <c:idx val="3"/>
            <c:bubble3D val="0"/>
            <c:explosion val="7"/>
            <c:spPr>
              <a:solidFill>
                <a:srgbClr val="FFC000"/>
              </a:solidFill>
            </c:spPr>
          </c:dPt>
          <c:dPt>
            <c:idx val="4"/>
            <c:bubble3D val="0"/>
            <c:explosion val="7"/>
            <c:spPr>
              <a:solidFill>
                <a:srgbClr val="FF66FF"/>
              </a:solidFill>
            </c:spPr>
          </c:dPt>
          <c:dPt>
            <c:idx val="5"/>
            <c:bubble3D val="0"/>
            <c:explosion val="40"/>
            <c:spPr>
              <a:solidFill>
                <a:srgbClr val="99CC00"/>
              </a:solidFill>
            </c:spPr>
          </c:dPt>
          <c:cat>
            <c:strRef>
              <c:f>Tabelle1!$A$2:$A$7</c:f>
              <c:strCache>
                <c:ptCount val="6"/>
                <c:pt idx="0">
                  <c:v>C00-C97</c:v>
                </c:pt>
                <c:pt idx="1">
                  <c:v>C44</c:v>
                </c:pt>
                <c:pt idx="2">
                  <c:v>D00-D09</c:v>
                </c:pt>
                <c:pt idx="3">
                  <c:v>D10-D36</c:v>
                </c:pt>
                <c:pt idx="4">
                  <c:v>D37-D48</c:v>
                </c:pt>
                <c:pt idx="5">
                  <c:v>DCO</c:v>
                </c:pt>
              </c:strCache>
            </c:strRef>
          </c:cat>
          <c:val>
            <c:numRef>
              <c:f>Tabelle1!$B$2:$B$7</c:f>
              <c:numCache>
                <c:formatCode>General</c:formatCode>
                <c:ptCount val="6"/>
                <c:pt idx="0">
                  <c:v>235374</c:v>
                </c:pt>
                <c:pt idx="1">
                  <c:v>44802</c:v>
                </c:pt>
                <c:pt idx="2">
                  <c:v>22432</c:v>
                </c:pt>
                <c:pt idx="3">
                  <c:v>17471</c:v>
                </c:pt>
                <c:pt idx="4">
                  <c:v>2683</c:v>
                </c:pt>
                <c:pt idx="5">
                  <c:v>29157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30.10.2015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250" y="9428165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79A4D-3684-4833-A6AA-E91B74DB24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40549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30.10.2015</a:t>
            </a: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1" y="4714876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8164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BD335-3D9A-492E-AD99-2F3266528E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44848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30.10.2015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936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30.10.2015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794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30.10.2015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794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11.12.2015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834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11.12.2015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02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8" name="Object 15">
            <a:hlinkClick r:id="" action="ppaction://ole?verb=0"/>
          </p:cNvPr>
          <p:cNvGraphicFramePr>
            <a:graphicFrameLocks noChangeAspect="1"/>
          </p:cNvGraphicFramePr>
          <p:nvPr userDrawn="1"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3" name="Dokument" r:id="rId5" imgW="1458599" imgH="1305528" progId="Word.Document.8">
                  <p:embed/>
                </p:oleObj>
              </mc:Choice>
              <mc:Fallback>
                <p:oleObj name="Dokument" r:id="rId5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3"/>
          <p:cNvSpPr txBox="1"/>
          <p:nvPr userDrawn="1"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22.10.2015, Stand: November 2015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>
            <a:spLocks noChangeArrowheads="1"/>
          </p:cNvSpPr>
          <p:nvPr userDrawn="1"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2015</a:t>
            </a:r>
          </a:p>
        </p:txBody>
      </p:sp>
    </p:spTree>
    <p:extLst>
      <p:ext uri="{BB962C8B-B14F-4D97-AF65-F5344CB8AC3E}">
        <p14:creationId xmlns:p14="http://schemas.microsoft.com/office/powerpoint/2010/main" val="87614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7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2853191"/>
            <a:ext cx="6644054" cy="575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3600" b="1" dirty="0" smtClean="0">
                <a:solidFill>
                  <a:srgbClr val="0033CC"/>
                </a:solidFill>
              </a:rPr>
              <a:t>Gesamt-Datenbestand</a:t>
            </a:r>
            <a:endParaRPr lang="de-DE" altLang="de-DE" sz="3600" b="1" dirty="0">
              <a:solidFill>
                <a:srgbClr val="0033CC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0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630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3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1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36512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    Datenbestand Klinisches Krebsregister </a:t>
            </a:r>
            <a:r>
              <a:rPr lang="de-DE" altLang="de-DE" sz="1200" b="1" dirty="0" smtClean="0">
                <a:solidFill>
                  <a:srgbClr val="3333CC"/>
                </a:solidFill>
                <a:latin typeface="Arial" charset="0"/>
              </a:rPr>
              <a:t>(ED 1978-2014, mit DCO-Fällen)</a:t>
            </a:r>
            <a:endParaRPr lang="de-DE" altLang="de-DE" sz="1200" b="1" dirty="0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22" name="Diagramm 21"/>
          <p:cNvGraphicFramePr/>
          <p:nvPr>
            <p:extLst>
              <p:ext uri="{D42A27DB-BD31-4B8C-83A1-F6EECF244321}">
                <p14:modId xmlns:p14="http://schemas.microsoft.com/office/powerpoint/2010/main" val="2602034516"/>
              </p:ext>
            </p:extLst>
          </p:nvPr>
        </p:nvGraphicFramePr>
        <p:xfrm>
          <a:off x="568948" y="2498447"/>
          <a:ext cx="5625295" cy="3905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3" name="Text Box 207"/>
          <p:cNvSpPr txBox="1">
            <a:spLocks noChangeArrowheads="1"/>
          </p:cNvSpPr>
          <p:nvPr/>
        </p:nvSpPr>
        <p:spPr bwMode="auto">
          <a:xfrm>
            <a:off x="3419872" y="620688"/>
            <a:ext cx="23603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latin typeface="Arial" charset="0"/>
              </a:rPr>
              <a:t>Gesamt = 351.919</a:t>
            </a:r>
            <a:endParaRPr lang="de-DE" altLang="de-DE" sz="2000" b="1" dirty="0"/>
          </a:p>
        </p:txBody>
      </p:sp>
      <p:sp>
        <p:nvSpPr>
          <p:cNvPr id="34" name="Text Box 203"/>
          <p:cNvSpPr txBox="1">
            <a:spLocks noChangeArrowheads="1"/>
          </p:cNvSpPr>
          <p:nvPr/>
        </p:nvSpPr>
        <p:spPr bwMode="auto">
          <a:xfrm>
            <a:off x="114209" y="1529659"/>
            <a:ext cx="236955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altLang="de-DE" sz="1600" dirty="0" smtClean="0">
                <a:latin typeface="Arial" charset="0"/>
              </a:rPr>
              <a:t>C00-C97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Bösartige Neubildungen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(ohne C44)</a:t>
            </a:r>
            <a:endParaRPr lang="de-DE" altLang="de-DE" sz="1600" dirty="0">
              <a:latin typeface="Arial" charset="0"/>
            </a:endParaRPr>
          </a:p>
          <a:p>
            <a:pPr algn="ctr"/>
            <a:r>
              <a:rPr lang="de-DE" altLang="de-DE" sz="1600" dirty="0" smtClean="0">
                <a:latin typeface="Arial" charset="0"/>
              </a:rPr>
              <a:t>67%</a:t>
            </a:r>
            <a:endParaRPr lang="de-DE" altLang="de-DE" sz="1600" dirty="0"/>
          </a:p>
        </p:txBody>
      </p:sp>
      <p:sp>
        <p:nvSpPr>
          <p:cNvPr id="37" name="Text Box 203"/>
          <p:cNvSpPr txBox="1">
            <a:spLocks noChangeArrowheads="1"/>
          </p:cNvSpPr>
          <p:nvPr/>
        </p:nvSpPr>
        <p:spPr bwMode="auto">
          <a:xfrm>
            <a:off x="3641020" y="1428428"/>
            <a:ext cx="294720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1600" dirty="0" smtClean="0">
                <a:latin typeface="Arial" charset="0"/>
              </a:rPr>
              <a:t>C44</a:t>
            </a:r>
          </a:p>
          <a:p>
            <a:pPr algn="ctr"/>
            <a:r>
              <a:rPr lang="de-DE" altLang="de-DE" sz="1600" dirty="0" err="1" smtClean="0">
                <a:latin typeface="Arial" charset="0"/>
              </a:rPr>
              <a:t>Nichtmelanotische</a:t>
            </a:r>
            <a:r>
              <a:rPr lang="de-DE" altLang="de-DE" sz="1600" dirty="0" smtClean="0">
                <a:latin typeface="Arial" charset="0"/>
              </a:rPr>
              <a:t> Hauttumoren</a:t>
            </a:r>
            <a:endParaRPr lang="de-DE" altLang="de-DE" sz="1600" dirty="0">
              <a:latin typeface="Arial" charset="0"/>
            </a:endParaRPr>
          </a:p>
          <a:p>
            <a:pPr algn="ctr"/>
            <a:r>
              <a:rPr lang="de-DE" altLang="de-DE" sz="1600" dirty="0" smtClean="0">
                <a:latin typeface="Arial" charset="0"/>
              </a:rPr>
              <a:t>13%</a:t>
            </a:r>
            <a:endParaRPr lang="de-DE" altLang="de-DE" sz="1600" dirty="0"/>
          </a:p>
        </p:txBody>
      </p:sp>
      <p:sp>
        <p:nvSpPr>
          <p:cNvPr id="38" name="Text Box 203"/>
          <p:cNvSpPr txBox="1">
            <a:spLocks noChangeArrowheads="1"/>
          </p:cNvSpPr>
          <p:nvPr/>
        </p:nvSpPr>
        <p:spPr bwMode="auto">
          <a:xfrm>
            <a:off x="6444208" y="1772816"/>
            <a:ext cx="207460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altLang="de-DE" sz="1600" dirty="0" smtClean="0">
                <a:latin typeface="Arial" charset="0"/>
              </a:rPr>
              <a:t>D00-D09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In-situ-Neubildungen</a:t>
            </a:r>
            <a:endParaRPr lang="de-DE" altLang="de-DE" sz="1600" dirty="0">
              <a:latin typeface="Arial" charset="0"/>
            </a:endParaRPr>
          </a:p>
          <a:p>
            <a:pPr algn="ctr"/>
            <a:r>
              <a:rPr lang="de-DE" altLang="de-DE" sz="1600" dirty="0" smtClean="0">
                <a:latin typeface="Arial" charset="0"/>
              </a:rPr>
              <a:t>6%</a:t>
            </a:r>
            <a:endParaRPr lang="de-DE" altLang="de-DE" sz="1600" dirty="0"/>
          </a:p>
        </p:txBody>
      </p:sp>
      <p:sp>
        <p:nvSpPr>
          <p:cNvPr id="39" name="Text Box 203"/>
          <p:cNvSpPr txBox="1">
            <a:spLocks noChangeArrowheads="1"/>
          </p:cNvSpPr>
          <p:nvPr/>
        </p:nvSpPr>
        <p:spPr bwMode="auto">
          <a:xfrm>
            <a:off x="6660232" y="2924944"/>
            <a:ext cx="234872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altLang="de-DE" sz="1600" dirty="0" smtClean="0">
                <a:latin typeface="Arial" charset="0"/>
              </a:rPr>
              <a:t>D10-D36, K63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Gutartige Neubildungen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5%</a:t>
            </a:r>
            <a:endParaRPr lang="de-DE" altLang="de-DE" sz="1600" dirty="0"/>
          </a:p>
        </p:txBody>
      </p:sp>
      <p:sp>
        <p:nvSpPr>
          <p:cNvPr id="40" name="Text Box 203"/>
          <p:cNvSpPr txBox="1">
            <a:spLocks noChangeArrowheads="1"/>
          </p:cNvSpPr>
          <p:nvPr/>
        </p:nvSpPr>
        <p:spPr bwMode="auto">
          <a:xfrm>
            <a:off x="6228184" y="4149080"/>
            <a:ext cx="289534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altLang="de-DE" sz="1600" dirty="0" smtClean="0">
                <a:latin typeface="Arial" charset="0"/>
              </a:rPr>
              <a:t>D37-D48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Neubildungen mit unsicherem</a:t>
            </a:r>
          </a:p>
          <a:p>
            <a:pPr algn="ctr"/>
            <a:r>
              <a:rPr lang="de-DE" altLang="de-DE" sz="1600" dirty="0" smtClean="0">
                <a:latin typeface="Arial" charset="0"/>
              </a:rPr>
              <a:t>oder unbekanntem Verhalten</a:t>
            </a:r>
            <a:endParaRPr lang="de-DE" altLang="de-DE" sz="1600" dirty="0">
              <a:latin typeface="Arial" charset="0"/>
            </a:endParaRPr>
          </a:p>
          <a:p>
            <a:pPr algn="ctr"/>
            <a:r>
              <a:rPr lang="de-DE" altLang="de-DE" sz="1600" dirty="0" smtClean="0">
                <a:latin typeface="Arial" charset="0"/>
              </a:rPr>
              <a:t>1%</a:t>
            </a:r>
            <a:endParaRPr lang="de-DE" altLang="de-DE" sz="1600" dirty="0"/>
          </a:p>
        </p:txBody>
      </p:sp>
      <p:sp>
        <p:nvSpPr>
          <p:cNvPr id="41" name="Textfeld 40"/>
          <p:cNvSpPr txBox="1"/>
          <p:nvPr/>
        </p:nvSpPr>
        <p:spPr>
          <a:xfrm>
            <a:off x="1825343" y="4293096"/>
            <a:ext cx="1280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235.374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3813676" y="3444529"/>
            <a:ext cx="9564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44.802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feld 42"/>
          <p:cNvSpPr txBox="1"/>
          <p:nvPr/>
        </p:nvSpPr>
        <p:spPr>
          <a:xfrm>
            <a:off x="4123482" y="3841303"/>
            <a:ext cx="1464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22.432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4386732" y="4201343"/>
            <a:ext cx="11495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17.471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4527073" y="4438670"/>
            <a:ext cx="1071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2.683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Gerade Verbindung 45"/>
          <p:cNvCxnSpPr/>
          <p:nvPr/>
        </p:nvCxnSpPr>
        <p:spPr bwMode="auto">
          <a:xfrm flipV="1">
            <a:off x="5313467" y="3752306"/>
            <a:ext cx="1862633" cy="58630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Gerade Verbindung 46"/>
          <p:cNvCxnSpPr/>
          <p:nvPr/>
        </p:nvCxnSpPr>
        <p:spPr bwMode="auto">
          <a:xfrm flipV="1">
            <a:off x="5175297" y="2582618"/>
            <a:ext cx="1844975" cy="13064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Gerade Verbindung 47"/>
          <p:cNvCxnSpPr/>
          <p:nvPr/>
        </p:nvCxnSpPr>
        <p:spPr bwMode="auto">
          <a:xfrm flipV="1">
            <a:off x="4561798" y="2508548"/>
            <a:ext cx="535979" cy="8688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Gerade Verbindung 48"/>
          <p:cNvCxnSpPr/>
          <p:nvPr/>
        </p:nvCxnSpPr>
        <p:spPr bwMode="auto">
          <a:xfrm flipH="1" flipV="1">
            <a:off x="1623327" y="2582618"/>
            <a:ext cx="508205" cy="888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Gerade Verbindung 49"/>
          <p:cNvCxnSpPr/>
          <p:nvPr/>
        </p:nvCxnSpPr>
        <p:spPr bwMode="auto">
          <a:xfrm>
            <a:off x="5300979" y="4607582"/>
            <a:ext cx="793882" cy="40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 Box 203"/>
          <p:cNvSpPr txBox="1">
            <a:spLocks noChangeArrowheads="1"/>
          </p:cNvSpPr>
          <p:nvPr/>
        </p:nvSpPr>
        <p:spPr bwMode="auto">
          <a:xfrm>
            <a:off x="7317925" y="5616204"/>
            <a:ext cx="11512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de-DE" altLang="de-DE" sz="1600" dirty="0" smtClean="0">
                <a:latin typeface="Arial" charset="0"/>
              </a:rPr>
              <a:t>DCO-Fälle</a:t>
            </a:r>
            <a:endParaRPr lang="de-DE" altLang="de-DE" sz="1600" dirty="0">
              <a:latin typeface="Arial" charset="0"/>
            </a:endParaRPr>
          </a:p>
          <a:p>
            <a:pPr algn="ctr"/>
            <a:r>
              <a:rPr lang="de-DE" altLang="de-DE" sz="1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alt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de-DE" alt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4761016" y="4854002"/>
            <a:ext cx="10719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29.157</a:t>
            </a:r>
            <a:endParaRPr lang="de-DE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Gerade Verbindung 52"/>
          <p:cNvCxnSpPr/>
          <p:nvPr/>
        </p:nvCxnSpPr>
        <p:spPr bwMode="auto">
          <a:xfrm>
            <a:off x="5644959" y="5407478"/>
            <a:ext cx="1531141" cy="469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extfeld 1"/>
          <p:cNvSpPr txBox="1"/>
          <p:nvPr/>
        </p:nvSpPr>
        <p:spPr>
          <a:xfrm>
            <a:off x="107504" y="6093296"/>
            <a:ext cx="2300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25475">
              <a:tabLst>
                <a:tab pos="447675" algn="l"/>
                <a:tab pos="625475" algn="l"/>
              </a:tabLst>
            </a:pP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DCO	=	Death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certificate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268288">
              <a:tabLst>
                <a:tab pos="447675" algn="l"/>
                <a:tab pos="625475" algn="l"/>
              </a:tabLst>
            </a:pP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ED	=	Erstdiagnosejahr</a:t>
            </a:r>
          </a:p>
        </p:txBody>
      </p:sp>
    </p:spTree>
    <p:extLst>
      <p:ext uri="{BB962C8B-B14F-4D97-AF65-F5344CB8AC3E}">
        <p14:creationId xmlns:p14="http://schemas.microsoft.com/office/powerpoint/2010/main" val="40529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75856" y="227687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2002-2014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234.878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228184" y="2282840"/>
            <a:ext cx="2613580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&lt; 2002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117.041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75856" y="393986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181.604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28183" y="3945830"/>
            <a:ext cx="261501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Nicht 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53.274</a:t>
            </a:r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211017" y="580203"/>
            <a:ext cx="8745415" cy="8842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8462" tIns="49232" rIns="98462" bIns="49232">
            <a:spAutoFit/>
          </a:bodyPr>
          <a:lstStyle>
            <a:lvl1pPr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343025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2413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01800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81188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383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955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527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099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sz="1900" b="1" dirty="0" smtClean="0">
              <a:latin typeface="Arial" charset="0"/>
            </a:endParaRPr>
          </a:p>
          <a:p>
            <a:pPr algn="ctr"/>
            <a:r>
              <a:rPr lang="de-DE" altLang="de-DE" sz="2000" b="1" dirty="0" smtClean="0">
                <a:latin typeface="Arial" charset="0"/>
              </a:rPr>
              <a:t>Datenbestand Gesamt:  351.919 </a:t>
            </a:r>
            <a:r>
              <a:rPr lang="de-DE" altLang="de-DE" sz="1200" b="1" dirty="0" smtClean="0">
                <a:latin typeface="Arial" charset="0"/>
              </a:rPr>
              <a:t>(ED 1978-2014)</a:t>
            </a:r>
          </a:p>
          <a:p>
            <a:pPr algn="ctr"/>
            <a:endParaRPr lang="de-DE" altLang="de-DE" sz="1200" b="1" dirty="0">
              <a:latin typeface="Arial" charset="0"/>
            </a:endParaRPr>
          </a:p>
        </p:txBody>
      </p:sp>
      <p:sp>
        <p:nvSpPr>
          <p:cNvPr id="25" name="Line 54"/>
          <p:cNvSpPr>
            <a:spLocks noChangeShapeType="1"/>
          </p:cNvSpPr>
          <p:nvPr/>
        </p:nvSpPr>
        <p:spPr bwMode="auto">
          <a:xfrm>
            <a:off x="4572000" y="1706195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6" name="Line 54"/>
          <p:cNvSpPr>
            <a:spLocks noChangeShapeType="1"/>
          </p:cNvSpPr>
          <p:nvPr/>
        </p:nvSpPr>
        <p:spPr bwMode="auto">
          <a:xfrm>
            <a:off x="4572000" y="334891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7" name="Line 54"/>
          <p:cNvSpPr>
            <a:spLocks noChangeShapeType="1"/>
          </p:cNvSpPr>
          <p:nvPr/>
        </p:nvSpPr>
        <p:spPr bwMode="auto">
          <a:xfrm>
            <a:off x="4572000" y="499432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8" name="Line 58"/>
          <p:cNvSpPr>
            <a:spLocks noChangeShapeType="1"/>
          </p:cNvSpPr>
          <p:nvPr/>
        </p:nvSpPr>
        <p:spPr bwMode="auto">
          <a:xfrm>
            <a:off x="5403850" y="4927699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" name="Line 58"/>
          <p:cNvSpPr>
            <a:spLocks noChangeShapeType="1"/>
          </p:cNvSpPr>
          <p:nvPr/>
        </p:nvSpPr>
        <p:spPr bwMode="auto">
          <a:xfrm>
            <a:off x="5394325" y="3276902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" name="Line 58"/>
          <p:cNvSpPr>
            <a:spLocks noChangeShapeType="1"/>
          </p:cNvSpPr>
          <p:nvPr/>
        </p:nvSpPr>
        <p:spPr bwMode="auto">
          <a:xfrm>
            <a:off x="5364088" y="1692726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3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8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Datenbestand Klinisches Krebsregister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23528" y="24836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Erstdiagnosejahr: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323528" y="4141207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Wohnort: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3275855" y="5524038"/>
            <a:ext cx="2664297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Klinische/Pathologische Meldungen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164.483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206891" y="5530006"/>
            <a:ext cx="261358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Ausschließlich Todesbescheinigungen</a:t>
            </a: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17.121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323528" y="5725383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Meldetyp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24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674813"/>
            <a:ext cx="6644054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1600" b="1">
                <a:solidFill>
                  <a:srgbClr val="000000"/>
                </a:solidFill>
              </a:rPr>
              <a:t>Nutzungsbedingungen</a:t>
            </a:r>
          </a:p>
        </p:txBody>
      </p:sp>
      <p:sp>
        <p:nvSpPr>
          <p:cNvPr id="13315" name="Text Box 30"/>
          <p:cNvSpPr txBox="1">
            <a:spLocks noChangeArrowheads="1"/>
          </p:cNvSpPr>
          <p:nvPr/>
        </p:nvSpPr>
        <p:spPr bwMode="auto">
          <a:xfrm>
            <a:off x="1182566" y="2106613"/>
            <a:ext cx="6646985" cy="3592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Die Abbildungen dürfen unter folgenden Bedingungen in Vorträgen, wissenschaftlichen Veröffentlichungen, Doktorarbeiten </a:t>
            </a:r>
            <a:r>
              <a:rPr lang="de-DE" altLang="de-DE" sz="1600" dirty="0" err="1">
                <a:solidFill>
                  <a:srgbClr val="000000"/>
                </a:solidFill>
              </a:rPr>
              <a:t>u.ä.</a:t>
            </a:r>
            <a:r>
              <a:rPr lang="de-DE" altLang="de-DE" sz="1600" dirty="0">
                <a:solidFill>
                  <a:srgbClr val="000000"/>
                </a:solidFill>
              </a:rPr>
              <a:t> verwendet werden:</a:t>
            </a: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Eine Abbildung wird entweder komplett übernommen, d.h. einschließlich Kopf- und Fußzeile, oder die Abbildung wird – bei Übernahme nur der Grafik selbst –  mit einer Quellenangabe nach unten angegebener Zitierweise versehen.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Es ist nicht zulässig, Ausschnitte aus einer Grafik zu verwenden.</a:t>
            </a:r>
          </a:p>
          <a:p>
            <a:pPr>
              <a:spcBef>
                <a:spcPct val="50000"/>
              </a:spcBef>
            </a:pPr>
            <a:endParaRPr lang="de-DE" altLang="de-DE" sz="16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Quelle: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Tumorzentrum der Universität Erlangen-Nürnberg (Hrsg.):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Qualitätsbericht </a:t>
            </a:r>
            <a:r>
              <a:rPr lang="de-DE" altLang="de-DE" sz="1600" dirty="0" smtClean="0">
                <a:solidFill>
                  <a:srgbClr val="000000"/>
                </a:solidFill>
              </a:rPr>
              <a:t>2015 </a:t>
            </a:r>
            <a:r>
              <a:rPr lang="de-DE" altLang="de-DE" sz="1600" dirty="0">
                <a:solidFill>
                  <a:srgbClr val="000000"/>
                </a:solidFill>
              </a:rPr>
              <a:t>– Krebs in Mittelfranken </a:t>
            </a:r>
            <a:r>
              <a:rPr lang="de-DE" altLang="de-DE" sz="1600" dirty="0" smtClean="0">
                <a:solidFill>
                  <a:srgbClr val="000000"/>
                </a:solidFill>
              </a:rPr>
              <a:t>2002-2014, </a:t>
            </a:r>
            <a:r>
              <a:rPr lang="de-DE" altLang="de-DE" sz="1600" dirty="0">
                <a:solidFill>
                  <a:srgbClr val="000000"/>
                </a:solidFill>
              </a:rPr>
              <a:t/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 smtClean="0">
                <a:solidFill>
                  <a:srgbClr val="000000"/>
                </a:solidFill>
              </a:rPr>
              <a:t>Erlangen, 2015.</a:t>
            </a:r>
            <a:endParaRPr lang="de-DE" altLang="de-DE" sz="1600" dirty="0">
              <a:solidFill>
                <a:srgbClr val="000000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7" name="Dokument" r:id="rId3" imgW="1458599" imgH="1305528" progId="Word.Document.8">
                  <p:embed/>
                </p:oleObj>
              </mc:Choice>
              <mc:Fallback>
                <p:oleObj name="Dokument" r:id="rId3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</Words>
  <Application>Microsoft Office PowerPoint</Application>
  <PresentationFormat>Bildschirmpräsentation (4:3)</PresentationFormat>
  <Paragraphs>65</Paragraphs>
  <Slides>4</Slides>
  <Notes>3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Larissa</vt:lpstr>
      <vt:lpstr>Dokument</vt:lpstr>
      <vt:lpstr>PowerPoint-Präsentation</vt:lpstr>
      <vt:lpstr>PowerPoint-Präsentation</vt:lpstr>
      <vt:lpstr>PowerPoint-Präsentation</vt:lpstr>
      <vt:lpstr>PowerPoint-Präsentation</vt:lpstr>
    </vt:vector>
  </TitlesOfParts>
  <Company>Universitätsklinikum Erlangen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Borstorff, Christine</dc:creator>
  <cp:lastModifiedBy>Borstorff, Christine</cp:lastModifiedBy>
  <cp:revision>223</cp:revision>
  <cp:lastPrinted>2015-10-30T10:32:12Z</cp:lastPrinted>
  <dcterms:created xsi:type="dcterms:W3CDTF">2014-04-28T10:09:44Z</dcterms:created>
  <dcterms:modified xsi:type="dcterms:W3CDTF">2015-12-11T11:56:44Z</dcterms:modified>
</cp:coreProperties>
</file>