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06" r:id="rId2"/>
    <p:sldId id="290" r:id="rId3"/>
    <p:sldId id="291" r:id="rId4"/>
    <p:sldId id="297" r:id="rId5"/>
    <p:sldId id="296" r:id="rId6"/>
    <p:sldId id="305" r:id="rId7"/>
    <p:sldId id="308" r:id="rId8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Tabelle1!$A$2:$A$6</c:f>
              <c:strCache>
                <c:ptCount val="5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113010</c:v>
                </c:pt>
                <c:pt idx="1">
                  <c:v>31520</c:v>
                </c:pt>
                <c:pt idx="2">
                  <c:v>15487</c:v>
                </c:pt>
                <c:pt idx="3">
                  <c:v>2805</c:v>
                </c:pt>
                <c:pt idx="4">
                  <c:v>1661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rgbClr val="99CCFF"/>
              </a:solidFill>
            </c:spPr>
          </c:dPt>
          <c:dPt>
            <c:idx val="1"/>
            <c:bubble3D val="0"/>
            <c:spPr>
              <a:solidFill>
                <a:srgbClr val="990099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339966"/>
              </a:solidFill>
            </c:spPr>
          </c:dPt>
          <c:dPt>
            <c:idx val="6"/>
            <c:bubble3D val="0"/>
            <c:spPr>
              <a:solidFill>
                <a:srgbClr val="99CC00"/>
              </a:solidFill>
              <a:ln>
                <a:solidFill>
                  <a:srgbClr val="B2DE82"/>
                </a:solidFill>
              </a:ln>
            </c:spPr>
          </c:dPt>
          <c:dPt>
            <c:idx val="7"/>
            <c:bubble3D val="0"/>
            <c:spPr>
              <a:solidFill>
                <a:srgbClr val="FF66FF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008378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00FFFF"/>
              </a:solidFill>
            </c:spPr>
          </c:dPt>
          <c:dPt>
            <c:idx val="1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7030A0"/>
              </a:solidFill>
            </c:spPr>
          </c:dPt>
          <c:dPt>
            <c:idx val="13"/>
            <c:bubble3D val="0"/>
            <c:spPr>
              <a:solidFill>
                <a:srgbClr val="99CCFF"/>
              </a:solidFill>
            </c:spPr>
          </c:dPt>
          <c:dPt>
            <c:idx val="1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5"/>
            <c:bubble3D val="0"/>
            <c:spPr>
              <a:solidFill>
                <a:srgbClr val="FFFF99"/>
              </a:solidFill>
            </c:spPr>
          </c:dPt>
          <c:dPt>
            <c:idx val="16"/>
            <c:bubble3D val="0"/>
            <c:spPr>
              <a:solidFill>
                <a:srgbClr val="0066FF"/>
              </a:solidFill>
            </c:spPr>
          </c:dPt>
          <c:dPt>
            <c:idx val="17"/>
            <c:bubble3D val="0"/>
            <c:spPr>
              <a:solidFill>
                <a:srgbClr val="FFFF00"/>
              </a:solidFill>
            </c:spPr>
          </c:dPt>
          <c:dPt>
            <c:idx val="1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9"/>
            <c:bubble3D val="0"/>
            <c:spPr>
              <a:solidFill>
                <a:srgbClr val="C00000"/>
              </a:solidFill>
            </c:spPr>
          </c:dPt>
          <c:dPt>
            <c:idx val="20"/>
            <c:bubble3D val="0"/>
            <c:spPr>
              <a:solidFill>
                <a:srgbClr val="92D050"/>
              </a:solidFill>
            </c:spPr>
          </c:dPt>
          <c:dPt>
            <c:idx val="21"/>
            <c:bubble3D val="0"/>
            <c:spPr>
              <a:solidFill>
                <a:srgbClr val="669900"/>
              </a:solidFill>
            </c:spPr>
          </c:dPt>
          <c:dPt>
            <c:idx val="2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3"/>
            <c:bubble3D val="0"/>
            <c:spPr>
              <a:solidFill>
                <a:srgbClr val="0070C0"/>
              </a:solidFill>
            </c:spPr>
          </c:dPt>
          <c:dPt>
            <c:idx val="24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2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cat>
            <c:strRef>
              <c:f>Tabelle1!$A$2:$A$28</c:f>
              <c:strCache>
                <c:ptCount val="27"/>
                <c:pt idx="0">
                  <c:v>C00-C14 Mundhöhle und Rachen</c:v>
                </c:pt>
                <c:pt idx="1">
                  <c:v>C15 Speiseröhre</c:v>
                </c:pt>
                <c:pt idx="2">
                  <c:v>C16 Magen</c:v>
                </c:pt>
                <c:pt idx="3">
                  <c:v>C18-C21 Darm</c:v>
                </c:pt>
                <c:pt idx="4">
                  <c:v>C22 Leber</c:v>
                </c:pt>
                <c:pt idx="5">
                  <c:v>C23-C24 Gallenblase und Gallenwege</c:v>
                </c:pt>
                <c:pt idx="6">
                  <c:v>C25 Bauchspeicheldrüse</c:v>
                </c:pt>
                <c:pt idx="7">
                  <c:v>C32 Kehlkopf</c:v>
                </c:pt>
                <c:pt idx="8">
                  <c:v>C33-C34 Lunge</c:v>
                </c:pt>
                <c:pt idx="9">
                  <c:v>C43 Malignes Melanom der Haut</c:v>
                </c:pt>
                <c:pt idx="10">
                  <c:v>C45 Mesotheliom</c:v>
                </c:pt>
                <c:pt idx="11">
                  <c:v>C50 Brustdrüse</c:v>
                </c:pt>
                <c:pt idx="12">
                  <c:v>C51 Vulva</c:v>
                </c:pt>
                <c:pt idx="13">
                  <c:v>C53 Gebärmutterhals</c:v>
                </c:pt>
                <c:pt idx="14">
                  <c:v>C54-C55 Gebärmutterkörper</c:v>
                </c:pt>
                <c:pt idx="15">
                  <c:v>C56 Eierstöcke</c:v>
                </c:pt>
                <c:pt idx="16">
                  <c:v>C61 Prostata</c:v>
                </c:pt>
                <c:pt idx="17">
                  <c:v>C62 Hoden</c:v>
                </c:pt>
                <c:pt idx="18">
                  <c:v>C64 Niere</c:v>
                </c:pt>
                <c:pt idx="19">
                  <c:v>C67 Harnblase</c:v>
                </c:pt>
                <c:pt idx="20">
                  <c:v>C70-C72 ZNS</c:v>
                </c:pt>
                <c:pt idx="21">
                  <c:v>C73 Schiddrüse</c:v>
                </c:pt>
                <c:pt idx="22">
                  <c:v>C81 Morbus Hodgkin</c:v>
                </c:pt>
                <c:pt idx="23">
                  <c:v>C82-C85 Non-Hodgkin-Lymhome</c:v>
                </c:pt>
                <c:pt idx="24">
                  <c:v>C90 Plasmozytom</c:v>
                </c:pt>
                <c:pt idx="25">
                  <c:v>C91-C95 Leukämien</c:v>
                </c:pt>
                <c:pt idx="26">
                  <c:v>Übrige Lokalisationen</c:v>
                </c:pt>
              </c:strCache>
            </c:strRef>
          </c:cat>
          <c:val>
            <c:numRef>
              <c:f>Tabelle1!$B$2:$B$28</c:f>
              <c:numCache>
                <c:formatCode>General</c:formatCode>
                <c:ptCount val="27"/>
                <c:pt idx="0">
                  <c:v>3607</c:v>
                </c:pt>
                <c:pt idx="1">
                  <c:v>1405</c:v>
                </c:pt>
                <c:pt idx="2">
                  <c:v>4334</c:v>
                </c:pt>
                <c:pt idx="3">
                  <c:v>17118</c:v>
                </c:pt>
                <c:pt idx="4">
                  <c:v>1685</c:v>
                </c:pt>
                <c:pt idx="5">
                  <c:v>1047</c:v>
                </c:pt>
                <c:pt idx="6">
                  <c:v>2802</c:v>
                </c:pt>
                <c:pt idx="7">
                  <c:v>885</c:v>
                </c:pt>
                <c:pt idx="8">
                  <c:v>9262</c:v>
                </c:pt>
                <c:pt idx="9">
                  <c:v>5578</c:v>
                </c:pt>
                <c:pt idx="10">
                  <c:v>220</c:v>
                </c:pt>
                <c:pt idx="11">
                  <c:v>17219</c:v>
                </c:pt>
                <c:pt idx="12">
                  <c:v>694</c:v>
                </c:pt>
                <c:pt idx="13">
                  <c:v>1304</c:v>
                </c:pt>
                <c:pt idx="14">
                  <c:v>3188</c:v>
                </c:pt>
                <c:pt idx="15">
                  <c:v>1917</c:v>
                </c:pt>
                <c:pt idx="16">
                  <c:v>14912</c:v>
                </c:pt>
                <c:pt idx="17">
                  <c:v>1015</c:v>
                </c:pt>
                <c:pt idx="18">
                  <c:v>3658</c:v>
                </c:pt>
                <c:pt idx="19">
                  <c:v>3856</c:v>
                </c:pt>
                <c:pt idx="20">
                  <c:v>1535</c:v>
                </c:pt>
                <c:pt idx="21">
                  <c:v>2008</c:v>
                </c:pt>
                <c:pt idx="22">
                  <c:v>575</c:v>
                </c:pt>
                <c:pt idx="23">
                  <c:v>3935</c:v>
                </c:pt>
                <c:pt idx="24">
                  <c:v>1079</c:v>
                </c:pt>
                <c:pt idx="25">
                  <c:v>2307</c:v>
                </c:pt>
                <c:pt idx="26">
                  <c:v>5865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3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196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Datenbestand Mittelfranken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2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2002-2014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871881802"/>
              </p:ext>
            </p:extLst>
          </p:nvPr>
        </p:nvGraphicFramePr>
        <p:xfrm>
          <a:off x="568948" y="2285325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164.483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618265" y="1316537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69%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4932040" y="1435651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19%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516216" y="2855838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charset="0"/>
              </a:rPr>
              <a:t>9</a:t>
            </a:r>
            <a:r>
              <a:rPr lang="de-DE" altLang="de-DE" sz="1600" dirty="0" smtClean="0">
                <a:latin typeface="Arial" charset="0"/>
              </a:rPr>
              <a:t>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28335" y="4223990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2%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5482629" y="5376118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077072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113.010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093785" y="3503910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31.520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283968" y="4204245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15.487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283968" y="4588641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2.805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 flipV="1">
            <a:off x="4937746" y="2512869"/>
            <a:ext cx="1137440" cy="919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825343" y="2495798"/>
            <a:ext cx="306191" cy="762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3995936" y="4797152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1.661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5220072" y="3657798"/>
            <a:ext cx="1710229" cy="85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943408" y="4862156"/>
            <a:ext cx="1684927" cy="29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790639" y="5245490"/>
            <a:ext cx="1455093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2002-2014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4" name="Diagramm 23"/>
          <p:cNvGraphicFramePr/>
          <p:nvPr>
            <p:extLst>
              <p:ext uri="{D42A27DB-BD31-4B8C-83A1-F6EECF244321}">
                <p14:modId xmlns:p14="http://schemas.microsoft.com/office/powerpoint/2010/main" val="2803849899"/>
              </p:ext>
            </p:extLst>
          </p:nvPr>
        </p:nvGraphicFramePr>
        <p:xfrm>
          <a:off x="1974830" y="2233650"/>
          <a:ext cx="525600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4678679" y="1750779"/>
            <a:ext cx="2720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Mundhöhle und Rachen 3.607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156176" y="2113111"/>
            <a:ext cx="214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Speiseröhre 1.405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932040" y="2708920"/>
            <a:ext cx="920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Magen 4.334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272788" y="3119629"/>
            <a:ext cx="12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Darm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17.118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367107" y="3068960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Leber 1.685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555340" y="3645024"/>
            <a:ext cx="1841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Gallenblase und Gallenwege 1.047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380312" y="4273932"/>
            <a:ext cx="204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Bauchspeicheldrüse 2.802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347309" y="4904873"/>
            <a:ext cx="2057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Kehlkopf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19026" y="4201924"/>
            <a:ext cx="1338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Lunge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9.262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020272" y="5589240"/>
            <a:ext cx="2001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Malignes Melanom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Haut  5.578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796012" y="4797152"/>
            <a:ext cx="154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Brustdrüse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17.219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39552" y="6041033"/>
            <a:ext cx="2019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Gebärmutterhals 1.304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79512" y="5684887"/>
            <a:ext cx="2322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Gebärmutterkörper  3.188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07504" y="5301208"/>
            <a:ext cx="1663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Eierstöcke 1.917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185233" y="3933056"/>
            <a:ext cx="127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Prostata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14.912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-64280" y="4340603"/>
            <a:ext cx="1423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Hoden 1.015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00579" y="4023893"/>
            <a:ext cx="1303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Niere 3.658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160" y="3697287"/>
            <a:ext cx="154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Harnblase 3.856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97360" y="3356992"/>
            <a:ext cx="1162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ZNS 1.535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5496" y="2996952"/>
            <a:ext cx="1737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Schilddrüse 2.008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61333" y="2636912"/>
            <a:ext cx="2062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Morbus Hodgkin 575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7517" y="2276872"/>
            <a:ext cx="285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Non-Hodgkin-Lymphome 3.935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69498" y="1916832"/>
            <a:ext cx="2070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1.079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1904094" y="1628800"/>
            <a:ext cx="180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Leukämien 2.307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2870792" y="1344845"/>
            <a:ext cx="256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Übrige Lokalisationen 5.865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207"/>
          <p:cNvSpPr txBox="1">
            <a:spLocks noChangeArrowheads="1"/>
          </p:cNvSpPr>
          <p:nvPr/>
        </p:nvSpPr>
        <p:spPr bwMode="auto">
          <a:xfrm>
            <a:off x="0" y="5504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(entsprechend RKI-Einteilung)</a:t>
            </a:r>
          </a:p>
          <a:p>
            <a:pPr algn="ctr"/>
            <a:r>
              <a:rPr lang="de-DE" altLang="de-DE" b="1" dirty="0" smtClean="0">
                <a:latin typeface="Arial" charset="0"/>
              </a:rPr>
              <a:t>Gesamt=113.010</a:t>
            </a:r>
            <a:endParaRPr lang="de-DE" altLang="de-DE" b="1" dirty="0"/>
          </a:p>
        </p:txBody>
      </p:sp>
      <p:cxnSp>
        <p:nvCxnSpPr>
          <p:cNvPr id="66" name="Gerade Verbindung 65"/>
          <p:cNvCxnSpPr/>
          <p:nvPr/>
        </p:nvCxnSpPr>
        <p:spPr bwMode="auto">
          <a:xfrm flipH="1">
            <a:off x="1691680" y="2936720"/>
            <a:ext cx="1305356" cy="214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87476" y="2159509"/>
            <a:ext cx="1148420" cy="5093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1403648" y="3605336"/>
            <a:ext cx="917212" cy="726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4120660" y="1746792"/>
            <a:ext cx="109289" cy="8254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2973000" y="1974407"/>
            <a:ext cx="854610" cy="6701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2459025" y="2564904"/>
            <a:ext cx="888839" cy="1909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904094" y="2780928"/>
            <a:ext cx="1227746" cy="62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1156662" y="3043780"/>
            <a:ext cx="1667782" cy="459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1528372" y="3180276"/>
            <a:ext cx="1132712" cy="526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1197768" y="3419807"/>
            <a:ext cx="1201143" cy="712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4788024" y="2070720"/>
            <a:ext cx="814820" cy="5015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5121520" y="2276872"/>
            <a:ext cx="962648" cy="32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7006281" y="4111444"/>
            <a:ext cx="628879" cy="140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7000980" y="3419807"/>
            <a:ext cx="739372" cy="4210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7020272" y="3907671"/>
            <a:ext cx="4847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228184" y="5622658"/>
            <a:ext cx="772796" cy="1597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2559032" y="5744819"/>
            <a:ext cx="649776" cy="415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2391308" y="5608985"/>
            <a:ext cx="524509" cy="2297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H="1">
            <a:off x="1691680" y="5443365"/>
            <a:ext cx="1011369" cy="69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7000980" y="4262830"/>
            <a:ext cx="504056" cy="6420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1691680" y="6329065"/>
            <a:ext cx="1213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Vulva 694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5920860" y="6237312"/>
            <a:ext cx="156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Mesotheliom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220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 flipH="1">
            <a:off x="2653562" y="5821931"/>
            <a:ext cx="694303" cy="631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96136" y="5782453"/>
            <a:ext cx="432177" cy="382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64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2002-2014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41933"/>
              </p:ext>
            </p:extLst>
          </p:nvPr>
        </p:nvGraphicFramePr>
        <p:xfrm>
          <a:off x="1760255" y="1049732"/>
          <a:ext cx="5623489" cy="5620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4477"/>
                <a:gridCol w="1990783"/>
                <a:gridCol w="1122744"/>
                <a:gridCol w="995485"/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C00-C14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Mundhöhle und Rachen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Speiseröhre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C18-C21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17.118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C23-C24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Gallenblase und Gallenwege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Bauchspeicheldrüse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2.802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Kehlkopf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C33-C34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9.262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Malignes Melanom der Haut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5.578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Mesotheliom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Brustdrüse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17.219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Vulva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Gebärmutterhals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C54-C55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Gebärmutterkörper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3.188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Eierstöcke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Prostata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14.912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Harnblase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C70-C72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Schilddrüse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Morbus Hodgkin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C82-C85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Non-Hodgkin-Lymphome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Multiples 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C91-C95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Leukämien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Lokalisationen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5.865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113.010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07"/>
          <p:cNvSpPr txBox="1">
            <a:spLocks noChangeArrowheads="1"/>
          </p:cNvSpPr>
          <p:nvPr/>
        </p:nvSpPr>
        <p:spPr bwMode="auto">
          <a:xfrm>
            <a:off x="0" y="47841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</a:t>
            </a:r>
            <a:r>
              <a:rPr lang="de-DE" altLang="de-DE" dirty="0">
                <a:latin typeface="Arial" charset="0"/>
              </a:rPr>
              <a:t>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Gesamt=113.010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2559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2002-2014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54237"/>
              </p:ext>
            </p:extLst>
          </p:nvPr>
        </p:nvGraphicFramePr>
        <p:xfrm>
          <a:off x="899592" y="1196752"/>
          <a:ext cx="7315185" cy="5422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430"/>
                <a:gridCol w="4548851"/>
                <a:gridCol w="798653"/>
                <a:gridCol w="891251"/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Anzahl  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Dünndarm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Verdauungsorgane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Nasenhöhle und Mittelohr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Nasennebenhöhle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Thymus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Herz,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Mediastinum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Pleura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Lok.</a:t>
                      </a:r>
                      <a:r>
                        <a:rPr lang="de-DE" sz="12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Atmungssystems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C40-C41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Knochen und Gelenkknorpel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C46-C49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Mesotheliales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Gewebe und Weichteilgewebe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weibliche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Plazenta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männliche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Nierenbecken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Ureter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Harnorgane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 und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Augenanhangsgebilde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Nebenniere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endokrine Drüsen und verwandte Strukturen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Lokalisation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Ohne Angabe der Lokalisation (CUP)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1.822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spezifizierte T/NK-Zell-Lymphome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Bösartige immunproliferative Krankheiten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bez. bösartige Neubildungen des lymphatischen, blutbildenden und verwandten Gewebes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5.865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07"/>
          <p:cNvSpPr txBox="1">
            <a:spLocks noChangeArrowheads="1"/>
          </p:cNvSpPr>
          <p:nvPr/>
        </p:nvSpPr>
        <p:spPr bwMode="auto">
          <a:xfrm>
            <a:off x="0" y="5614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>
                <a:latin typeface="Arial" charset="0"/>
              </a:rPr>
              <a:t>(entsprechend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Übrige Lokalisationen: Gesamt=5.865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761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32895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C00 – C97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(ohne C44)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8.525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8.951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Bösartige Neubildungen insgesamt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3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4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669</Words>
  <Application>Microsoft Office PowerPoint</Application>
  <PresentationFormat>Bildschirmpräsentation (4:3)</PresentationFormat>
  <Paragraphs>321</Paragraphs>
  <Slides>7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223</cp:revision>
  <cp:lastPrinted>2015-10-30T10:32:12Z</cp:lastPrinted>
  <dcterms:created xsi:type="dcterms:W3CDTF">2014-04-28T10:09:44Z</dcterms:created>
  <dcterms:modified xsi:type="dcterms:W3CDTF">2015-12-11T11:59:25Z</dcterms:modified>
</cp:coreProperties>
</file>