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95" r:id="rId2"/>
    <p:sldId id="287" r:id="rId3"/>
    <p:sldId id="298" r:id="rId4"/>
    <p:sldId id="291" r:id="rId5"/>
    <p:sldId id="282" r:id="rId6"/>
    <p:sldId id="285" r:id="rId7"/>
    <p:sldId id="292" r:id="rId8"/>
    <p:sldId id="293" r:id="rId9"/>
    <p:sldId id="294" r:id="rId10"/>
    <p:sldId id="299" r:id="rId11"/>
    <p:sldId id="290" r:id="rId12"/>
    <p:sldId id="296" r:id="rId13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9966"/>
    <a:srgbClr val="008378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1.6317740195233806E-3"/>
                  <c:y val="-0.330638624854341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343087264782265E-3"/>
                  <c:y val="-0.328996108194697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222991989731E-3"/>
                  <c:y val="-0.386206220380520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193041832855358E-7"/>
                  <c:y val="-0.339021351015146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382643854195223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8079931237550929E-3"/>
                  <c:y val="-0.411635772621929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6641341549022909E-3"/>
                  <c:y val="-0.411067708139485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1890345694242706E-3"/>
                  <c:y val="-0.393765242407853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38804036043914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7060036283092142E-4"/>
                  <c:y val="-0.408337765909367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677634008572029E-3"/>
                  <c:y val="-0.435445139454407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6637083636473053E-3"/>
                  <c:y val="-0.43637071662684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6957846381895584E-3"/>
                  <c:y val="-0.414809149687649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398</c:v>
                </c:pt>
                <c:pt idx="1">
                  <c:v>398</c:v>
                </c:pt>
                <c:pt idx="2">
                  <c:v>473</c:v>
                </c:pt>
                <c:pt idx="3">
                  <c:v>418</c:v>
                </c:pt>
                <c:pt idx="4">
                  <c:v>467</c:v>
                </c:pt>
                <c:pt idx="5">
                  <c:v>505</c:v>
                </c:pt>
                <c:pt idx="6">
                  <c:v>511</c:v>
                </c:pt>
                <c:pt idx="7">
                  <c:v>479</c:v>
                </c:pt>
                <c:pt idx="8">
                  <c:v>474</c:v>
                </c:pt>
                <c:pt idx="9">
                  <c:v>504</c:v>
                </c:pt>
                <c:pt idx="10">
                  <c:v>535</c:v>
                </c:pt>
                <c:pt idx="11">
                  <c:v>539</c:v>
                </c:pt>
                <c:pt idx="12">
                  <c:v>505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80320"/>
        <c:axId val="42681856"/>
      </c:barChart>
      <c:catAx>
        <c:axId val="42680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2681856"/>
        <c:crosses val="autoZero"/>
        <c:auto val="1"/>
        <c:lblAlgn val="ctr"/>
        <c:lblOffset val="100"/>
        <c:noMultiLvlLbl val="0"/>
      </c:catAx>
      <c:valAx>
        <c:axId val="42681856"/>
        <c:scaling>
          <c:orientation val="minMax"/>
          <c:max val="6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42680320"/>
        <c:crosses val="autoZero"/>
        <c:crossBetween val="between"/>
        <c:majorUnit val="100"/>
        <c:minorUnit val="10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0">
                  <c:v>3</c:v>
                </c:pt>
                <c:pt idx="1">
                  <c:v>11</c:v>
                </c:pt>
                <c:pt idx="2">
                  <c:v>11</c:v>
                </c:pt>
                <c:pt idx="3">
                  <c:v>17</c:v>
                </c:pt>
                <c:pt idx="4">
                  <c:v>19</c:v>
                </c:pt>
                <c:pt idx="5">
                  <c:v>31</c:v>
                </c:pt>
                <c:pt idx="6">
                  <c:v>32</c:v>
                </c:pt>
                <c:pt idx="7">
                  <c:v>55</c:v>
                </c:pt>
                <c:pt idx="8">
                  <c:v>124</c:v>
                </c:pt>
                <c:pt idx="9">
                  <c:v>170</c:v>
                </c:pt>
                <c:pt idx="10">
                  <c:v>221</c:v>
                </c:pt>
                <c:pt idx="11">
                  <c:v>313</c:v>
                </c:pt>
                <c:pt idx="12">
                  <c:v>408</c:v>
                </c:pt>
                <c:pt idx="13">
                  <c:v>551</c:v>
                </c:pt>
                <c:pt idx="14">
                  <c:v>597</c:v>
                </c:pt>
                <c:pt idx="15">
                  <c:v>486</c:v>
                </c:pt>
                <c:pt idx="16">
                  <c:v>314</c:v>
                </c:pt>
                <c:pt idx="17">
                  <c:v>106</c:v>
                </c:pt>
                <c:pt idx="18">
                  <c:v>31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11</c:v>
                </c:pt>
                <c:pt idx="5">
                  <c:v>15</c:v>
                </c:pt>
                <c:pt idx="6">
                  <c:v>22</c:v>
                </c:pt>
                <c:pt idx="7">
                  <c:v>46</c:v>
                </c:pt>
                <c:pt idx="8">
                  <c:v>73</c:v>
                </c:pt>
                <c:pt idx="9">
                  <c:v>97</c:v>
                </c:pt>
                <c:pt idx="10">
                  <c:v>153</c:v>
                </c:pt>
                <c:pt idx="11">
                  <c:v>213</c:v>
                </c:pt>
                <c:pt idx="12">
                  <c:v>295</c:v>
                </c:pt>
                <c:pt idx="13">
                  <c:v>390</c:v>
                </c:pt>
                <c:pt idx="14">
                  <c:v>415</c:v>
                </c:pt>
                <c:pt idx="15">
                  <c:v>423</c:v>
                </c:pt>
                <c:pt idx="16">
                  <c:v>309</c:v>
                </c:pt>
                <c:pt idx="17">
                  <c:v>167</c:v>
                </c:pt>
                <c:pt idx="18">
                  <c:v>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817792"/>
        <c:axId val="42823680"/>
        <c:axId val="0"/>
      </c:bar3DChart>
      <c:catAx>
        <c:axId val="428177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823680"/>
        <c:crosses val="autoZero"/>
        <c:auto val="1"/>
        <c:lblAlgn val="ctr"/>
        <c:lblOffset val="100"/>
        <c:noMultiLvlLbl val="0"/>
      </c:catAx>
      <c:valAx>
        <c:axId val="42823680"/>
        <c:scaling>
          <c:orientation val="minMax"/>
          <c:max val="7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817792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2543</c:v>
                </c:pt>
                <c:pt idx="1">
                  <c:v>3663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43081728"/>
        <c:axId val="43083264"/>
      </c:barChart>
      <c:catAx>
        <c:axId val="430817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3083264"/>
        <c:crosses val="autoZero"/>
        <c:auto val="1"/>
        <c:lblAlgn val="ctr"/>
        <c:lblOffset val="100"/>
        <c:noMultiLvlLbl val="0"/>
      </c:catAx>
      <c:valAx>
        <c:axId val="43083264"/>
        <c:scaling>
          <c:orientation val="minMax"/>
          <c:max val="4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3081728"/>
        <c:crosses val="autoZero"/>
        <c:crossBetween val="between"/>
        <c:majorUnit val="500"/>
        <c:minorUnit val="5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rgbClr val="339966"/>
              </a:solidFill>
            </c:spPr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cat>
            <c:strRef>
              <c:f>Tabelle1!$A$2:$A$13</c:f>
              <c:strCache>
                <c:ptCount val="12"/>
                <c:pt idx="0">
                  <c:v>Follikuläres</c:v>
                </c:pt>
                <c:pt idx="1">
                  <c:v>CLL</c:v>
                </c:pt>
                <c:pt idx="2">
                  <c:v>Haarzell</c:v>
                </c:pt>
                <c:pt idx="3">
                  <c:v>MALT</c:v>
                </c:pt>
                <c:pt idx="4">
                  <c:v>Immunozytom</c:v>
                </c:pt>
                <c:pt idx="5">
                  <c:v>Plasmozytom</c:v>
                </c:pt>
                <c:pt idx="6">
                  <c:v>Kutan</c:v>
                </c:pt>
                <c:pt idx="7">
                  <c:v>Aggressive</c:v>
                </c:pt>
                <c:pt idx="8">
                  <c:v>Gehirn</c:v>
                </c:pt>
                <c:pt idx="9">
                  <c:v>B-Zell</c:v>
                </c:pt>
                <c:pt idx="10">
                  <c:v>Sonstige</c:v>
                </c:pt>
                <c:pt idx="11">
                  <c:v>NHL o.n.A.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669</c:v>
                </c:pt>
                <c:pt idx="1">
                  <c:v>1001</c:v>
                </c:pt>
                <c:pt idx="2">
                  <c:v>65</c:v>
                </c:pt>
                <c:pt idx="3">
                  <c:v>366</c:v>
                </c:pt>
                <c:pt idx="4">
                  <c:v>144</c:v>
                </c:pt>
                <c:pt idx="5">
                  <c:v>1079</c:v>
                </c:pt>
                <c:pt idx="6">
                  <c:v>382</c:v>
                </c:pt>
                <c:pt idx="7">
                  <c:v>1700</c:v>
                </c:pt>
                <c:pt idx="8">
                  <c:v>124</c:v>
                </c:pt>
                <c:pt idx="9">
                  <c:v>224</c:v>
                </c:pt>
                <c:pt idx="10">
                  <c:v>229</c:v>
                </c:pt>
                <c:pt idx="11">
                  <c:v>223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273</c:v>
                </c:pt>
                <c:pt idx="1">
                  <c:v>249</c:v>
                </c:pt>
                <c:pt idx="2">
                  <c:v>290</c:v>
                </c:pt>
                <c:pt idx="3">
                  <c:v>258</c:v>
                </c:pt>
                <c:pt idx="4">
                  <c:v>260</c:v>
                </c:pt>
                <c:pt idx="5">
                  <c:v>248</c:v>
                </c:pt>
                <c:pt idx="6">
                  <c:v>242</c:v>
                </c:pt>
                <c:pt idx="7">
                  <c:v>194</c:v>
                </c:pt>
                <c:pt idx="8">
                  <c:v>182</c:v>
                </c:pt>
                <c:pt idx="9">
                  <c:v>167</c:v>
                </c:pt>
                <c:pt idx="10">
                  <c:v>139</c:v>
                </c:pt>
                <c:pt idx="11">
                  <c:v>90</c:v>
                </c:pt>
                <c:pt idx="12">
                  <c:v>36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27</c:v>
                </c:pt>
                <c:pt idx="1">
                  <c:v>37</c:v>
                </c:pt>
                <c:pt idx="2">
                  <c:v>54</c:v>
                </c:pt>
                <c:pt idx="3">
                  <c:v>44</c:v>
                </c:pt>
                <c:pt idx="4">
                  <c:v>65</c:v>
                </c:pt>
                <c:pt idx="5">
                  <c:v>84</c:v>
                </c:pt>
                <c:pt idx="6">
                  <c:v>95</c:v>
                </c:pt>
                <c:pt idx="7">
                  <c:v>108</c:v>
                </c:pt>
                <c:pt idx="8">
                  <c:v>122</c:v>
                </c:pt>
                <c:pt idx="9">
                  <c:v>133</c:v>
                </c:pt>
                <c:pt idx="10">
                  <c:v>203</c:v>
                </c:pt>
                <c:pt idx="11">
                  <c:v>267</c:v>
                </c:pt>
                <c:pt idx="12">
                  <c:v>469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98</c:v>
                </c:pt>
                <c:pt idx="1">
                  <c:v>112</c:v>
                </c:pt>
                <c:pt idx="2">
                  <c:v>129</c:v>
                </c:pt>
                <c:pt idx="3">
                  <c:v>116</c:v>
                </c:pt>
                <c:pt idx="4">
                  <c:v>142</c:v>
                </c:pt>
                <c:pt idx="5">
                  <c:v>173</c:v>
                </c:pt>
                <c:pt idx="6">
                  <c:v>174</c:v>
                </c:pt>
                <c:pt idx="7">
                  <c:v>177</c:v>
                </c:pt>
                <c:pt idx="8">
                  <c:v>170</c:v>
                </c:pt>
                <c:pt idx="9">
                  <c:v>204</c:v>
                </c:pt>
                <c:pt idx="10">
                  <c:v>193</c:v>
                </c:pt>
                <c:pt idx="11">
                  <c:v>182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832832"/>
        <c:axId val="45839104"/>
      </c:barChart>
      <c:catAx>
        <c:axId val="4583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5839104"/>
        <c:crosses val="autoZero"/>
        <c:auto val="1"/>
        <c:lblAlgn val="ctr"/>
        <c:lblOffset val="100"/>
        <c:noMultiLvlLbl val="0"/>
      </c:catAx>
      <c:valAx>
        <c:axId val="4583910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583283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273</c:v>
                </c:pt>
                <c:pt idx="1">
                  <c:v>249</c:v>
                </c:pt>
                <c:pt idx="2">
                  <c:v>290</c:v>
                </c:pt>
                <c:pt idx="3">
                  <c:v>258</c:v>
                </c:pt>
                <c:pt idx="4">
                  <c:v>260</c:v>
                </c:pt>
                <c:pt idx="5">
                  <c:v>248</c:v>
                </c:pt>
                <c:pt idx="6">
                  <c:v>242</c:v>
                </c:pt>
                <c:pt idx="7">
                  <c:v>194</c:v>
                </c:pt>
                <c:pt idx="8">
                  <c:v>182</c:v>
                </c:pt>
                <c:pt idx="9">
                  <c:v>167</c:v>
                </c:pt>
                <c:pt idx="10">
                  <c:v>139</c:v>
                </c:pt>
                <c:pt idx="11">
                  <c:v>90</c:v>
                </c:pt>
                <c:pt idx="12">
                  <c:v>36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9</c:v>
                </c:pt>
                <c:pt idx="1">
                  <c:v>11</c:v>
                </c:pt>
                <c:pt idx="2">
                  <c:v>16</c:v>
                </c:pt>
                <c:pt idx="3">
                  <c:v>16</c:v>
                </c:pt>
                <c:pt idx="4">
                  <c:v>17</c:v>
                </c:pt>
                <c:pt idx="5">
                  <c:v>29</c:v>
                </c:pt>
                <c:pt idx="6">
                  <c:v>23</c:v>
                </c:pt>
                <c:pt idx="7">
                  <c:v>30</c:v>
                </c:pt>
                <c:pt idx="8">
                  <c:v>43</c:v>
                </c:pt>
                <c:pt idx="9">
                  <c:v>51</c:v>
                </c:pt>
                <c:pt idx="10">
                  <c:v>86</c:v>
                </c:pt>
                <c:pt idx="11">
                  <c:v>167</c:v>
                </c:pt>
                <c:pt idx="12">
                  <c:v>469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116</c:v>
                </c:pt>
                <c:pt idx="1">
                  <c:v>138</c:v>
                </c:pt>
                <c:pt idx="2">
                  <c:v>167</c:v>
                </c:pt>
                <c:pt idx="3">
                  <c:v>144</c:v>
                </c:pt>
                <c:pt idx="4">
                  <c:v>190</c:v>
                </c:pt>
                <c:pt idx="5">
                  <c:v>228</c:v>
                </c:pt>
                <c:pt idx="6">
                  <c:v>246</c:v>
                </c:pt>
                <c:pt idx="7">
                  <c:v>255</c:v>
                </c:pt>
                <c:pt idx="8">
                  <c:v>249</c:v>
                </c:pt>
                <c:pt idx="9">
                  <c:v>286</c:v>
                </c:pt>
                <c:pt idx="10">
                  <c:v>310</c:v>
                </c:pt>
                <c:pt idx="11">
                  <c:v>282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372032"/>
        <c:axId val="117373952"/>
      </c:barChart>
      <c:catAx>
        <c:axId val="11737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17373952"/>
        <c:crosses val="autoZero"/>
        <c:auto val="1"/>
        <c:lblAlgn val="ctr"/>
        <c:lblOffset val="100"/>
        <c:noMultiLvlLbl val="0"/>
      </c:catAx>
      <c:valAx>
        <c:axId val="11737395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1737203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14.12.2015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14.12.2015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6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2002-2014: Non-</a:t>
            </a:r>
            <a:r>
              <a:rPr lang="de-DE" altLang="de-DE" b="1" baseline="0" dirty="0" smtClean="0">
                <a:solidFill>
                  <a:srgbClr val="3333CC"/>
                </a:solidFill>
                <a:latin typeface="Arial" charset="0"/>
              </a:rPr>
              <a:t>Hodgkin-Lymphome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Non-Hodgkin-Lymphome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  <a:cs typeface="Times New Roman" pitchFamily="18" charset="0"/>
              </a:rPr>
              <a:t>C82 </a:t>
            </a:r>
            <a:r>
              <a:rPr lang="de-DE" altLang="de-DE" sz="1800" b="1" dirty="0">
                <a:solidFill>
                  <a:srgbClr val="0033CC"/>
                </a:solidFill>
                <a:cs typeface="Times New Roman" pitchFamily="18" charset="0"/>
              </a:rPr>
              <a:t>– </a:t>
            </a:r>
            <a:r>
              <a:rPr lang="de-DE" altLang="de-DE" sz="1800" b="1" dirty="0" smtClean="0">
                <a:solidFill>
                  <a:srgbClr val="0033CC"/>
                </a:solidFill>
                <a:cs typeface="Times New Roman" pitchFamily="18" charset="0"/>
              </a:rPr>
              <a:t>C86, C88.0, C88.4, C90</a:t>
            </a:r>
            <a:r>
              <a:rPr lang="de-DE" altLang="de-DE" sz="1800" b="1" dirty="0">
                <a:solidFill>
                  <a:srgbClr val="0033CC"/>
                </a:solidFill>
                <a:cs typeface="Times New Roman" pitchFamily="18" charset="0"/>
              </a:rPr>
              <a:t>, C91.1, C91.3 – C91.7 </a:t>
            </a:r>
            <a:endParaRPr lang="de-DE" altLang="de-DE" sz="1800" b="1" dirty="0" smtClean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2002-2014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5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29599363"/>
              </p:ext>
            </p:extLst>
          </p:nvPr>
        </p:nvGraphicFramePr>
        <p:xfrm>
          <a:off x="724461" y="1785149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851558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85268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70306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70362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339752" y="170418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843808" y="170474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347864" y="170587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79912" y="170643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8024" y="170700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92080" y="170756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96136" y="170080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228184" y="170080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535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70756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283968" y="170756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511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8021633" y="3576956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7884368" y="3930898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7884368" y="421893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7884368" y="3655041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" name="Textfeld 42"/>
          <p:cNvSpPr txBox="1"/>
          <p:nvPr/>
        </p:nvSpPr>
        <p:spPr>
          <a:xfrm>
            <a:off x="6732240" y="170756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</a:t>
            </a:r>
            <a:endParaRPr lang="de-DE" altLang="de-DE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C82 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– C86, C88.0, C88.4, C90, C91.1, C91.3 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C91.7</a:t>
            </a:r>
            <a:endParaRPr lang="de-DE" altLang="de-DE" sz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563888" y="133147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Gesamt=6.206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76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747362008"/>
              </p:ext>
            </p:extLst>
          </p:nvPr>
        </p:nvGraphicFramePr>
        <p:xfrm>
          <a:off x="752048" y="1785149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38230" y="3851558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75360" y="6385268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1403648" y="17070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1907704" y="170756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339752" y="170812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843808" y="170868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3347864" y="170981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3851920" y="171037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788024" y="171094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5292080" y="171150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5796136" y="170474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228184" y="170474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535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236296" y="171150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4355976" y="171150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511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6732240" y="171150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8021633" y="3576956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7884368" y="3936996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7884368" y="4225028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" name="Rectangle 10"/>
          <p:cNvSpPr>
            <a:spLocks noChangeArrowheads="1"/>
          </p:cNvSpPr>
          <p:nvPr/>
        </p:nvSpPr>
        <p:spPr bwMode="auto">
          <a:xfrm>
            <a:off x="7884368" y="3655041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de-DE" altLang="de-DE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200" dirty="0">
                <a:latin typeface="Arial" charset="0"/>
                <a:cs typeface="Times New Roman" pitchFamily="18" charset="0"/>
              </a:rPr>
              <a:t>C82 – C86, C88.0, C88.4, C90, C91.1, C91.3 – C91.7</a:t>
            </a:r>
            <a:endParaRPr lang="de-DE" altLang="de-DE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3563888" y="133147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Gesamt=6.206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2015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2002-2014,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2015.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9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2002-2014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9.600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4.504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7.190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2.410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lvl="0" algn="ctr"/>
            <a:r>
              <a:rPr lang="de-DE" altLang="de-DE" sz="1900" b="1" dirty="0" smtClean="0">
                <a:latin typeface="Arial" charset="0"/>
              </a:rPr>
              <a:t>Tumorentität: Non-Hodgkin-Lymphome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C82 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C86, C88.0, C88.4, C90, C91.1, C91.3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 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C91.7</a:t>
            </a:r>
            <a:endParaRPr lang="de-DE" altLang="de-DE" sz="1200" dirty="0">
              <a:latin typeface="Arial" charset="0"/>
              <a:cs typeface="Times New Roman" pitchFamily="18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14.104 </a:t>
            </a:r>
            <a:r>
              <a:rPr lang="de-DE" altLang="de-DE" sz="1200" b="1" dirty="0" smtClean="0">
                <a:latin typeface="Arial" charset="0"/>
              </a:rPr>
              <a:t>(ED 1978 bis 2014)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3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8977882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Datenbestand Klinisches Krebsregister: NHL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6.206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984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743112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C82 – C88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339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0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2014: Non-Hodgkin-Lymphome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1.711.285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837.116,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874.169)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2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69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1587585148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endParaRPr lang="de-DE" altLang="de-DE" sz="2000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C82 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C86, C88.0, C88.4, C90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, C91.1, C91.3 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C91.7</a:t>
            </a:r>
          </a:p>
          <a:p>
            <a:pPr lvl="0" algn="ctr"/>
            <a:endParaRPr lang="de-DE" altLang="de-DE" sz="1200" b="1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Gesamt=6.206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668344" y="199987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034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715451328"/>
              </p:ext>
            </p:extLst>
          </p:nvPr>
        </p:nvGraphicFramePr>
        <p:xfrm>
          <a:off x="832579" y="1330312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endParaRPr lang="de-DE" altLang="de-DE" sz="1200" dirty="0" smtClean="0">
              <a:latin typeface="Arial" charset="0"/>
              <a:cs typeface="Times New Roman" pitchFamily="18" charset="0"/>
            </a:endParaRPr>
          </a:p>
          <a:p>
            <a:pPr algn="ctr"/>
            <a:r>
              <a:rPr lang="de-DE" altLang="de-DE" sz="1200" dirty="0">
                <a:latin typeface="Arial" charset="0"/>
                <a:cs typeface="Times New Roman" pitchFamily="18" charset="0"/>
              </a:rPr>
              <a:t>C82 – C86, C88.0, C88.4, C90, C91.1, C91.3 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C91.7</a:t>
            </a:r>
          </a:p>
          <a:p>
            <a:pPr algn="ctr"/>
            <a:endParaRPr lang="de-DE" altLang="de-DE" sz="1200" dirty="0" smtClean="0">
              <a:latin typeface="Arial" charset="0"/>
              <a:cs typeface="Times New Roman" pitchFamily="18" charset="0"/>
            </a:endParaRPr>
          </a:p>
          <a:p>
            <a:pPr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Gesamt=6.206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546338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609725" algn="l"/>
                <a:tab pos="3319463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n=3.500,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67 Jahre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65,1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609725" algn="l"/>
                <a:tab pos="3319463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n=2.706,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70 Jahre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,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Mittelwert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67,8 Jahre</a:t>
            </a:r>
            <a:endParaRPr lang="de-DE" altLang="de-DE" sz="14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8132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616188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857488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600002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1748652381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endParaRPr lang="de-DE" altLang="de-DE" sz="1200" dirty="0" smtClean="0">
              <a:latin typeface="Arial" charset="0"/>
              <a:cs typeface="Times New Roman" pitchFamily="18" charset="0"/>
            </a:endParaRPr>
          </a:p>
          <a:p>
            <a:pPr algn="ctr"/>
            <a:r>
              <a:rPr lang="de-DE" altLang="de-DE" sz="1200" dirty="0">
                <a:latin typeface="Arial" charset="0"/>
                <a:cs typeface="Times New Roman" pitchFamily="18" charset="0"/>
              </a:rPr>
              <a:t>C82 – C86, C88.0, C88.4, C90, C91.1, C91.3 – C91.7</a:t>
            </a:r>
          </a:p>
          <a:p>
            <a:pPr lvl="0" algn="ctr"/>
            <a:endParaRPr lang="de-DE" altLang="de-DE" sz="12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Gesamt=6.206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87303" y="4129335"/>
            <a:ext cx="79260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6" y="3697287"/>
            <a:ext cx="8651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59%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435575" y="2185119"/>
            <a:ext cx="86513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3.663</a:t>
            </a:r>
            <a:endParaRPr lang="de-DE" altLang="de-DE" sz="16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915816" y="2996952"/>
            <a:ext cx="86513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2.543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endParaRPr lang="de-DE" altLang="de-DE" sz="1200" dirty="0" smtClean="0">
              <a:latin typeface="Arial" charset="0"/>
              <a:cs typeface="Times New Roman" pitchFamily="18" charset="0"/>
            </a:endParaRPr>
          </a:p>
          <a:p>
            <a:pPr algn="ctr"/>
            <a:r>
              <a:rPr lang="de-DE" altLang="de-DE" sz="1200" dirty="0">
                <a:latin typeface="Arial" charset="0"/>
                <a:cs typeface="Times New Roman" pitchFamily="18" charset="0"/>
              </a:rPr>
              <a:t>C82 – C86, C88.0, C88.4, C90, C91.1, C91.3 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C91.7</a:t>
            </a:r>
            <a:endParaRPr lang="de-DE" altLang="de-DE" sz="12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Gesamt=6.206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Diagramm 12"/>
          <p:cNvGraphicFramePr/>
          <p:nvPr>
            <p:extLst>
              <p:ext uri="{D42A27DB-BD31-4B8C-83A1-F6EECF244321}">
                <p14:modId xmlns:p14="http://schemas.microsoft.com/office/powerpoint/2010/main" val="2566301122"/>
              </p:ext>
            </p:extLst>
          </p:nvPr>
        </p:nvGraphicFramePr>
        <p:xfrm>
          <a:off x="2196268" y="2770434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729880" y="400506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1.700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4644008" y="328498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669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580112" y="364502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1.001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1880" y="3275111"/>
            <a:ext cx="4787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224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131840" y="3356992"/>
            <a:ext cx="5015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124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4211960" y="3193231"/>
            <a:ext cx="4928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223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6418932" y="4077072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65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Gerade Verbindung 28"/>
          <p:cNvCxnSpPr/>
          <p:nvPr/>
        </p:nvCxnSpPr>
        <p:spPr>
          <a:xfrm flipH="1">
            <a:off x="3100873" y="5661248"/>
            <a:ext cx="48309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>
            <a:off x="1619672" y="4005064"/>
            <a:ext cx="8367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1763688" y="2708920"/>
            <a:ext cx="1478373" cy="6639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H="1" flipV="1">
            <a:off x="2843808" y="2224028"/>
            <a:ext cx="791496" cy="10357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4032625" y="2110299"/>
            <a:ext cx="11719" cy="11026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5220351" y="2491676"/>
            <a:ext cx="957064" cy="703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V="1">
            <a:off x="4427984" y="2111303"/>
            <a:ext cx="713050" cy="10535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V="1">
            <a:off x="6477680" y="3213980"/>
            <a:ext cx="1190664" cy="4641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101"/>
          <p:cNvSpPr txBox="1">
            <a:spLocks noChangeArrowheads="1"/>
          </p:cNvSpPr>
          <p:nvPr/>
        </p:nvSpPr>
        <p:spPr bwMode="auto">
          <a:xfrm>
            <a:off x="5961112" y="2144698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Follikuläres NHL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11%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102"/>
          <p:cNvSpPr txBox="1">
            <a:spLocks noChangeArrowheads="1"/>
          </p:cNvSpPr>
          <p:nvPr/>
        </p:nvSpPr>
        <p:spPr bwMode="auto">
          <a:xfrm>
            <a:off x="3131840" y="1465620"/>
            <a:ext cx="19319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Sonstiges NHL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103"/>
          <p:cNvSpPr txBox="1">
            <a:spLocks noChangeArrowheads="1"/>
          </p:cNvSpPr>
          <p:nvPr/>
        </p:nvSpPr>
        <p:spPr bwMode="auto">
          <a:xfrm>
            <a:off x="4444082" y="6021288"/>
            <a:ext cx="22161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Plasmozytom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Multiples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Myelom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17%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104"/>
          <p:cNvSpPr txBox="1">
            <a:spLocks noChangeArrowheads="1"/>
          </p:cNvSpPr>
          <p:nvPr/>
        </p:nvSpPr>
        <p:spPr bwMode="auto">
          <a:xfrm>
            <a:off x="31750" y="3626440"/>
            <a:ext cx="178117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Hochmalignes Lymphom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27%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109"/>
          <p:cNvSpPr txBox="1">
            <a:spLocks noChangeArrowheads="1"/>
          </p:cNvSpPr>
          <p:nvPr/>
        </p:nvSpPr>
        <p:spPr bwMode="auto">
          <a:xfrm>
            <a:off x="7183313" y="2852936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CLL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16%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110"/>
          <p:cNvSpPr txBox="1">
            <a:spLocks noChangeArrowheads="1"/>
          </p:cNvSpPr>
          <p:nvPr/>
        </p:nvSpPr>
        <p:spPr bwMode="auto">
          <a:xfrm>
            <a:off x="1926729" y="6021288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Kutanes Lymphom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6%</a:t>
            </a:r>
          </a:p>
        </p:txBody>
      </p:sp>
      <p:sp>
        <p:nvSpPr>
          <p:cNvPr id="43" name="Text Box 111"/>
          <p:cNvSpPr txBox="1">
            <a:spLocks noChangeArrowheads="1"/>
          </p:cNvSpPr>
          <p:nvPr/>
        </p:nvSpPr>
        <p:spPr bwMode="auto">
          <a:xfrm>
            <a:off x="6732240" y="5642084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Immunozytom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</a:p>
        </p:txBody>
      </p:sp>
      <p:sp>
        <p:nvSpPr>
          <p:cNvPr id="44" name="Text Box 112"/>
          <p:cNvSpPr txBox="1">
            <a:spLocks noChangeArrowheads="1"/>
          </p:cNvSpPr>
          <p:nvPr/>
        </p:nvSpPr>
        <p:spPr bwMode="auto">
          <a:xfrm>
            <a:off x="7236296" y="4803598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MALT-Lymphom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 Box 113"/>
          <p:cNvSpPr txBox="1">
            <a:spLocks noChangeArrowheads="1"/>
          </p:cNvSpPr>
          <p:nvPr/>
        </p:nvSpPr>
        <p:spPr bwMode="auto">
          <a:xfrm>
            <a:off x="7548562" y="4005064"/>
            <a:ext cx="16319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Haarzellleukämie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46" name="Text Box 118"/>
          <p:cNvSpPr txBox="1">
            <a:spLocks noChangeArrowheads="1"/>
          </p:cNvSpPr>
          <p:nvPr/>
        </p:nvSpPr>
        <p:spPr bwMode="auto">
          <a:xfrm>
            <a:off x="4644008" y="1681644"/>
            <a:ext cx="17616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NHL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 Box 121"/>
          <p:cNvSpPr txBox="1">
            <a:spLocks noChangeArrowheads="1"/>
          </p:cNvSpPr>
          <p:nvPr/>
        </p:nvSpPr>
        <p:spPr bwMode="auto">
          <a:xfrm>
            <a:off x="280988" y="2296108"/>
            <a:ext cx="19319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Zerebrales Lymphom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</a:p>
        </p:txBody>
      </p:sp>
      <p:sp>
        <p:nvSpPr>
          <p:cNvPr id="48" name="Text Box 127"/>
          <p:cNvSpPr txBox="1">
            <a:spLocks noChangeArrowheads="1"/>
          </p:cNvSpPr>
          <p:nvPr/>
        </p:nvSpPr>
        <p:spPr bwMode="auto">
          <a:xfrm>
            <a:off x="899592" y="1681644"/>
            <a:ext cx="29194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B-Zell-Lymphom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6128339" y="4293096"/>
            <a:ext cx="6216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366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6038621" y="4561383"/>
            <a:ext cx="6216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144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4716016" y="4797152"/>
            <a:ext cx="76562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1.079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3491880" y="4813920"/>
            <a:ext cx="6216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382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3791139" y="3193231"/>
            <a:ext cx="4928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Gerade Verbindung 53"/>
          <p:cNvCxnSpPr/>
          <p:nvPr/>
        </p:nvCxnSpPr>
        <p:spPr>
          <a:xfrm>
            <a:off x="6804248" y="4279528"/>
            <a:ext cx="6012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>
            <a:off x="6712084" y="4566865"/>
            <a:ext cx="591914" cy="2784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>
            <a:off x="6500366" y="5175875"/>
            <a:ext cx="591914" cy="4133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>
            <a:off x="5364088" y="5751309"/>
            <a:ext cx="188069" cy="2699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62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54846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0390569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613</Words>
  <Application>Microsoft Office PowerPoint</Application>
  <PresentationFormat>Bildschirmpräsentation (4:3)</PresentationFormat>
  <Paragraphs>208</Paragraphs>
  <Slides>12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220</cp:revision>
  <cp:lastPrinted>2015-12-11T09:19:14Z</cp:lastPrinted>
  <dcterms:created xsi:type="dcterms:W3CDTF">2014-04-28T10:09:44Z</dcterms:created>
  <dcterms:modified xsi:type="dcterms:W3CDTF">2015-12-14T10:31:16Z</dcterms:modified>
</cp:coreProperties>
</file>