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5" r:id="rId2"/>
    <p:sldId id="287" r:id="rId3"/>
    <p:sldId id="298" r:id="rId4"/>
    <p:sldId id="291" r:id="rId5"/>
    <p:sldId id="282" r:id="rId6"/>
    <p:sldId id="285" r:id="rId7"/>
    <p:sldId id="292" r:id="rId8"/>
    <p:sldId id="293" r:id="rId9"/>
    <p:sldId id="294" r:id="rId10"/>
    <p:sldId id="299" r:id="rId11"/>
    <p:sldId id="290" r:id="rId12"/>
    <p:sldId id="296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317740195233806E-3"/>
                  <c:y val="-0.33063862485434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2899610819469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620622038052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193041832855358E-7"/>
                  <c:y val="-0.33902135101514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8264385419522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079931237550929E-3"/>
                  <c:y val="-0.41163577262192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41341549022909E-3"/>
                  <c:y val="-0.41106770813948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39376524240785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8804036043914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60036283092142E-4"/>
                  <c:y val="-0.408337765909367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4354451394544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3637071662684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6957846381895584E-3"/>
                  <c:y val="-0.414809149687649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398</c:v>
                </c:pt>
                <c:pt idx="1">
                  <c:v>398</c:v>
                </c:pt>
                <c:pt idx="2">
                  <c:v>473</c:v>
                </c:pt>
                <c:pt idx="3">
                  <c:v>418</c:v>
                </c:pt>
                <c:pt idx="4">
                  <c:v>467</c:v>
                </c:pt>
                <c:pt idx="5">
                  <c:v>505</c:v>
                </c:pt>
                <c:pt idx="6">
                  <c:v>511</c:v>
                </c:pt>
                <c:pt idx="7">
                  <c:v>479</c:v>
                </c:pt>
                <c:pt idx="8">
                  <c:v>474</c:v>
                </c:pt>
                <c:pt idx="9">
                  <c:v>504</c:v>
                </c:pt>
                <c:pt idx="10">
                  <c:v>535</c:v>
                </c:pt>
                <c:pt idx="11">
                  <c:v>539</c:v>
                </c:pt>
                <c:pt idx="12">
                  <c:v>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80320"/>
        <c:axId val="42681856"/>
      </c:barChart>
      <c:catAx>
        <c:axId val="4268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81856"/>
        <c:crosses val="autoZero"/>
        <c:auto val="1"/>
        <c:lblAlgn val="ctr"/>
        <c:lblOffset val="100"/>
        <c:noMultiLvlLbl val="0"/>
      </c:catAx>
      <c:valAx>
        <c:axId val="42681856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2680320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3</c:v>
                </c:pt>
                <c:pt idx="1">
                  <c:v>11</c:v>
                </c:pt>
                <c:pt idx="2">
                  <c:v>11</c:v>
                </c:pt>
                <c:pt idx="3">
                  <c:v>17</c:v>
                </c:pt>
                <c:pt idx="4">
                  <c:v>19</c:v>
                </c:pt>
                <c:pt idx="5">
                  <c:v>31</c:v>
                </c:pt>
                <c:pt idx="6">
                  <c:v>32</c:v>
                </c:pt>
                <c:pt idx="7">
                  <c:v>55</c:v>
                </c:pt>
                <c:pt idx="8">
                  <c:v>124</c:v>
                </c:pt>
                <c:pt idx="9">
                  <c:v>170</c:v>
                </c:pt>
                <c:pt idx="10">
                  <c:v>221</c:v>
                </c:pt>
                <c:pt idx="11">
                  <c:v>313</c:v>
                </c:pt>
                <c:pt idx="12">
                  <c:v>408</c:v>
                </c:pt>
                <c:pt idx="13">
                  <c:v>551</c:v>
                </c:pt>
                <c:pt idx="14">
                  <c:v>597</c:v>
                </c:pt>
                <c:pt idx="15">
                  <c:v>486</c:v>
                </c:pt>
                <c:pt idx="16">
                  <c:v>314</c:v>
                </c:pt>
                <c:pt idx="17">
                  <c:v>106</c:v>
                </c:pt>
                <c:pt idx="18">
                  <c:v>31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11</c:v>
                </c:pt>
                <c:pt idx="5">
                  <c:v>15</c:v>
                </c:pt>
                <c:pt idx="6">
                  <c:v>22</c:v>
                </c:pt>
                <c:pt idx="7">
                  <c:v>46</c:v>
                </c:pt>
                <c:pt idx="8">
                  <c:v>73</c:v>
                </c:pt>
                <c:pt idx="9">
                  <c:v>97</c:v>
                </c:pt>
                <c:pt idx="10">
                  <c:v>153</c:v>
                </c:pt>
                <c:pt idx="11">
                  <c:v>213</c:v>
                </c:pt>
                <c:pt idx="12">
                  <c:v>295</c:v>
                </c:pt>
                <c:pt idx="13">
                  <c:v>390</c:v>
                </c:pt>
                <c:pt idx="14">
                  <c:v>415</c:v>
                </c:pt>
                <c:pt idx="15">
                  <c:v>423</c:v>
                </c:pt>
                <c:pt idx="16">
                  <c:v>309</c:v>
                </c:pt>
                <c:pt idx="17">
                  <c:v>167</c:v>
                </c:pt>
                <c:pt idx="18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817792"/>
        <c:axId val="42823680"/>
        <c:axId val="0"/>
      </c:bar3DChart>
      <c:catAx>
        <c:axId val="42817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823680"/>
        <c:crosses val="autoZero"/>
        <c:auto val="1"/>
        <c:lblAlgn val="ctr"/>
        <c:lblOffset val="100"/>
        <c:noMultiLvlLbl val="0"/>
      </c:catAx>
      <c:valAx>
        <c:axId val="42823680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817792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2543</c:v>
                </c:pt>
                <c:pt idx="1">
                  <c:v>3663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3081728"/>
        <c:axId val="43083264"/>
      </c:barChart>
      <c:catAx>
        <c:axId val="43081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3083264"/>
        <c:crosses val="autoZero"/>
        <c:auto val="1"/>
        <c:lblAlgn val="ctr"/>
        <c:lblOffset val="100"/>
        <c:noMultiLvlLbl val="0"/>
      </c:catAx>
      <c:valAx>
        <c:axId val="43083264"/>
        <c:scaling>
          <c:orientation val="minMax"/>
          <c:max val="4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3081728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339966"/>
              </a:solidFill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cat>
            <c:strRef>
              <c:f>Tabelle1!$A$2:$A$13</c:f>
              <c:strCache>
                <c:ptCount val="12"/>
                <c:pt idx="0">
                  <c:v>Follikuläres</c:v>
                </c:pt>
                <c:pt idx="1">
                  <c:v>CLL</c:v>
                </c:pt>
                <c:pt idx="2">
                  <c:v>Haarzell</c:v>
                </c:pt>
                <c:pt idx="3">
                  <c:v>MALT</c:v>
                </c:pt>
                <c:pt idx="4">
                  <c:v>Immunozytom</c:v>
                </c:pt>
                <c:pt idx="5">
                  <c:v>Plasmozytom</c:v>
                </c:pt>
                <c:pt idx="6">
                  <c:v>Kutan</c:v>
                </c:pt>
                <c:pt idx="7">
                  <c:v>Aggressive</c:v>
                </c:pt>
                <c:pt idx="8">
                  <c:v>Gehirn</c:v>
                </c:pt>
                <c:pt idx="9">
                  <c:v>B-Zell</c:v>
                </c:pt>
                <c:pt idx="10">
                  <c:v>Sonstige</c:v>
                </c:pt>
                <c:pt idx="11">
                  <c:v>NHL o.n.A.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669</c:v>
                </c:pt>
                <c:pt idx="1">
                  <c:v>1001</c:v>
                </c:pt>
                <c:pt idx="2">
                  <c:v>65</c:v>
                </c:pt>
                <c:pt idx="3">
                  <c:v>366</c:v>
                </c:pt>
                <c:pt idx="4">
                  <c:v>144</c:v>
                </c:pt>
                <c:pt idx="5">
                  <c:v>1079</c:v>
                </c:pt>
                <c:pt idx="6">
                  <c:v>382</c:v>
                </c:pt>
                <c:pt idx="7">
                  <c:v>1700</c:v>
                </c:pt>
                <c:pt idx="8">
                  <c:v>124</c:v>
                </c:pt>
                <c:pt idx="9">
                  <c:v>224</c:v>
                </c:pt>
                <c:pt idx="10">
                  <c:v>229</c:v>
                </c:pt>
                <c:pt idx="11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273</c:v>
                </c:pt>
                <c:pt idx="1">
                  <c:v>249</c:v>
                </c:pt>
                <c:pt idx="2">
                  <c:v>290</c:v>
                </c:pt>
                <c:pt idx="3">
                  <c:v>258</c:v>
                </c:pt>
                <c:pt idx="4">
                  <c:v>260</c:v>
                </c:pt>
                <c:pt idx="5">
                  <c:v>248</c:v>
                </c:pt>
                <c:pt idx="6">
                  <c:v>242</c:v>
                </c:pt>
                <c:pt idx="7">
                  <c:v>194</c:v>
                </c:pt>
                <c:pt idx="8">
                  <c:v>182</c:v>
                </c:pt>
                <c:pt idx="9">
                  <c:v>167</c:v>
                </c:pt>
                <c:pt idx="10">
                  <c:v>139</c:v>
                </c:pt>
                <c:pt idx="11">
                  <c:v>90</c:v>
                </c:pt>
                <c:pt idx="12">
                  <c:v>36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27</c:v>
                </c:pt>
                <c:pt idx="1">
                  <c:v>37</c:v>
                </c:pt>
                <c:pt idx="2">
                  <c:v>54</c:v>
                </c:pt>
                <c:pt idx="3">
                  <c:v>44</c:v>
                </c:pt>
                <c:pt idx="4">
                  <c:v>65</c:v>
                </c:pt>
                <c:pt idx="5">
                  <c:v>84</c:v>
                </c:pt>
                <c:pt idx="6">
                  <c:v>95</c:v>
                </c:pt>
                <c:pt idx="7">
                  <c:v>108</c:v>
                </c:pt>
                <c:pt idx="8">
                  <c:v>122</c:v>
                </c:pt>
                <c:pt idx="9">
                  <c:v>133</c:v>
                </c:pt>
                <c:pt idx="10">
                  <c:v>203</c:v>
                </c:pt>
                <c:pt idx="11">
                  <c:v>267</c:v>
                </c:pt>
                <c:pt idx="12">
                  <c:v>469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98</c:v>
                </c:pt>
                <c:pt idx="1">
                  <c:v>112</c:v>
                </c:pt>
                <c:pt idx="2">
                  <c:v>129</c:v>
                </c:pt>
                <c:pt idx="3">
                  <c:v>116</c:v>
                </c:pt>
                <c:pt idx="4">
                  <c:v>142</c:v>
                </c:pt>
                <c:pt idx="5">
                  <c:v>173</c:v>
                </c:pt>
                <c:pt idx="6">
                  <c:v>174</c:v>
                </c:pt>
                <c:pt idx="7">
                  <c:v>177</c:v>
                </c:pt>
                <c:pt idx="8">
                  <c:v>170</c:v>
                </c:pt>
                <c:pt idx="9">
                  <c:v>204</c:v>
                </c:pt>
                <c:pt idx="10">
                  <c:v>193</c:v>
                </c:pt>
                <c:pt idx="11">
                  <c:v>182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832832"/>
        <c:axId val="45839104"/>
      </c:barChart>
      <c:catAx>
        <c:axId val="4583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839104"/>
        <c:crosses val="autoZero"/>
        <c:auto val="1"/>
        <c:lblAlgn val="ctr"/>
        <c:lblOffset val="100"/>
        <c:noMultiLvlLbl val="0"/>
      </c:catAx>
      <c:valAx>
        <c:axId val="458391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83283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273</c:v>
                </c:pt>
                <c:pt idx="1">
                  <c:v>249</c:v>
                </c:pt>
                <c:pt idx="2">
                  <c:v>290</c:v>
                </c:pt>
                <c:pt idx="3">
                  <c:v>258</c:v>
                </c:pt>
                <c:pt idx="4">
                  <c:v>260</c:v>
                </c:pt>
                <c:pt idx="5">
                  <c:v>248</c:v>
                </c:pt>
                <c:pt idx="6">
                  <c:v>242</c:v>
                </c:pt>
                <c:pt idx="7">
                  <c:v>194</c:v>
                </c:pt>
                <c:pt idx="8">
                  <c:v>182</c:v>
                </c:pt>
                <c:pt idx="9">
                  <c:v>167</c:v>
                </c:pt>
                <c:pt idx="10">
                  <c:v>139</c:v>
                </c:pt>
                <c:pt idx="11">
                  <c:v>90</c:v>
                </c:pt>
                <c:pt idx="12">
                  <c:v>36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16</c:v>
                </c:pt>
                <c:pt idx="3">
                  <c:v>16</c:v>
                </c:pt>
                <c:pt idx="4">
                  <c:v>17</c:v>
                </c:pt>
                <c:pt idx="5">
                  <c:v>29</c:v>
                </c:pt>
                <c:pt idx="6">
                  <c:v>23</c:v>
                </c:pt>
                <c:pt idx="7">
                  <c:v>30</c:v>
                </c:pt>
                <c:pt idx="8">
                  <c:v>43</c:v>
                </c:pt>
                <c:pt idx="9">
                  <c:v>51</c:v>
                </c:pt>
                <c:pt idx="10">
                  <c:v>86</c:v>
                </c:pt>
                <c:pt idx="11">
                  <c:v>167</c:v>
                </c:pt>
                <c:pt idx="12">
                  <c:v>469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116</c:v>
                </c:pt>
                <c:pt idx="1">
                  <c:v>138</c:v>
                </c:pt>
                <c:pt idx="2">
                  <c:v>167</c:v>
                </c:pt>
                <c:pt idx="3">
                  <c:v>144</c:v>
                </c:pt>
                <c:pt idx="4">
                  <c:v>190</c:v>
                </c:pt>
                <c:pt idx="5">
                  <c:v>228</c:v>
                </c:pt>
                <c:pt idx="6">
                  <c:v>246</c:v>
                </c:pt>
                <c:pt idx="7">
                  <c:v>255</c:v>
                </c:pt>
                <c:pt idx="8">
                  <c:v>249</c:v>
                </c:pt>
                <c:pt idx="9">
                  <c:v>286</c:v>
                </c:pt>
                <c:pt idx="10">
                  <c:v>310</c:v>
                </c:pt>
                <c:pt idx="11">
                  <c:v>282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72032"/>
        <c:axId val="117373952"/>
      </c:barChart>
      <c:catAx>
        <c:axId val="1173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7373952"/>
        <c:crosses val="autoZero"/>
        <c:auto val="1"/>
        <c:lblAlgn val="ctr"/>
        <c:lblOffset val="100"/>
        <c:noMultiLvlLbl val="0"/>
      </c:catAx>
      <c:valAx>
        <c:axId val="1173739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737203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Non-</a:t>
            </a:r>
            <a:r>
              <a:rPr lang="de-DE" altLang="de-DE" b="1" baseline="0" dirty="0" smtClean="0">
                <a:solidFill>
                  <a:srgbClr val="3333CC"/>
                </a:solidFill>
                <a:latin typeface="Arial" charset="0"/>
              </a:rPr>
              <a:t>Hodgkin-Lymphome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Non-Hodgkin-Lymphome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C82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C86, C88.0, C88.4, C90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, C91.1, C91.3 – C91.7 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29599363"/>
              </p:ext>
            </p:extLst>
          </p:nvPr>
        </p:nvGraphicFramePr>
        <p:xfrm>
          <a:off x="724461" y="1785149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851558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85268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70306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70362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70418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70474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70587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70643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70700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21633" y="3576956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884368" y="3930898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884368" y="421893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884368" y="3655041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Textfeld 42"/>
          <p:cNvSpPr txBox="1"/>
          <p:nvPr/>
        </p:nvSpPr>
        <p:spPr>
          <a:xfrm>
            <a:off x="6732240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</a:t>
            </a:r>
            <a:endParaRPr lang="de-DE" altLang="de-DE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C82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– C86, C88.0, C88.4, C90,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  <a:endParaRPr lang="de-DE" altLang="de-DE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3314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Gesamt=6.206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47362008"/>
              </p:ext>
            </p:extLst>
          </p:nvPr>
        </p:nvGraphicFramePr>
        <p:xfrm>
          <a:off x="752048" y="1785149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851558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385268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403648" y="17070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907704" y="17075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339752" y="170812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843808" y="170868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347864" y="17098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851920" y="17103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788024" y="17109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292080" y="17115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96136" y="170474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70474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236296" y="17115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355976" y="17115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7115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76956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936996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225028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655041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C86, C88.0, C88.4, C90, C91.1, C91.3 – C91.7</a:t>
            </a:r>
            <a:endParaRPr lang="de-DE" altLang="de-DE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3314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Gesamt=6.206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9.600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4.504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7.190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2.410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Non-Hodgkin-Lymphome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C86, C88.0, C88.4, C90, C91.1, C91.3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  <a:endParaRPr lang="de-DE" altLang="de-DE" sz="1200" dirty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14.104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8977882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Datenbestand Klinisches Krebsregister: NHL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6.206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984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43112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C82 – C88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Non-Hodgkin-Lymphome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587585148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endParaRPr lang="de-DE" altLang="de-DE" sz="2000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C82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C86, C88.0, C88.4, C90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</a:p>
          <a:p>
            <a:pPr lvl="0" algn="ctr"/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Gesamt=6.206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199987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715451328"/>
              </p:ext>
            </p:extLst>
          </p:nvPr>
        </p:nvGraphicFramePr>
        <p:xfrm>
          <a:off x="832579" y="1330312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C86, C88.0, C88.4, C90,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</a:p>
          <a:p>
            <a:pPr algn="ctr"/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46338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n=3.500,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 Jahre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65,1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n=2.706,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70 Jahre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,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67,8 Jahre</a:t>
            </a:r>
            <a:endParaRPr lang="de-DE" altLang="de-DE" sz="1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16188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57488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00002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748652381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C86, C88.0, C88.4, C90, C91.1, C91.3 – C91.7</a:t>
            </a:r>
          </a:p>
          <a:p>
            <a:pPr lvl="0" algn="ctr"/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4129335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3697287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35575" y="2185119"/>
            <a:ext cx="8651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3.663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2996952"/>
            <a:ext cx="8651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2.543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C86, C88.0, C88.4, C90,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Gesamt=6.206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2566301122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729880" y="400506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1.700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644008" y="328498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580112" y="364502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1.001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1880" y="3275111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131840" y="3356992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211960" y="3193231"/>
            <a:ext cx="4928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418932" y="4077072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3100873" y="5661248"/>
            <a:ext cx="48309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1619672" y="4005064"/>
            <a:ext cx="83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1763688" y="2708920"/>
            <a:ext cx="1478373" cy="663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2843808" y="2224028"/>
            <a:ext cx="791496" cy="1035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032625" y="2110299"/>
            <a:ext cx="11719" cy="1102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20351" y="2491676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4427984" y="2111303"/>
            <a:ext cx="713050" cy="105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477680" y="3213980"/>
            <a:ext cx="1190664" cy="464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01"/>
          <p:cNvSpPr txBox="1">
            <a:spLocks noChangeArrowheads="1"/>
          </p:cNvSpPr>
          <p:nvPr/>
        </p:nvSpPr>
        <p:spPr bwMode="auto">
          <a:xfrm>
            <a:off x="5961112" y="214469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Follikuläres NHL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02"/>
          <p:cNvSpPr txBox="1">
            <a:spLocks noChangeArrowheads="1"/>
          </p:cNvSpPr>
          <p:nvPr/>
        </p:nvSpPr>
        <p:spPr bwMode="auto">
          <a:xfrm>
            <a:off x="3131840" y="1465620"/>
            <a:ext cx="1931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NHL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03"/>
          <p:cNvSpPr txBox="1">
            <a:spLocks noChangeArrowheads="1"/>
          </p:cNvSpPr>
          <p:nvPr/>
        </p:nvSpPr>
        <p:spPr bwMode="auto">
          <a:xfrm>
            <a:off x="4444082" y="6021288"/>
            <a:ext cx="22161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Plasmozytom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Multiples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Myelom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04"/>
          <p:cNvSpPr txBox="1">
            <a:spLocks noChangeArrowheads="1"/>
          </p:cNvSpPr>
          <p:nvPr/>
        </p:nvSpPr>
        <p:spPr bwMode="auto">
          <a:xfrm>
            <a:off x="31750" y="3626440"/>
            <a:ext cx="17811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Hochmalignes Lymphom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109"/>
          <p:cNvSpPr txBox="1">
            <a:spLocks noChangeArrowheads="1"/>
          </p:cNvSpPr>
          <p:nvPr/>
        </p:nvSpPr>
        <p:spPr bwMode="auto">
          <a:xfrm>
            <a:off x="7183313" y="2852936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CLL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110"/>
          <p:cNvSpPr txBox="1">
            <a:spLocks noChangeArrowheads="1"/>
          </p:cNvSpPr>
          <p:nvPr/>
        </p:nvSpPr>
        <p:spPr bwMode="auto">
          <a:xfrm>
            <a:off x="1926729" y="602128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Kutanes Lymphom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</a:p>
        </p:txBody>
      </p:sp>
      <p:sp>
        <p:nvSpPr>
          <p:cNvPr id="43" name="Text Box 111"/>
          <p:cNvSpPr txBox="1">
            <a:spLocks noChangeArrowheads="1"/>
          </p:cNvSpPr>
          <p:nvPr/>
        </p:nvSpPr>
        <p:spPr bwMode="auto">
          <a:xfrm>
            <a:off x="6732240" y="564208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Immunozytom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4" name="Text Box 112"/>
          <p:cNvSpPr txBox="1">
            <a:spLocks noChangeArrowheads="1"/>
          </p:cNvSpPr>
          <p:nvPr/>
        </p:nvSpPr>
        <p:spPr bwMode="auto">
          <a:xfrm>
            <a:off x="7236296" y="480359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MALT-Lymphom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13"/>
          <p:cNvSpPr txBox="1">
            <a:spLocks noChangeArrowheads="1"/>
          </p:cNvSpPr>
          <p:nvPr/>
        </p:nvSpPr>
        <p:spPr bwMode="auto">
          <a:xfrm>
            <a:off x="7548562" y="4005064"/>
            <a:ext cx="1631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Haarzellleukämie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6" name="Text Box 118"/>
          <p:cNvSpPr txBox="1">
            <a:spLocks noChangeArrowheads="1"/>
          </p:cNvSpPr>
          <p:nvPr/>
        </p:nvSpPr>
        <p:spPr bwMode="auto">
          <a:xfrm>
            <a:off x="4644008" y="1681644"/>
            <a:ext cx="1761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NHL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21"/>
          <p:cNvSpPr txBox="1">
            <a:spLocks noChangeArrowheads="1"/>
          </p:cNvSpPr>
          <p:nvPr/>
        </p:nvSpPr>
        <p:spPr bwMode="auto">
          <a:xfrm>
            <a:off x="280988" y="2296108"/>
            <a:ext cx="1931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Zerebrales Lymphom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8" name="Text Box 127"/>
          <p:cNvSpPr txBox="1">
            <a:spLocks noChangeArrowheads="1"/>
          </p:cNvSpPr>
          <p:nvPr/>
        </p:nvSpPr>
        <p:spPr bwMode="auto">
          <a:xfrm>
            <a:off x="899592" y="1681644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B-Zell-Lymphom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6128339" y="4293096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6038621" y="4561383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4716016" y="4797152"/>
            <a:ext cx="7656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1.079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3491880" y="4813920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791139" y="3193231"/>
            <a:ext cx="4928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Gerade Verbindung 53"/>
          <p:cNvCxnSpPr/>
          <p:nvPr/>
        </p:nvCxnSpPr>
        <p:spPr>
          <a:xfrm>
            <a:off x="6804248" y="4279528"/>
            <a:ext cx="6012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6712084" y="4566865"/>
            <a:ext cx="591914" cy="278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6500366" y="5175875"/>
            <a:ext cx="591914" cy="413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5364088" y="5751309"/>
            <a:ext cx="188069" cy="269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6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5484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39056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613</Words>
  <Application>Microsoft Office PowerPoint</Application>
  <PresentationFormat>Bildschirmpräsentation (4:3)</PresentationFormat>
  <Paragraphs>208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220</cp:revision>
  <cp:lastPrinted>2015-12-11T09:19:14Z</cp:lastPrinted>
  <dcterms:created xsi:type="dcterms:W3CDTF">2014-04-28T10:09:44Z</dcterms:created>
  <dcterms:modified xsi:type="dcterms:W3CDTF">2015-12-14T10:31:16Z</dcterms:modified>
</cp:coreProperties>
</file>