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handoutMasterIdLst>
    <p:handoutMasterId r:id="rId15"/>
  </p:handoutMasterIdLst>
  <p:sldIdLst>
    <p:sldId id="294" r:id="rId2"/>
    <p:sldId id="287" r:id="rId3"/>
    <p:sldId id="298" r:id="rId4"/>
    <p:sldId id="291" r:id="rId5"/>
    <p:sldId id="282" r:id="rId6"/>
    <p:sldId id="292" r:id="rId7"/>
    <p:sldId id="293" r:id="rId8"/>
    <p:sldId id="296" r:id="rId9"/>
    <p:sldId id="297" r:id="rId10"/>
    <p:sldId id="277" r:id="rId11"/>
    <p:sldId id="290" r:id="rId12"/>
    <p:sldId id="295" r:id="rId13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9966"/>
    <a:srgbClr val="008378"/>
    <a:srgbClr val="008380"/>
    <a:srgbClr val="00836C"/>
    <a:srgbClr val="00CC6E"/>
    <a:srgbClr val="00CC66"/>
    <a:srgbClr val="00835C"/>
    <a:srgbClr val="00808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425990525292994E-2"/>
          <c:y val="2.9293812481685701E-2"/>
          <c:w val="0.91374633003420802"/>
          <c:h val="0.902750312488484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99CCFF"/>
            </a:solidFill>
            <a:ln>
              <a:solidFill>
                <a:schemeClr val="tx2"/>
              </a:solidFill>
            </a:ln>
          </c:spPr>
          <c:invertIfNegative val="0"/>
          <c:dLbls>
            <c:dLbl>
              <c:idx val="0"/>
              <c:layout>
                <c:manualLayout>
                  <c:x val="-1.7074229324924996E-4"/>
                  <c:y val="-0.354947999024230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343087264782265E-3"/>
                  <c:y val="-0.396521556781671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44222991989731E-3"/>
                  <c:y val="-0.380804184493562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023743823543021E-3"/>
                  <c:y val="-0.406546799602120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0926638153791827E-4"/>
                  <c:y val="-0.339427567099559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0267663737317453E-4"/>
                  <c:y val="-0.43864595205671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3838215787033976E-4"/>
                  <c:y val="-0.408366690196006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1890345694242706E-3"/>
                  <c:y val="-0.388363206520895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3.4120072566184284E-4"/>
                  <c:y val="-0.390741378382626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7060036283092142E-4"/>
                  <c:y val="-0.338111299378914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5677634008572029E-3"/>
                  <c:y val="-0.384549879613290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6637083636473053E-3"/>
                  <c:y val="-0.414762573079017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067316745830723E-4"/>
                  <c:y val="-0.374293667856886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6.3868688247849112E-5"/>
                  <c:y val="-0.381830679028657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6638502940656337E-3"/>
                  <c:y val="-0.331407856442307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9.6032306682905259E-5"/>
                  <c:y val="-0.31587437558957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3.1967097995400932E-5"/>
                  <c:y val="-0.299971406540079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6638612481213999E-3"/>
                  <c:y val="-4.0042667511661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109</c:v>
                </c:pt>
                <c:pt idx="1">
                  <c:v>121</c:v>
                </c:pt>
                <c:pt idx="2">
                  <c:v>115</c:v>
                </c:pt>
                <c:pt idx="3">
                  <c:v>125</c:v>
                </c:pt>
                <c:pt idx="4">
                  <c:v>103</c:v>
                </c:pt>
                <c:pt idx="5">
                  <c:v>134</c:v>
                </c:pt>
                <c:pt idx="6">
                  <c:v>125</c:v>
                </c:pt>
                <c:pt idx="7">
                  <c:v>119</c:v>
                </c:pt>
                <c:pt idx="8">
                  <c:v>118</c:v>
                </c:pt>
                <c:pt idx="9">
                  <c:v>103</c:v>
                </c:pt>
                <c:pt idx="10">
                  <c:v>120</c:v>
                </c:pt>
                <c:pt idx="11">
                  <c:v>129</c:v>
                </c:pt>
                <c:pt idx="12">
                  <c:v>114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7051392"/>
        <c:axId val="117053312"/>
      </c:barChart>
      <c:catAx>
        <c:axId val="117051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7053312"/>
        <c:crosses val="autoZero"/>
        <c:auto val="1"/>
        <c:lblAlgn val="ctr"/>
        <c:lblOffset val="100"/>
        <c:noMultiLvlLbl val="0"/>
      </c:catAx>
      <c:valAx>
        <c:axId val="117053312"/>
        <c:scaling>
          <c:orientation val="minMax"/>
          <c:max val="15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17051392"/>
        <c:crosses val="autoZero"/>
        <c:crossBetween val="between"/>
        <c:majorUnit val="50"/>
        <c:minorUnit val="5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33CC"/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Tabelle1!$B$2:$B$20</c:f>
              <c:numCache>
                <c:formatCode>General</c:formatCode>
                <c:ptCount val="19"/>
                <c:pt idx="0">
                  <c:v>22</c:v>
                </c:pt>
                <c:pt idx="1">
                  <c:v>10</c:v>
                </c:pt>
                <c:pt idx="2">
                  <c:v>16</c:v>
                </c:pt>
                <c:pt idx="3">
                  <c:v>21</c:v>
                </c:pt>
                <c:pt idx="4">
                  <c:v>18</c:v>
                </c:pt>
                <c:pt idx="5">
                  <c:v>23</c:v>
                </c:pt>
                <c:pt idx="6">
                  <c:v>33</c:v>
                </c:pt>
                <c:pt idx="7">
                  <c:v>37</c:v>
                </c:pt>
                <c:pt idx="8">
                  <c:v>44</c:v>
                </c:pt>
                <c:pt idx="9">
                  <c:v>64</c:v>
                </c:pt>
                <c:pt idx="10">
                  <c:v>77</c:v>
                </c:pt>
                <c:pt idx="11">
                  <c:v>108</c:v>
                </c:pt>
                <c:pt idx="12">
                  <c:v>99</c:v>
                </c:pt>
                <c:pt idx="13">
                  <c:v>110</c:v>
                </c:pt>
                <c:pt idx="14">
                  <c:v>103</c:v>
                </c:pt>
                <c:pt idx="15">
                  <c:v>71</c:v>
                </c:pt>
                <c:pt idx="16">
                  <c:v>25</c:v>
                </c:pt>
                <c:pt idx="17">
                  <c:v>9</c:v>
                </c:pt>
                <c:pt idx="18">
                  <c:v>0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Tabelle1!$C$2:$C$20</c:f>
              <c:numCache>
                <c:formatCode>General</c:formatCode>
                <c:ptCount val="19"/>
                <c:pt idx="0">
                  <c:v>14</c:v>
                </c:pt>
                <c:pt idx="1">
                  <c:v>7</c:v>
                </c:pt>
                <c:pt idx="2">
                  <c:v>10</c:v>
                </c:pt>
                <c:pt idx="3">
                  <c:v>8</c:v>
                </c:pt>
                <c:pt idx="4">
                  <c:v>14</c:v>
                </c:pt>
                <c:pt idx="5">
                  <c:v>18</c:v>
                </c:pt>
                <c:pt idx="6">
                  <c:v>19</c:v>
                </c:pt>
                <c:pt idx="7">
                  <c:v>23</c:v>
                </c:pt>
                <c:pt idx="8">
                  <c:v>32</c:v>
                </c:pt>
                <c:pt idx="9">
                  <c:v>34</c:v>
                </c:pt>
                <c:pt idx="10">
                  <c:v>46</c:v>
                </c:pt>
                <c:pt idx="11">
                  <c:v>50</c:v>
                </c:pt>
                <c:pt idx="12">
                  <c:v>65</c:v>
                </c:pt>
                <c:pt idx="13">
                  <c:v>107</c:v>
                </c:pt>
                <c:pt idx="14">
                  <c:v>96</c:v>
                </c:pt>
                <c:pt idx="15">
                  <c:v>72</c:v>
                </c:pt>
                <c:pt idx="16">
                  <c:v>22</c:v>
                </c:pt>
                <c:pt idx="17">
                  <c:v>8</c:v>
                </c:pt>
                <c:pt idx="1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3383808"/>
        <c:axId val="123385344"/>
        <c:axId val="0"/>
      </c:bar3DChart>
      <c:catAx>
        <c:axId val="1233838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23385344"/>
        <c:crosses val="autoZero"/>
        <c:auto val="1"/>
        <c:lblAlgn val="ctr"/>
        <c:lblOffset val="100"/>
        <c:noMultiLvlLbl val="0"/>
      </c:catAx>
      <c:valAx>
        <c:axId val="123385344"/>
        <c:scaling>
          <c:orientation val="minMax"/>
          <c:max val="14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23383808"/>
        <c:crosses val="autoZero"/>
        <c:crossBetween val="between"/>
        <c:majorUnit val="20"/>
        <c:minorUnit val="2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33996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Tabelle1!$A$2:$A$4</c:f>
              <c:strCache>
                <c:ptCount val="3"/>
                <c:pt idx="0">
                  <c:v>&lt;19 Jahre</c:v>
                </c:pt>
                <c:pt idx="1">
                  <c:v>19-65 Jahre</c:v>
                </c:pt>
                <c:pt idx="2">
                  <c:v>&gt;65 Jahre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101</c:v>
                </c:pt>
                <c:pt idx="1">
                  <c:v>861</c:v>
                </c:pt>
                <c:pt idx="2">
                  <c:v>573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42566016"/>
        <c:axId val="42567552"/>
      </c:barChart>
      <c:catAx>
        <c:axId val="425660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2567552"/>
        <c:crosses val="autoZero"/>
        <c:auto val="1"/>
        <c:lblAlgn val="ctr"/>
        <c:lblOffset val="100"/>
        <c:noMultiLvlLbl val="0"/>
      </c:catAx>
      <c:valAx>
        <c:axId val="42567552"/>
        <c:scaling>
          <c:orientation val="minMax"/>
          <c:max val="1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2566016"/>
        <c:crosses val="autoZero"/>
        <c:crossBetween val="between"/>
        <c:majorUnit val="200"/>
        <c:minorUnit val="2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dPt>
            <c:idx val="1"/>
            <c:bubble3D val="0"/>
            <c:spPr>
              <a:solidFill>
                <a:schemeClr val="accent2"/>
              </a:solidFill>
            </c:spPr>
          </c:dPt>
          <c:dPt>
            <c:idx val="3"/>
            <c:bubble3D val="0"/>
            <c:spPr>
              <a:solidFill>
                <a:srgbClr val="FFC000"/>
              </a:solidFill>
            </c:spPr>
          </c:dPt>
          <c:dPt>
            <c:idx val="6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7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8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cat>
            <c:strRef>
              <c:f>Tabelle1!$A$2:$A$10</c:f>
              <c:strCache>
                <c:ptCount val="9"/>
                <c:pt idx="0">
                  <c:v>Glioblastom</c:v>
                </c:pt>
                <c:pt idx="1">
                  <c:v>Astrozytom</c:v>
                </c:pt>
                <c:pt idx="2">
                  <c:v>Oligodendrogliom</c:v>
                </c:pt>
                <c:pt idx="3">
                  <c:v>Oligoastrozytom</c:v>
                </c:pt>
                <c:pt idx="4">
                  <c:v>Ependymom</c:v>
                </c:pt>
                <c:pt idx="5">
                  <c:v>Gliom o.n.A.</c:v>
                </c:pt>
                <c:pt idx="6">
                  <c:v>Embryonaler Tumor</c:v>
                </c:pt>
                <c:pt idx="7">
                  <c:v>Meningeom</c:v>
                </c:pt>
                <c:pt idx="8">
                  <c:v>Sonstige</c:v>
                </c:pt>
              </c:strCache>
            </c:strRef>
          </c:cat>
          <c:val>
            <c:numRef>
              <c:f>Tabelle1!$B$2:$B$10</c:f>
              <c:numCache>
                <c:formatCode>General</c:formatCode>
                <c:ptCount val="9"/>
                <c:pt idx="0">
                  <c:v>953</c:v>
                </c:pt>
                <c:pt idx="1">
                  <c:v>276</c:v>
                </c:pt>
                <c:pt idx="2">
                  <c:v>50</c:v>
                </c:pt>
                <c:pt idx="3">
                  <c:v>56</c:v>
                </c:pt>
                <c:pt idx="4">
                  <c:v>65</c:v>
                </c:pt>
                <c:pt idx="5">
                  <c:v>25</c:v>
                </c:pt>
                <c:pt idx="6">
                  <c:v>36</c:v>
                </c:pt>
                <c:pt idx="7">
                  <c:v>45</c:v>
                </c:pt>
                <c:pt idx="8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79</c:v>
                </c:pt>
                <c:pt idx="1">
                  <c:v>96</c:v>
                </c:pt>
                <c:pt idx="2">
                  <c:v>89</c:v>
                </c:pt>
                <c:pt idx="3">
                  <c:v>93</c:v>
                </c:pt>
                <c:pt idx="4">
                  <c:v>79</c:v>
                </c:pt>
                <c:pt idx="5">
                  <c:v>91</c:v>
                </c:pt>
                <c:pt idx="6">
                  <c:v>100</c:v>
                </c:pt>
                <c:pt idx="7">
                  <c:v>94</c:v>
                </c:pt>
                <c:pt idx="8">
                  <c:v>86</c:v>
                </c:pt>
                <c:pt idx="9">
                  <c:v>73</c:v>
                </c:pt>
                <c:pt idx="10">
                  <c:v>68</c:v>
                </c:pt>
                <c:pt idx="11">
                  <c:v>69</c:v>
                </c:pt>
                <c:pt idx="12">
                  <c:v>24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2014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Tabelle1!$C$2:$C$14</c:f>
              <c:numCache>
                <c:formatCode>General</c:formatCode>
                <c:ptCount val="13"/>
                <c:pt idx="0">
                  <c:v>9</c:v>
                </c:pt>
                <c:pt idx="1">
                  <c:v>6</c:v>
                </c:pt>
                <c:pt idx="2">
                  <c:v>4</c:v>
                </c:pt>
                <c:pt idx="3">
                  <c:v>16</c:v>
                </c:pt>
                <c:pt idx="4">
                  <c:v>12</c:v>
                </c:pt>
                <c:pt idx="5">
                  <c:v>15</c:v>
                </c:pt>
                <c:pt idx="6">
                  <c:v>10</c:v>
                </c:pt>
                <c:pt idx="7">
                  <c:v>11</c:v>
                </c:pt>
                <c:pt idx="8">
                  <c:v>15</c:v>
                </c:pt>
                <c:pt idx="9">
                  <c:v>14</c:v>
                </c:pt>
                <c:pt idx="10">
                  <c:v>35</c:v>
                </c:pt>
                <c:pt idx="11">
                  <c:v>47</c:v>
                </c:pt>
                <c:pt idx="12">
                  <c:v>90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2014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Tabelle1!$D$2:$D$14</c:f>
              <c:numCache>
                <c:formatCode>General</c:formatCode>
                <c:ptCount val="13"/>
                <c:pt idx="0">
                  <c:v>21</c:v>
                </c:pt>
                <c:pt idx="1">
                  <c:v>19</c:v>
                </c:pt>
                <c:pt idx="2">
                  <c:v>22</c:v>
                </c:pt>
                <c:pt idx="3">
                  <c:v>16</c:v>
                </c:pt>
                <c:pt idx="4">
                  <c:v>12</c:v>
                </c:pt>
                <c:pt idx="5">
                  <c:v>28</c:v>
                </c:pt>
                <c:pt idx="6">
                  <c:v>15</c:v>
                </c:pt>
                <c:pt idx="7">
                  <c:v>14</c:v>
                </c:pt>
                <c:pt idx="8">
                  <c:v>17</c:v>
                </c:pt>
                <c:pt idx="9">
                  <c:v>16</c:v>
                </c:pt>
                <c:pt idx="10">
                  <c:v>17</c:v>
                </c:pt>
                <c:pt idx="11">
                  <c:v>13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924672"/>
        <c:axId val="44173184"/>
      </c:barChart>
      <c:catAx>
        <c:axId val="42924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4173184"/>
        <c:crosses val="autoZero"/>
        <c:auto val="1"/>
        <c:lblAlgn val="ctr"/>
        <c:lblOffset val="100"/>
        <c:noMultiLvlLbl val="0"/>
      </c:catAx>
      <c:valAx>
        <c:axId val="4417318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2924672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79</c:v>
                </c:pt>
                <c:pt idx="1">
                  <c:v>96</c:v>
                </c:pt>
                <c:pt idx="2">
                  <c:v>89</c:v>
                </c:pt>
                <c:pt idx="3">
                  <c:v>93</c:v>
                </c:pt>
                <c:pt idx="4">
                  <c:v>79</c:v>
                </c:pt>
                <c:pt idx="5">
                  <c:v>91</c:v>
                </c:pt>
                <c:pt idx="6">
                  <c:v>100</c:v>
                </c:pt>
                <c:pt idx="7">
                  <c:v>94</c:v>
                </c:pt>
                <c:pt idx="8">
                  <c:v>86</c:v>
                </c:pt>
                <c:pt idx="9">
                  <c:v>73</c:v>
                </c:pt>
                <c:pt idx="10">
                  <c:v>68</c:v>
                </c:pt>
                <c:pt idx="11">
                  <c:v>69</c:v>
                </c:pt>
                <c:pt idx="12">
                  <c:v>24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2014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Tabelle1!$C$2:$C$14</c:f>
              <c:numCache>
                <c:formatCode>General</c:formatCode>
                <c:ptCount val="13"/>
                <c:pt idx="0">
                  <c:v>8</c:v>
                </c:pt>
                <c:pt idx="1">
                  <c:v>4</c:v>
                </c:pt>
                <c:pt idx="2">
                  <c:v>3</c:v>
                </c:pt>
                <c:pt idx="3">
                  <c:v>14</c:v>
                </c:pt>
                <c:pt idx="4">
                  <c:v>11</c:v>
                </c:pt>
                <c:pt idx="5">
                  <c:v>13</c:v>
                </c:pt>
                <c:pt idx="6">
                  <c:v>8</c:v>
                </c:pt>
                <c:pt idx="7">
                  <c:v>9</c:v>
                </c:pt>
                <c:pt idx="8">
                  <c:v>13</c:v>
                </c:pt>
                <c:pt idx="9">
                  <c:v>10</c:v>
                </c:pt>
                <c:pt idx="10">
                  <c:v>31</c:v>
                </c:pt>
                <c:pt idx="11">
                  <c:v>37</c:v>
                </c:pt>
                <c:pt idx="12">
                  <c:v>90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2014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Tabelle1!$D$2:$D$14</c:f>
              <c:numCache>
                <c:formatCode>General</c:formatCode>
                <c:ptCount val="13"/>
                <c:pt idx="0">
                  <c:v>22</c:v>
                </c:pt>
                <c:pt idx="1">
                  <c:v>21</c:v>
                </c:pt>
                <c:pt idx="2">
                  <c:v>23</c:v>
                </c:pt>
                <c:pt idx="3">
                  <c:v>18</c:v>
                </c:pt>
                <c:pt idx="4">
                  <c:v>13</c:v>
                </c:pt>
                <c:pt idx="5">
                  <c:v>30</c:v>
                </c:pt>
                <c:pt idx="6">
                  <c:v>17</c:v>
                </c:pt>
                <c:pt idx="7">
                  <c:v>16</c:v>
                </c:pt>
                <c:pt idx="8">
                  <c:v>19</c:v>
                </c:pt>
                <c:pt idx="9">
                  <c:v>20</c:v>
                </c:pt>
                <c:pt idx="10">
                  <c:v>21</c:v>
                </c:pt>
                <c:pt idx="11">
                  <c:v>23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510592"/>
        <c:axId val="44815488"/>
      </c:barChart>
      <c:catAx>
        <c:axId val="44510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4815488"/>
        <c:crosses val="autoZero"/>
        <c:auto val="1"/>
        <c:lblAlgn val="ctr"/>
        <c:lblOffset val="100"/>
        <c:noMultiLvlLbl val="0"/>
      </c:catAx>
      <c:valAx>
        <c:axId val="4481548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4510592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1" y="4714876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88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11.12.2015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11.12.2015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9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2002-2014: Zentrales Nervensystem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0" name="Textfeld 9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Zentrales Nervensystem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  <a:cs typeface="Times New Roman" pitchFamily="18" charset="0"/>
              </a:rPr>
              <a:t>C70 </a:t>
            </a:r>
            <a:r>
              <a:rPr lang="de-DE" altLang="de-DE" sz="1800" b="1" dirty="0">
                <a:solidFill>
                  <a:srgbClr val="0033CC"/>
                </a:solidFill>
                <a:cs typeface="Times New Roman" pitchFamily="18" charset="0"/>
              </a:rPr>
              <a:t>– </a:t>
            </a:r>
            <a:r>
              <a:rPr lang="de-DE" altLang="de-DE" sz="1800" b="1" dirty="0" smtClean="0">
                <a:solidFill>
                  <a:srgbClr val="0033CC"/>
                </a:solidFill>
                <a:cs typeface="Times New Roman" pitchFamily="18" charset="0"/>
              </a:rPr>
              <a:t>C72</a:t>
            </a:r>
            <a:endParaRPr lang="de-DE" altLang="de-DE" sz="1800" b="1" dirty="0" smtClean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2002-2014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0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4252472975"/>
              </p:ext>
            </p:extLst>
          </p:nvPr>
        </p:nvGraphicFramePr>
        <p:xfrm>
          <a:off x="72446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1331640" y="16134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835696" y="161399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339752" y="161455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843808" y="161511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347864" y="16162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779912" y="16168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134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788024" y="16173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29208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724128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228184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7236296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283968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8021633" y="3501008"/>
            <a:ext cx="1122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7884368" y="3854950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7884368" y="4142982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7884368" y="3579093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3" name="Textfeld 42"/>
          <p:cNvSpPr txBox="1"/>
          <p:nvPr/>
        </p:nvSpPr>
        <p:spPr>
          <a:xfrm>
            <a:off x="673224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Life-Status 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C70 – </a:t>
            </a:r>
            <a:r>
              <a:rPr lang="de-DE" altLang="de-DE" sz="1400" dirty="0" smtClean="0">
                <a:latin typeface="Arial" charset="0"/>
                <a:cs typeface="Times New Roman" pitchFamily="18" charset="0"/>
              </a:rPr>
              <a:t>C72</a:t>
            </a:r>
            <a:endParaRPr lang="de-DE" altLang="de-DE" sz="1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Patienten ist &gt; 01.01.2014)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Gesamt=1.535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551379965"/>
              </p:ext>
            </p:extLst>
          </p:nvPr>
        </p:nvGraphicFramePr>
        <p:xfrm>
          <a:off x="70704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8323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0236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1331640" y="163105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1835696" y="163161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2339752" y="163217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2843808" y="163274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3347864" y="163386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3779912" y="163443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134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4788024" y="163499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5292080" y="163555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5724128" y="162880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6228184" y="162880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7236296" y="163555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4283968" y="163555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6732240" y="163555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C70 – </a:t>
            </a:r>
            <a:r>
              <a:rPr lang="de-DE" altLang="de-DE" sz="1400" dirty="0" smtClean="0">
                <a:latin typeface="Arial" charset="0"/>
                <a:cs typeface="Times New Roman" pitchFamily="18" charset="0"/>
              </a:rPr>
              <a:t>C72</a:t>
            </a:r>
            <a:endParaRPr lang="de-DE" altLang="de-DE" sz="1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Krankheitsverlauf/Tumorstatus ist &gt; 01.01.2014)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Gesamt=1.535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8021633" y="3504948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59" name="Rectangle 7"/>
          <p:cNvSpPr>
            <a:spLocks noChangeArrowheads="1"/>
          </p:cNvSpPr>
          <p:nvPr/>
        </p:nvSpPr>
        <p:spPr bwMode="auto">
          <a:xfrm>
            <a:off x="7884368" y="3864988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0" name="Rectangle 8"/>
          <p:cNvSpPr>
            <a:spLocks noChangeArrowheads="1"/>
          </p:cNvSpPr>
          <p:nvPr/>
        </p:nvSpPr>
        <p:spPr bwMode="auto">
          <a:xfrm>
            <a:off x="7884368" y="4153020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1" name="Rectangle 10"/>
          <p:cNvSpPr>
            <a:spLocks noChangeArrowheads="1"/>
          </p:cNvSpPr>
          <p:nvPr/>
        </p:nvSpPr>
        <p:spPr bwMode="auto">
          <a:xfrm>
            <a:off x="7884368" y="3583033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056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2015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2002-2014,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2015.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4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2002-2014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2.593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2.603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1.832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761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9197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lvl="0" algn="ctr"/>
            <a:r>
              <a:rPr lang="de-DE" altLang="de-DE" sz="1900" b="1" dirty="0" smtClean="0">
                <a:latin typeface="Arial" charset="0"/>
              </a:rPr>
              <a:t>Tumorentität: Zentrales Nervensystem</a:t>
            </a:r>
            <a:r>
              <a:rPr lang="de-DE" altLang="de-DE" sz="1900" dirty="0" smtClean="0">
                <a:latin typeface="Arial" charset="0"/>
              </a:rPr>
              <a:t>,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C70 – C72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5.196 </a:t>
            </a:r>
            <a:r>
              <a:rPr lang="de-DE" altLang="de-DE" sz="1200" b="1" dirty="0" smtClean="0">
                <a:latin typeface="Arial" charset="0"/>
              </a:rPr>
              <a:t>(ED 1978 bis 2014)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4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Datenbestand Klinisches Krebsregister: ZNS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Klinische/Pathologische Meldungen</a:t>
            </a: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1.535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297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627827"/>
              </p:ext>
            </p:extLst>
          </p:nvPr>
        </p:nvGraphicFramePr>
        <p:xfrm>
          <a:off x="179388" y="1204167"/>
          <a:ext cx="3773487" cy="928689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C70 – C72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&gt;95%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0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2014: Zentrales Nervensystem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180000" y="3960000"/>
            <a:ext cx="3759200" cy="2031325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</a:t>
            </a:r>
            <a:r>
              <a:rPr lang="de-DE" alt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vom ZKFR am Bayerischen Landesamt für Gesundheit und Lebensmittelsicherheit unter </a:t>
            </a: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sp>
        <p:nvSpPr>
          <p:cNvPr id="17" name="Text Box 29"/>
          <p:cNvSpPr txBox="1">
            <a:spLocks noChangeArrowheads="1"/>
          </p:cNvSpPr>
          <p:nvPr/>
        </p:nvSpPr>
        <p:spPr bwMode="auto">
          <a:xfrm>
            <a:off x="185738" y="6165304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1.711.285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837.116,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874.169)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0" y="1188000"/>
            <a:ext cx="5096673" cy="53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2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407917533"/>
              </p:ext>
            </p:extLst>
          </p:nvPr>
        </p:nvGraphicFramePr>
        <p:xfrm>
          <a:off x="1049147" y="1503060"/>
          <a:ext cx="7045706" cy="4701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Dokumentierte Neuerkrankungen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C70 – C72</a:t>
            </a: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Gesamt=1.535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708110" y="6165304"/>
            <a:ext cx="20603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16200000">
            <a:off x="282621" y="3632483"/>
            <a:ext cx="11160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Anzahl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596336" y="2348880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732240" y="6237312"/>
            <a:ext cx="22677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abgeschlossen</a:t>
            </a:r>
          </a:p>
        </p:txBody>
      </p:sp>
    </p:spTree>
    <p:extLst>
      <p:ext uri="{BB962C8B-B14F-4D97-AF65-F5344CB8AC3E}">
        <p14:creationId xmlns:p14="http://schemas.microsoft.com/office/powerpoint/2010/main" val="303498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534100673"/>
              </p:ext>
            </p:extLst>
          </p:nvPr>
        </p:nvGraphicFramePr>
        <p:xfrm>
          <a:off x="832579" y="1268760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C70 – C72</a:t>
            </a: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Gesamt=1.535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688926" y="1484786"/>
            <a:ext cx="62674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712788" algn="l"/>
                <a:tab pos="803275" algn="l"/>
                <a:tab pos="1431925" algn="l"/>
                <a:tab pos="3140075" algn="l"/>
              </a:tabLst>
            </a:pP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Männer: 	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n=890,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59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Jahre, 	Mittelwert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54,4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</a:t>
            </a:r>
          </a:p>
          <a:p>
            <a:pPr>
              <a:tabLst>
                <a:tab pos="712788" algn="l"/>
                <a:tab pos="803275" algn="l"/>
                <a:tab pos="1431925" algn="l"/>
                <a:tab pos="3140075" algn="l"/>
              </a:tabLst>
            </a:pP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Frauen: 	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n=645,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63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Jahre,	Mittelwert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57,2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156805" y="6309320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554111" y="1554636"/>
            <a:ext cx="133350" cy="144462"/>
          </a:xfrm>
          <a:prstGeom prst="rect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554111" y="1795936"/>
            <a:ext cx="133350" cy="14446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 rot="16200000">
            <a:off x="-514160" y="3538450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</p:spTree>
    <p:extLst>
      <p:ext uri="{BB962C8B-B14F-4D97-AF65-F5344CB8AC3E}">
        <p14:creationId xmlns:p14="http://schemas.microsoft.com/office/powerpoint/2010/main" val="110222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1560087601"/>
              </p:ext>
            </p:extLst>
          </p:nvPr>
        </p:nvGraphicFramePr>
        <p:xfrm>
          <a:off x="1381955" y="1299674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Altersgruppen &lt;19, 19-65, &gt;65 Jahre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C70 – C72</a:t>
            </a: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Gesamt=1.535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211439" y="3645024"/>
            <a:ext cx="79260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867102" y="4149080"/>
            <a:ext cx="8651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37%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5661248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411267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139431" y="2041103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861</a:t>
            </a:r>
            <a:endParaRPr lang="de-DE" altLang="de-DE" sz="1600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795615" y="2996952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573</a:t>
            </a:r>
            <a:endParaRPr lang="de-DE" altLang="de-DE" sz="1600" dirty="0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2555776" y="4869160"/>
            <a:ext cx="79260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2483767" y="4561383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101</a:t>
            </a:r>
            <a:endParaRPr lang="de-DE" altLang="de-DE" sz="1600" dirty="0"/>
          </a:p>
        </p:txBody>
      </p:sp>
    </p:spTree>
    <p:extLst>
      <p:ext uri="{BB962C8B-B14F-4D97-AF65-F5344CB8AC3E}">
        <p14:creationId xmlns:p14="http://schemas.microsoft.com/office/powerpoint/2010/main" val="56081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Tumortypen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C70 – C72</a:t>
            </a: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Gesamt=1.535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Diagramm 11"/>
          <p:cNvGraphicFramePr/>
          <p:nvPr>
            <p:extLst>
              <p:ext uri="{D42A27DB-BD31-4B8C-83A1-F6EECF244321}">
                <p14:modId xmlns:p14="http://schemas.microsoft.com/office/powerpoint/2010/main" val="3421036588"/>
              </p:ext>
            </p:extLst>
          </p:nvPr>
        </p:nvGraphicFramePr>
        <p:xfrm>
          <a:off x="2196268" y="2997344"/>
          <a:ext cx="4788000" cy="35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2585864" y="4365104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276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2513856" y="3841303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5508104" y="4500260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953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3517156" y="3484240"/>
            <a:ext cx="47878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2915816" y="3645024"/>
            <a:ext cx="50150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275856" y="3553271"/>
            <a:ext cx="44412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65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3778002" y="3436909"/>
            <a:ext cx="38531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Gerade Verbindung 26"/>
          <p:cNvCxnSpPr/>
          <p:nvPr/>
        </p:nvCxnSpPr>
        <p:spPr>
          <a:xfrm flipH="1">
            <a:off x="1418977" y="4952054"/>
            <a:ext cx="992783" cy="2771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 flipH="1">
            <a:off x="1907704" y="3926810"/>
            <a:ext cx="764706" cy="792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 flipH="1" flipV="1">
            <a:off x="2054225" y="3341390"/>
            <a:ext cx="933599" cy="3756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 flipH="1" flipV="1">
            <a:off x="2051717" y="2780928"/>
            <a:ext cx="1368155" cy="7731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 flipH="1" flipV="1">
            <a:off x="2524832" y="2163005"/>
            <a:ext cx="1108214" cy="1287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 flipV="1">
            <a:off x="4163318" y="2278343"/>
            <a:ext cx="1128762" cy="11506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 flipH="1" flipV="1">
            <a:off x="3778002" y="2169766"/>
            <a:ext cx="106394" cy="12592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>
            <a:off x="6288740" y="5554540"/>
            <a:ext cx="608055" cy="2507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107504" y="5282044"/>
            <a:ext cx="21504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Astrozytom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18%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5843587" y="2420888"/>
            <a:ext cx="15326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Sonstige</a:t>
            </a: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2%</a:t>
            </a:r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6660232" y="5733256"/>
            <a:ext cx="192367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Glioblastom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62%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147638" y="3841884"/>
            <a:ext cx="17811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Oligodendrogliom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 Box 14"/>
          <p:cNvSpPr txBox="1">
            <a:spLocks noChangeArrowheads="1"/>
          </p:cNvSpPr>
          <p:nvPr/>
        </p:nvSpPr>
        <p:spPr bwMode="auto">
          <a:xfrm>
            <a:off x="849313" y="1711223"/>
            <a:ext cx="26447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Gliom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o.n.A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2%</a:t>
            </a:r>
          </a:p>
        </p:txBody>
      </p:sp>
      <p:sp>
        <p:nvSpPr>
          <p:cNvPr id="40" name="Text Box 22"/>
          <p:cNvSpPr txBox="1">
            <a:spLocks noChangeArrowheads="1"/>
          </p:cNvSpPr>
          <p:nvPr/>
        </p:nvSpPr>
        <p:spPr bwMode="auto">
          <a:xfrm>
            <a:off x="579438" y="2360510"/>
            <a:ext cx="17811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Ependymom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4%</a:t>
            </a:r>
          </a:p>
        </p:txBody>
      </p:sp>
      <p:sp>
        <p:nvSpPr>
          <p:cNvPr id="41" name="Text Box 23"/>
          <p:cNvSpPr txBox="1">
            <a:spLocks noChangeArrowheads="1"/>
          </p:cNvSpPr>
          <p:nvPr/>
        </p:nvSpPr>
        <p:spPr bwMode="auto">
          <a:xfrm>
            <a:off x="4572000" y="1772816"/>
            <a:ext cx="22129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Meningeom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3%</a:t>
            </a:r>
          </a:p>
        </p:txBody>
      </p:sp>
      <p:sp>
        <p:nvSpPr>
          <p:cNvPr id="42" name="Text Box 24"/>
          <p:cNvSpPr txBox="1">
            <a:spLocks noChangeArrowheads="1"/>
          </p:cNvSpPr>
          <p:nvPr/>
        </p:nvSpPr>
        <p:spPr bwMode="auto">
          <a:xfrm>
            <a:off x="3006849" y="1568348"/>
            <a:ext cx="17811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Embryonaler Tumor</a:t>
            </a: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2%</a:t>
            </a:r>
          </a:p>
        </p:txBody>
      </p:sp>
      <p:sp>
        <p:nvSpPr>
          <p:cNvPr id="43" name="Text Box 34"/>
          <p:cNvSpPr txBox="1">
            <a:spLocks noChangeArrowheads="1"/>
          </p:cNvSpPr>
          <p:nvPr/>
        </p:nvSpPr>
        <p:spPr bwMode="auto">
          <a:xfrm>
            <a:off x="273050" y="3121804"/>
            <a:ext cx="17811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Oligoastrozytom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4%</a:t>
            </a:r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4042668" y="3420141"/>
            <a:ext cx="38531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 Box 7"/>
          <p:cNvSpPr txBox="1">
            <a:spLocks noChangeArrowheads="1"/>
          </p:cNvSpPr>
          <p:nvPr/>
        </p:nvSpPr>
        <p:spPr bwMode="auto">
          <a:xfrm>
            <a:off x="4330700" y="3420141"/>
            <a:ext cx="38531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2" name="Gerade Verbindung 51"/>
          <p:cNvCxnSpPr/>
          <p:nvPr/>
        </p:nvCxnSpPr>
        <p:spPr>
          <a:xfrm flipV="1">
            <a:off x="4499992" y="2780928"/>
            <a:ext cx="1584176" cy="6371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040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20688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2016 vorgesehen. </a:t>
            </a:r>
          </a:p>
        </p:txBody>
      </p:sp>
    </p:spTree>
    <p:extLst>
      <p:ext uri="{BB962C8B-B14F-4D97-AF65-F5344CB8AC3E}">
        <p14:creationId xmlns:p14="http://schemas.microsoft.com/office/powerpoint/2010/main" val="3890491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Nicht aktuell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Aktuell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aktuell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Aktuell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5969077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509</Words>
  <Application>Microsoft Office PowerPoint</Application>
  <PresentationFormat>Bildschirmpräsentation (4:3)</PresentationFormat>
  <Paragraphs>190</Paragraphs>
  <Slides>12</Slides>
  <Notes>8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4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191</cp:revision>
  <cp:lastPrinted>2015-12-04T11:15:31Z</cp:lastPrinted>
  <dcterms:created xsi:type="dcterms:W3CDTF">2014-04-28T10:09:44Z</dcterms:created>
  <dcterms:modified xsi:type="dcterms:W3CDTF">2015-12-11T11:34:33Z</dcterms:modified>
</cp:coreProperties>
</file>