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2" r:id="rId2"/>
    <p:sldId id="287" r:id="rId3"/>
    <p:sldId id="296" r:id="rId4"/>
    <p:sldId id="290" r:id="rId5"/>
    <p:sldId id="289" r:id="rId6"/>
    <p:sldId id="285" r:id="rId7"/>
    <p:sldId id="291" r:id="rId8"/>
    <p:sldId id="294" r:id="rId9"/>
    <p:sldId id="295" r:id="rId10"/>
    <p:sldId id="277" r:id="rId11"/>
    <p:sldId id="280" r:id="rId12"/>
    <p:sldId id="293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339966"/>
    <a:srgbClr val="008378"/>
    <a:srgbClr val="0033CC"/>
    <a:srgbClr val="008380"/>
    <a:srgbClr val="00836C"/>
    <a:srgbClr val="00CC6E"/>
    <a:srgbClr val="00CC66"/>
    <a:srgbClr val="008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rgbClr val="CCE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146</c:v>
                </c:pt>
                <c:pt idx="1">
                  <c:v>175</c:v>
                </c:pt>
                <c:pt idx="2">
                  <c:v>173</c:v>
                </c:pt>
                <c:pt idx="3">
                  <c:v>251</c:v>
                </c:pt>
                <c:pt idx="4">
                  <c:v>255</c:v>
                </c:pt>
                <c:pt idx="5">
                  <c:v>293</c:v>
                </c:pt>
                <c:pt idx="6">
                  <c:v>305</c:v>
                </c:pt>
                <c:pt idx="7">
                  <c:v>273</c:v>
                </c:pt>
                <c:pt idx="8">
                  <c:v>277</c:v>
                </c:pt>
                <c:pt idx="9">
                  <c:v>313</c:v>
                </c:pt>
                <c:pt idx="10">
                  <c:v>266</c:v>
                </c:pt>
                <c:pt idx="11">
                  <c:v>262</c:v>
                </c:pt>
                <c:pt idx="12">
                  <c:v>246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272</c:v>
                </c:pt>
                <c:pt idx="1">
                  <c:v>279</c:v>
                </c:pt>
                <c:pt idx="2">
                  <c:v>279</c:v>
                </c:pt>
                <c:pt idx="3">
                  <c:v>322</c:v>
                </c:pt>
                <c:pt idx="4">
                  <c:v>302</c:v>
                </c:pt>
                <c:pt idx="5">
                  <c:v>322</c:v>
                </c:pt>
                <c:pt idx="6">
                  <c:v>316</c:v>
                </c:pt>
                <c:pt idx="7">
                  <c:v>296</c:v>
                </c:pt>
                <c:pt idx="8">
                  <c:v>318</c:v>
                </c:pt>
                <c:pt idx="9">
                  <c:v>288</c:v>
                </c:pt>
                <c:pt idx="10">
                  <c:v>299</c:v>
                </c:pt>
                <c:pt idx="11">
                  <c:v>288</c:v>
                </c:pt>
                <c:pt idx="12">
                  <c:v>275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054080"/>
        <c:axId val="117055872"/>
      </c:barChart>
      <c:catAx>
        <c:axId val="11705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055872"/>
        <c:crosses val="autoZero"/>
        <c:auto val="1"/>
        <c:lblAlgn val="ctr"/>
        <c:lblOffset val="100"/>
        <c:noMultiLvlLbl val="0"/>
      </c:catAx>
      <c:valAx>
        <c:axId val="117055872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7054080"/>
        <c:crosses val="autoZero"/>
        <c:crossBetween val="between"/>
        <c:majorUnit val="200"/>
        <c:minorUnit val="2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3">
                  <c:v>2</c:v>
                </c:pt>
                <c:pt idx="4">
                  <c:v>5</c:v>
                </c:pt>
                <c:pt idx="5">
                  <c:v>5</c:v>
                </c:pt>
                <c:pt idx="6">
                  <c:v>13</c:v>
                </c:pt>
                <c:pt idx="7">
                  <c:v>27</c:v>
                </c:pt>
                <c:pt idx="8">
                  <c:v>68</c:v>
                </c:pt>
                <c:pt idx="9">
                  <c:v>121</c:v>
                </c:pt>
                <c:pt idx="10">
                  <c:v>268</c:v>
                </c:pt>
                <c:pt idx="11">
                  <c:v>379</c:v>
                </c:pt>
                <c:pt idx="12">
                  <c:v>579</c:v>
                </c:pt>
                <c:pt idx="13">
                  <c:v>834</c:v>
                </c:pt>
                <c:pt idx="14">
                  <c:v>1008</c:v>
                </c:pt>
                <c:pt idx="15">
                  <c:v>874</c:v>
                </c:pt>
                <c:pt idx="16">
                  <c:v>703</c:v>
                </c:pt>
                <c:pt idx="17">
                  <c:v>305</c:v>
                </c:pt>
                <c:pt idx="18">
                  <c:v>111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2</c:v>
                </c:pt>
                <c:pt idx="5">
                  <c:v>6</c:v>
                </c:pt>
                <c:pt idx="6">
                  <c:v>3</c:v>
                </c:pt>
                <c:pt idx="7">
                  <c:v>4</c:v>
                </c:pt>
                <c:pt idx="8">
                  <c:v>24</c:v>
                </c:pt>
                <c:pt idx="9">
                  <c:v>39</c:v>
                </c:pt>
                <c:pt idx="10">
                  <c:v>54</c:v>
                </c:pt>
                <c:pt idx="11">
                  <c:v>114</c:v>
                </c:pt>
                <c:pt idx="12">
                  <c:v>150</c:v>
                </c:pt>
                <c:pt idx="13">
                  <c:v>258</c:v>
                </c:pt>
                <c:pt idx="14">
                  <c:v>293</c:v>
                </c:pt>
                <c:pt idx="15">
                  <c:v>339</c:v>
                </c:pt>
                <c:pt idx="16">
                  <c:v>268</c:v>
                </c:pt>
                <c:pt idx="17">
                  <c:v>151</c:v>
                </c:pt>
                <c:pt idx="18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71648"/>
        <c:axId val="42573184"/>
        <c:axId val="0"/>
      </c:bar3DChart>
      <c:catAx>
        <c:axId val="42571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73184"/>
        <c:crosses val="autoZero"/>
        <c:auto val="1"/>
        <c:lblAlgn val="ctr"/>
        <c:lblOffset val="100"/>
        <c:noMultiLvlLbl val="0"/>
      </c:catAx>
      <c:valAx>
        <c:axId val="42573184"/>
        <c:scaling>
          <c:orientation val="minMax"/>
          <c:max val="12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71648"/>
        <c:crosses val="autoZero"/>
        <c:crossBetween val="between"/>
        <c:majorUnit val="200"/>
        <c:minorUnit val="2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2075</c:v>
                </c:pt>
                <c:pt idx="1">
                  <c:v>5016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589568"/>
        <c:axId val="42595456"/>
      </c:barChart>
      <c:catAx>
        <c:axId val="42589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95456"/>
        <c:crosses val="autoZero"/>
        <c:auto val="1"/>
        <c:lblAlgn val="ctr"/>
        <c:lblOffset val="100"/>
        <c:noMultiLvlLbl val="0"/>
      </c:catAx>
      <c:valAx>
        <c:axId val="42595456"/>
        <c:scaling>
          <c:orientation val="minMax"/>
          <c:max val="6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89568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Tabelle1!$A$2:$A$7</c:f>
              <c:strCache>
                <c:ptCount val="6"/>
                <c:pt idx="0">
                  <c:v>Papilläres Urothel</c:v>
                </c:pt>
                <c:pt idx="1">
                  <c:v>Urothel</c:v>
                </c:pt>
                <c:pt idx="2">
                  <c:v>Adeno</c:v>
                </c:pt>
                <c:pt idx="3">
                  <c:v>Plattenepihel</c:v>
                </c:pt>
                <c:pt idx="4">
                  <c:v>Anderes Ca</c:v>
                </c:pt>
                <c:pt idx="5">
                  <c:v>Anderes Malignom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4489</c:v>
                </c:pt>
                <c:pt idx="1">
                  <c:v>2373</c:v>
                </c:pt>
                <c:pt idx="2">
                  <c:v>66</c:v>
                </c:pt>
                <c:pt idx="3">
                  <c:v>66</c:v>
                </c:pt>
                <c:pt idx="4">
                  <c:v>80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264</c:v>
                </c:pt>
                <c:pt idx="1">
                  <c:v>277</c:v>
                </c:pt>
                <c:pt idx="2">
                  <c:v>272</c:v>
                </c:pt>
                <c:pt idx="3">
                  <c:v>346</c:v>
                </c:pt>
                <c:pt idx="4">
                  <c:v>274</c:v>
                </c:pt>
                <c:pt idx="5">
                  <c:v>306</c:v>
                </c:pt>
                <c:pt idx="6">
                  <c:v>253</c:v>
                </c:pt>
                <c:pt idx="7">
                  <c:v>210</c:v>
                </c:pt>
                <c:pt idx="8">
                  <c:v>226</c:v>
                </c:pt>
                <c:pt idx="9">
                  <c:v>158</c:v>
                </c:pt>
                <c:pt idx="10">
                  <c:v>162</c:v>
                </c:pt>
                <c:pt idx="11">
                  <c:v>96</c:v>
                </c:pt>
                <c:pt idx="12">
                  <c:v>36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22</c:v>
                </c:pt>
                <c:pt idx="1">
                  <c:v>27</c:v>
                </c:pt>
                <c:pt idx="2">
                  <c:v>21</c:v>
                </c:pt>
                <c:pt idx="3">
                  <c:v>31</c:v>
                </c:pt>
                <c:pt idx="4">
                  <c:v>55</c:v>
                </c:pt>
                <c:pt idx="5">
                  <c:v>54</c:v>
                </c:pt>
                <c:pt idx="6">
                  <c:v>56</c:v>
                </c:pt>
                <c:pt idx="7">
                  <c:v>62</c:v>
                </c:pt>
                <c:pt idx="8">
                  <c:v>75</c:v>
                </c:pt>
                <c:pt idx="9">
                  <c:v>93</c:v>
                </c:pt>
                <c:pt idx="10">
                  <c:v>134</c:v>
                </c:pt>
                <c:pt idx="11">
                  <c:v>185</c:v>
                </c:pt>
                <c:pt idx="12">
                  <c:v>485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132</c:v>
                </c:pt>
                <c:pt idx="1">
                  <c:v>150</c:v>
                </c:pt>
                <c:pt idx="2">
                  <c:v>159</c:v>
                </c:pt>
                <c:pt idx="3">
                  <c:v>196</c:v>
                </c:pt>
                <c:pt idx="4">
                  <c:v>228</c:v>
                </c:pt>
                <c:pt idx="5">
                  <c:v>255</c:v>
                </c:pt>
                <c:pt idx="6">
                  <c:v>312</c:v>
                </c:pt>
                <c:pt idx="7">
                  <c:v>297</c:v>
                </c:pt>
                <c:pt idx="8">
                  <c:v>294</c:v>
                </c:pt>
                <c:pt idx="9">
                  <c:v>350</c:v>
                </c:pt>
                <c:pt idx="10">
                  <c:v>269</c:v>
                </c:pt>
                <c:pt idx="11">
                  <c:v>269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118400"/>
        <c:axId val="44196224"/>
      </c:barChart>
      <c:catAx>
        <c:axId val="4411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196224"/>
        <c:crosses val="autoZero"/>
        <c:auto val="1"/>
        <c:lblAlgn val="ctr"/>
        <c:lblOffset val="100"/>
        <c:noMultiLvlLbl val="0"/>
      </c:catAx>
      <c:valAx>
        <c:axId val="441962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11840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2024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264</c:v>
                </c:pt>
                <c:pt idx="1">
                  <c:v>277</c:v>
                </c:pt>
                <c:pt idx="2">
                  <c:v>272</c:v>
                </c:pt>
                <c:pt idx="3">
                  <c:v>346</c:v>
                </c:pt>
                <c:pt idx="4">
                  <c:v>274</c:v>
                </c:pt>
                <c:pt idx="5">
                  <c:v>306</c:v>
                </c:pt>
                <c:pt idx="6">
                  <c:v>253</c:v>
                </c:pt>
                <c:pt idx="7">
                  <c:v>210</c:v>
                </c:pt>
                <c:pt idx="8">
                  <c:v>226</c:v>
                </c:pt>
                <c:pt idx="9">
                  <c:v>158</c:v>
                </c:pt>
                <c:pt idx="10">
                  <c:v>162</c:v>
                </c:pt>
                <c:pt idx="11">
                  <c:v>96</c:v>
                </c:pt>
                <c:pt idx="12">
                  <c:v>36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2024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3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13</c:v>
                </c:pt>
                <c:pt idx="5">
                  <c:v>11</c:v>
                </c:pt>
                <c:pt idx="6">
                  <c:v>9</c:v>
                </c:pt>
                <c:pt idx="7">
                  <c:v>14</c:v>
                </c:pt>
                <c:pt idx="8">
                  <c:v>27</c:v>
                </c:pt>
                <c:pt idx="9">
                  <c:v>25</c:v>
                </c:pt>
                <c:pt idx="10">
                  <c:v>76</c:v>
                </c:pt>
                <c:pt idx="11">
                  <c:v>111</c:v>
                </c:pt>
                <c:pt idx="12">
                  <c:v>485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2024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151</c:v>
                </c:pt>
                <c:pt idx="1">
                  <c:v>171</c:v>
                </c:pt>
                <c:pt idx="2">
                  <c:v>175</c:v>
                </c:pt>
                <c:pt idx="3">
                  <c:v>221</c:v>
                </c:pt>
                <c:pt idx="4">
                  <c:v>270</c:v>
                </c:pt>
                <c:pt idx="5">
                  <c:v>298</c:v>
                </c:pt>
                <c:pt idx="6">
                  <c:v>359</c:v>
                </c:pt>
                <c:pt idx="7">
                  <c:v>345</c:v>
                </c:pt>
                <c:pt idx="8">
                  <c:v>342</c:v>
                </c:pt>
                <c:pt idx="9">
                  <c:v>418</c:v>
                </c:pt>
                <c:pt idx="10">
                  <c:v>327</c:v>
                </c:pt>
                <c:pt idx="11">
                  <c:v>343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429312"/>
        <c:axId val="44430848"/>
      </c:barChart>
      <c:catAx>
        <c:axId val="4442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430848"/>
        <c:crosses val="autoZero"/>
        <c:auto val="1"/>
        <c:lblAlgn val="ctr"/>
        <c:lblOffset val="100"/>
        <c:noMultiLvlLbl val="0"/>
      </c:catAx>
      <c:valAx>
        <c:axId val="444308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42931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24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Mittelfranken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Harnblase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Harnblase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C67, D09.0, D41.4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769538109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601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462099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16041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04073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40184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C67, D09.0,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D41.4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Gesamt=7.091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538183720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1331640" y="1634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1835696" y="163555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2339752" y="163611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2843808" y="163668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347864" y="163780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779912" y="163837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788024" y="163893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292080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796136" y="163274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601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228184" y="163274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236296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283968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466039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826079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114111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544124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C67, D09.0, D41.4 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Gesamt=7.091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8.870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3.533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7.557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1.313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Harnblase</a:t>
            </a:r>
            <a:r>
              <a:rPr lang="de-DE" altLang="de-DE" sz="1900" dirty="0" smtClean="0">
                <a:latin typeface="Arial" charset="0"/>
              </a:rPr>
              <a:t>,</a:t>
            </a:r>
            <a:r>
              <a:rPr lang="de-DE" altLang="de-DE" sz="1900" b="1" dirty="0" smtClean="0">
                <a:latin typeface="Arial" charset="0"/>
              </a:rPr>
              <a:t> </a:t>
            </a:r>
            <a:r>
              <a:rPr lang="de-DE" altLang="de-DE" sz="1400" dirty="0" smtClean="0">
                <a:latin typeface="Arial" charset="0"/>
              </a:rPr>
              <a:t>C67, D09.0, D41.4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12.403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Harnblase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7.091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466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Harnblase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57154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C67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D41.4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5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554692283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C67, D09.0, D41.4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Gesamt=7.091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89212" y="1702549"/>
            <a:ext cx="2413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		n=3.856</a:t>
            </a:r>
          </a:p>
          <a:p>
            <a:pPr defTabSz="1203325"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Präinvasive Tumoren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n=3.235</a:t>
            </a:r>
          </a:p>
          <a:p>
            <a:pPr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endParaRPr lang="de-DE" altLang="de-DE" sz="1200" dirty="0">
              <a:latin typeface="Arial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638165" y="1649125"/>
            <a:ext cx="2664296" cy="57606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37174" y="1793141"/>
            <a:ext cx="117015" cy="11701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737174" y="1964157"/>
            <a:ext cx="117015" cy="11701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336802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418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66155" y="425985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66156" y="540341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975756" y="3142979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051720" y="411888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051720" y="530120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175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482751" y="314096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452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555776" y="411888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551820" y="533140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173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987824" y="256490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573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059832" y="354281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060846" y="501703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251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491880" y="264794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563888" y="361482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492861" y="4984778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255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995936" y="231102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615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032921" y="332679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051886" y="494116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464969" y="228790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536977" y="328498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540743" y="483896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932040" y="25759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569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41033" y="347081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038328" y="505498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436096" y="244295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595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545089" y="336860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541844" y="501317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940152" y="242088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027915" y="335699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012160" y="48493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444208" y="25759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565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6516216" y="354281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516216" y="510788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266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7452320" y="278644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521*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020272" y="501317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262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489305" y="520892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246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7020272" y="369521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524328" y="37170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6948264" y="264794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2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746355659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C67, D09.0, D41.4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Gesamt=7.091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340770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n=5.302,	Median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71 Jahre,	Mittelwert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70,1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n=1.789,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74 Jahre,	Mittelwert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72,2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410620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651920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37943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218256094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D09.0, D41.4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Gesamt=7.091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86492" y="4489375"/>
            <a:ext cx="8939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6096" y="3645024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371703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2.075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11311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5.016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D09.0, D41.4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Gesamt=7.091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1347699703"/>
              </p:ext>
            </p:extLst>
          </p:nvPr>
        </p:nvGraphicFramePr>
        <p:xfrm>
          <a:off x="2196268" y="277043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729880" y="3789040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2.373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250160" y="4221088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4.489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4427984" y="3068960"/>
            <a:ext cx="4787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926482" y="3140968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4139952" y="3068960"/>
            <a:ext cx="444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330700" y="3265239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5591674" y="5677327"/>
            <a:ext cx="1071559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>
            <a:off x="1989881" y="3608728"/>
            <a:ext cx="8367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2663466" y="2574598"/>
            <a:ext cx="1553294" cy="626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4484248" y="2257708"/>
            <a:ext cx="447792" cy="907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971600" y="2312988"/>
            <a:ext cx="2063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Adeno-Ca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5436096" y="2257708"/>
            <a:ext cx="2454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k.A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6688994" y="5699537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Papilläres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Urothel-Ca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63%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-87313" y="3356992"/>
            <a:ext cx="22320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Urothel-Ca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2144713" y="1651000"/>
            <a:ext cx="2314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Plattenepithel-Ca</a:t>
            </a:r>
          </a:p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32275" y="1681644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cxnSp>
        <p:nvCxnSpPr>
          <p:cNvPr id="42" name="Gerade Verbindung 41"/>
          <p:cNvCxnSpPr/>
          <p:nvPr/>
        </p:nvCxnSpPr>
        <p:spPr>
          <a:xfrm flipH="1" flipV="1">
            <a:off x="3707904" y="2257708"/>
            <a:ext cx="648072" cy="883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4628264" y="2704728"/>
            <a:ext cx="1239880" cy="479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4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99469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401372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540</Words>
  <Application>Microsoft Office PowerPoint</Application>
  <PresentationFormat>Bildschirmpräsentation (4:3)</PresentationFormat>
  <Paragraphs>209</Paragraphs>
  <Slides>12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209</cp:revision>
  <cp:lastPrinted>2015-12-04T11:16:30Z</cp:lastPrinted>
  <dcterms:created xsi:type="dcterms:W3CDTF">2014-04-28T10:09:44Z</dcterms:created>
  <dcterms:modified xsi:type="dcterms:W3CDTF">2015-12-11T11:30:42Z</dcterms:modified>
</cp:coreProperties>
</file>