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notesSlides/notesSlide5.xml" ContentType="application/vnd.openxmlformats-officedocument.presentationml.notesSlide+xml"/>
  <Override PartName="/ppt/charts/chart3.xml" ContentType="application/vnd.openxmlformats-officedocument.drawingml.chart+xml"/>
  <Override PartName="/ppt/notesSlides/notesSlide6.xml" ContentType="application/vnd.openxmlformats-officedocument.presentationml.notesSlide+xml"/>
  <Override PartName="/ppt/charts/chart4.xml" ContentType="application/vnd.openxmlformats-officedocument.drawingml.chart+xml"/>
  <Override PartName="/ppt/notesSlides/notesSlide7.xml" ContentType="application/vnd.openxmlformats-officedocument.presentationml.notesSlide+xml"/>
  <Override PartName="/ppt/charts/chart5.xml" ContentType="application/vnd.openxmlformats-officedocument.drawingml.chart+xml"/>
  <Override PartName="/ppt/notesSlides/notesSlide8.xml" ContentType="application/vnd.openxmlformats-officedocument.presentationml.notesSlide+xml"/>
  <Override PartName="/ppt/charts/chart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4"/>
  </p:notesMasterIdLst>
  <p:handoutMasterIdLst>
    <p:handoutMasterId r:id="rId15"/>
  </p:handoutMasterIdLst>
  <p:sldIdLst>
    <p:sldId id="293" r:id="rId2"/>
    <p:sldId id="287" r:id="rId3"/>
    <p:sldId id="298" r:id="rId4"/>
    <p:sldId id="291" r:id="rId5"/>
    <p:sldId id="282" r:id="rId6"/>
    <p:sldId id="297" r:id="rId7"/>
    <p:sldId id="292" r:id="rId8"/>
    <p:sldId id="295" r:id="rId9"/>
    <p:sldId id="296" r:id="rId10"/>
    <p:sldId id="277" r:id="rId11"/>
    <p:sldId id="290" r:id="rId12"/>
    <p:sldId id="294" r:id="rId13"/>
  </p:sldIdLst>
  <p:sldSz cx="9144000" cy="6858000" type="screen4x3"/>
  <p:notesSz cx="6669088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66"/>
    <a:srgbClr val="008378"/>
    <a:srgbClr val="0033CC"/>
    <a:srgbClr val="008380"/>
    <a:srgbClr val="00836C"/>
    <a:srgbClr val="00CC6E"/>
    <a:srgbClr val="00CC66"/>
    <a:srgbClr val="00835C"/>
    <a:srgbClr val="008080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7" d="100"/>
          <a:sy n="77" d="100"/>
        </p:scale>
        <p:origin x="-1056" y="-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>
        <c:manualLayout>
          <c:layoutTarget val="inner"/>
          <c:xMode val="edge"/>
          <c:yMode val="edge"/>
          <c:x val="6.6425990525292994E-2"/>
          <c:y val="2.9293812481685701E-2"/>
          <c:w val="0.91374633003420802"/>
          <c:h val="0.90275031248848425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Datenreihe 1</c:v>
                </c:pt>
              </c:strCache>
            </c:strRef>
          </c:tx>
          <c:spPr>
            <a:solidFill>
              <a:srgbClr val="99CCFF"/>
            </a:solidFill>
            <a:ln>
              <a:solidFill>
                <a:schemeClr val="tx2"/>
              </a:solidFill>
            </a:ln>
          </c:spPr>
          <c:invertIfNegative val="0"/>
          <c:dLbls>
            <c:dLbl>
              <c:idx val="0"/>
              <c:layout>
                <c:manualLayout>
                  <c:x val="-1.7074229324924996E-4"/>
                  <c:y val="-0.3360406607412996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8343087264782265E-3"/>
                  <c:y val="-0.3533052696860077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26080963355553E-3"/>
                  <c:y val="-0.3808041844935622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8023743823543021E-3"/>
                  <c:y val="-0.3309182971847098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3.0926638153791827E-4"/>
                  <c:y val="-0.4096540336300128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5.2048723009447172E-3"/>
                  <c:y val="-0.4359449341132398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1.3838215787033976E-4"/>
                  <c:y val="-0.4434801361398115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3.1890345694242047E-3"/>
                  <c:y val="-0.45048661922091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3.4120072566184284E-4"/>
                  <c:y val="-0.4366586834217686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1.7060036283092142E-4"/>
                  <c:y val="-0.3948326761919730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1.5677634008572029E-3"/>
                  <c:y val="-0.3872506848781915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1.6637083636473053E-3"/>
                  <c:y val="-0.3877523936442283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-1.067316745830723E-4"/>
                  <c:y val="-0.382396721687323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>
                <c:manualLayout>
                  <c:x val="-6.3868688247849112E-5"/>
                  <c:y val="-0.3818306790286579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-1.6638502940656337E-3"/>
                  <c:y val="-0.3314078564423075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layout>
                <c:manualLayout>
                  <c:x val="-9.6032306682905259E-5"/>
                  <c:y val="-0.3158743755895799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layout>
                <c:manualLayout>
                  <c:x val="-3.1967097995400932E-5"/>
                  <c:y val="-0.2999714065400790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7"/>
              <c:layout>
                <c:manualLayout>
                  <c:x val="-1.6638612481213999E-3"/>
                  <c:y val="-4.00426675116615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000"/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Tabelle1!$A$2:$A$14</c:f>
              <c:numCache>
                <c:formatCode>General</c:formatCode>
                <c:ptCount val="13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</c:numCache>
            </c:numRef>
          </c:cat>
          <c:val>
            <c:numRef>
              <c:f>Tabelle1!$B$2:$B$14</c:f>
              <c:numCache>
                <c:formatCode>General</c:formatCode>
                <c:ptCount val="13"/>
                <c:pt idx="0">
                  <c:v>235</c:v>
                </c:pt>
                <c:pt idx="1">
                  <c:v>247</c:v>
                </c:pt>
                <c:pt idx="2">
                  <c:v>272</c:v>
                </c:pt>
                <c:pt idx="3">
                  <c:v>227</c:v>
                </c:pt>
                <c:pt idx="4">
                  <c:v>297</c:v>
                </c:pt>
                <c:pt idx="5">
                  <c:v>315</c:v>
                </c:pt>
                <c:pt idx="6">
                  <c:v>321</c:v>
                </c:pt>
                <c:pt idx="7">
                  <c:v>324</c:v>
                </c:pt>
                <c:pt idx="8">
                  <c:v>312</c:v>
                </c:pt>
                <c:pt idx="9">
                  <c:v>281</c:v>
                </c:pt>
                <c:pt idx="10">
                  <c:v>276</c:v>
                </c:pt>
                <c:pt idx="11">
                  <c:v>278</c:v>
                </c:pt>
                <c:pt idx="12">
                  <c:v>273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17051392"/>
        <c:axId val="117053312"/>
      </c:barChart>
      <c:catAx>
        <c:axId val="1170513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17053312"/>
        <c:crosses val="autoZero"/>
        <c:auto val="1"/>
        <c:lblAlgn val="ctr"/>
        <c:lblOffset val="100"/>
        <c:noMultiLvlLbl val="0"/>
      </c:catAx>
      <c:valAx>
        <c:axId val="117053312"/>
        <c:scaling>
          <c:orientation val="minMax"/>
          <c:max val="350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crossAx val="117051392"/>
        <c:crosses val="autoZero"/>
        <c:crossBetween val="between"/>
        <c:majorUnit val="50"/>
        <c:minorUnit val="50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txPr>
    <a:bodyPr/>
    <a:lstStyle/>
    <a:p>
      <a:pPr>
        <a:defRPr sz="1200">
          <a:latin typeface="Arial" panose="020B0604020202020204" pitchFamily="34" charset="0"/>
          <a:cs typeface="Arial" panose="020B0604020202020204" pitchFamily="34" charset="0"/>
        </a:defRPr>
      </a:pPr>
      <a:endParaRPr lang="de-DE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Männer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33CC"/>
              </a:solidFill>
            </a:ln>
          </c:spPr>
          <c:invertIfNegative val="0"/>
          <c:cat>
            <c:strRef>
              <c:f>Tabelle1!$A$2:$A$20</c:f>
              <c:strCache>
                <c:ptCount val="19"/>
                <c:pt idx="0">
                  <c:v>0-4</c:v>
                </c:pt>
                <c:pt idx="1">
                  <c:v>5-9</c:v>
                </c:pt>
                <c:pt idx="2">
                  <c:v>10-14</c:v>
                </c:pt>
                <c:pt idx="3">
                  <c:v>15-19</c:v>
                </c:pt>
                <c:pt idx="4">
                  <c:v>20-24</c:v>
                </c:pt>
                <c:pt idx="5">
                  <c:v>25-29</c:v>
                </c:pt>
                <c:pt idx="6">
                  <c:v>30-34</c:v>
                </c:pt>
                <c:pt idx="7">
                  <c:v>35-39</c:v>
                </c:pt>
                <c:pt idx="8">
                  <c:v>40-44</c:v>
                </c:pt>
                <c:pt idx="9">
                  <c:v>45-49</c:v>
                </c:pt>
                <c:pt idx="10">
                  <c:v>50-54</c:v>
                </c:pt>
                <c:pt idx="11">
                  <c:v>55-59</c:v>
                </c:pt>
                <c:pt idx="12">
                  <c:v>60-64</c:v>
                </c:pt>
                <c:pt idx="13">
                  <c:v>65-69</c:v>
                </c:pt>
                <c:pt idx="14">
                  <c:v>70-74</c:v>
                </c:pt>
                <c:pt idx="15">
                  <c:v>75-79</c:v>
                </c:pt>
                <c:pt idx="16">
                  <c:v>80-84</c:v>
                </c:pt>
                <c:pt idx="17">
                  <c:v>85-89</c:v>
                </c:pt>
                <c:pt idx="18">
                  <c:v>&gt;=90</c:v>
                </c:pt>
              </c:strCache>
            </c:strRef>
          </c:cat>
          <c:val>
            <c:numRef>
              <c:f>Tabelle1!$B$2:$B$20</c:f>
              <c:numCache>
                <c:formatCode>General</c:formatCode>
                <c:ptCount val="19"/>
                <c:pt idx="0">
                  <c:v>7</c:v>
                </c:pt>
                <c:pt idx="1">
                  <c:v>3</c:v>
                </c:pt>
                <c:pt idx="2">
                  <c:v>3</c:v>
                </c:pt>
                <c:pt idx="3">
                  <c:v>0</c:v>
                </c:pt>
                <c:pt idx="4">
                  <c:v>2</c:v>
                </c:pt>
                <c:pt idx="5">
                  <c:v>3</c:v>
                </c:pt>
                <c:pt idx="6">
                  <c:v>16</c:v>
                </c:pt>
                <c:pt idx="7">
                  <c:v>40</c:v>
                </c:pt>
                <c:pt idx="8">
                  <c:v>65</c:v>
                </c:pt>
                <c:pt idx="9">
                  <c:v>127</c:v>
                </c:pt>
                <c:pt idx="10">
                  <c:v>163</c:v>
                </c:pt>
                <c:pt idx="11">
                  <c:v>232</c:v>
                </c:pt>
                <c:pt idx="12">
                  <c:v>311</c:v>
                </c:pt>
                <c:pt idx="13">
                  <c:v>421</c:v>
                </c:pt>
                <c:pt idx="14">
                  <c:v>422</c:v>
                </c:pt>
                <c:pt idx="15">
                  <c:v>291</c:v>
                </c:pt>
                <c:pt idx="16">
                  <c:v>142</c:v>
                </c:pt>
                <c:pt idx="17">
                  <c:v>34</c:v>
                </c:pt>
                <c:pt idx="18">
                  <c:v>13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Frauen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chemeClr val="accent2">
                  <a:lumMod val="50000"/>
                </a:schemeClr>
              </a:solidFill>
            </a:ln>
          </c:spPr>
          <c:invertIfNegative val="0"/>
          <c:cat>
            <c:strRef>
              <c:f>Tabelle1!$A$2:$A$20</c:f>
              <c:strCache>
                <c:ptCount val="19"/>
                <c:pt idx="0">
                  <c:v>0-4</c:v>
                </c:pt>
                <c:pt idx="1">
                  <c:v>5-9</c:v>
                </c:pt>
                <c:pt idx="2">
                  <c:v>10-14</c:v>
                </c:pt>
                <c:pt idx="3">
                  <c:v>15-19</c:v>
                </c:pt>
                <c:pt idx="4">
                  <c:v>20-24</c:v>
                </c:pt>
                <c:pt idx="5">
                  <c:v>25-29</c:v>
                </c:pt>
                <c:pt idx="6">
                  <c:v>30-34</c:v>
                </c:pt>
                <c:pt idx="7">
                  <c:v>35-39</c:v>
                </c:pt>
                <c:pt idx="8">
                  <c:v>40-44</c:v>
                </c:pt>
                <c:pt idx="9">
                  <c:v>45-49</c:v>
                </c:pt>
                <c:pt idx="10">
                  <c:v>50-54</c:v>
                </c:pt>
                <c:pt idx="11">
                  <c:v>55-59</c:v>
                </c:pt>
                <c:pt idx="12">
                  <c:v>60-64</c:v>
                </c:pt>
                <c:pt idx="13">
                  <c:v>65-69</c:v>
                </c:pt>
                <c:pt idx="14">
                  <c:v>70-74</c:v>
                </c:pt>
                <c:pt idx="15">
                  <c:v>75-79</c:v>
                </c:pt>
                <c:pt idx="16">
                  <c:v>80-84</c:v>
                </c:pt>
                <c:pt idx="17">
                  <c:v>85-89</c:v>
                </c:pt>
                <c:pt idx="18">
                  <c:v>&gt;=90</c:v>
                </c:pt>
              </c:strCache>
            </c:strRef>
          </c:cat>
          <c:val>
            <c:numRef>
              <c:f>Tabelle1!$C$2:$C$20</c:f>
              <c:numCache>
                <c:formatCode>General</c:formatCode>
                <c:ptCount val="19"/>
                <c:pt idx="0">
                  <c:v>6</c:v>
                </c:pt>
                <c:pt idx="1">
                  <c:v>2</c:v>
                </c:pt>
                <c:pt idx="2">
                  <c:v>2</c:v>
                </c:pt>
                <c:pt idx="3">
                  <c:v>0</c:v>
                </c:pt>
                <c:pt idx="4">
                  <c:v>1</c:v>
                </c:pt>
                <c:pt idx="5">
                  <c:v>6</c:v>
                </c:pt>
                <c:pt idx="6">
                  <c:v>9</c:v>
                </c:pt>
                <c:pt idx="7">
                  <c:v>19</c:v>
                </c:pt>
                <c:pt idx="8">
                  <c:v>33</c:v>
                </c:pt>
                <c:pt idx="9">
                  <c:v>41</c:v>
                </c:pt>
                <c:pt idx="10">
                  <c:v>88</c:v>
                </c:pt>
                <c:pt idx="11">
                  <c:v>143</c:v>
                </c:pt>
                <c:pt idx="12">
                  <c:v>145</c:v>
                </c:pt>
                <c:pt idx="13">
                  <c:v>204</c:v>
                </c:pt>
                <c:pt idx="14">
                  <c:v>262</c:v>
                </c:pt>
                <c:pt idx="15">
                  <c:v>214</c:v>
                </c:pt>
                <c:pt idx="16">
                  <c:v>133</c:v>
                </c:pt>
                <c:pt idx="17">
                  <c:v>46</c:v>
                </c:pt>
                <c:pt idx="18">
                  <c:v>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23383808"/>
        <c:axId val="123385344"/>
        <c:axId val="0"/>
      </c:bar3DChart>
      <c:catAx>
        <c:axId val="12338380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5400000" vert="horz"/>
          <a:lstStyle/>
          <a:p>
            <a:pPr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de-DE"/>
          </a:p>
        </c:txPr>
        <c:crossAx val="123385344"/>
        <c:crosses val="autoZero"/>
        <c:auto val="1"/>
        <c:lblAlgn val="ctr"/>
        <c:lblOffset val="100"/>
        <c:noMultiLvlLbl val="0"/>
      </c:catAx>
      <c:valAx>
        <c:axId val="123385344"/>
        <c:scaling>
          <c:orientation val="minMax"/>
          <c:max val="500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 baseline="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de-DE"/>
          </a:p>
        </c:txPr>
        <c:crossAx val="123383808"/>
        <c:crosses val="autoZero"/>
        <c:crossBetween val="between"/>
        <c:majorUnit val="100"/>
        <c:minorUnit val="100"/>
      </c:valAx>
      <c:spPr>
        <a:solidFill>
          <a:schemeClr val="lt1"/>
        </a:solidFill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252053066971322"/>
          <c:y val="0.1422642991877005"/>
          <c:w val="0.78596050932831818"/>
          <c:h val="0.77247560318983632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Datenreihe 1</c:v>
                </c:pt>
              </c:strCache>
            </c:strRef>
          </c:tx>
          <c:spPr>
            <a:solidFill>
              <a:srgbClr val="339966"/>
            </a:solidFill>
            <a:ln>
              <a:solidFill>
                <a:schemeClr val="tx1"/>
              </a:solidFill>
            </a:ln>
          </c:spPr>
          <c:invertIfNegative val="0"/>
          <c:cat>
            <c:strRef>
              <c:f>Tabelle1!$A$2:$A$4</c:f>
              <c:strCache>
                <c:ptCount val="3"/>
                <c:pt idx="0">
                  <c:v>&lt;60 Jahre</c:v>
                </c:pt>
                <c:pt idx="1">
                  <c:v>60-75 Jahre</c:v>
                </c:pt>
                <c:pt idx="2">
                  <c:v>&gt;75 Jahre</c:v>
                </c:pt>
              </c:strCache>
            </c:strRef>
          </c:cat>
          <c:val>
            <c:numRef>
              <c:f>Tabelle1!$B$2:$B$4</c:f>
              <c:numCache>
                <c:formatCode>General</c:formatCode>
                <c:ptCount val="3"/>
                <c:pt idx="0">
                  <c:v>1011</c:v>
                </c:pt>
                <c:pt idx="1">
                  <c:v>1896</c:v>
                </c:pt>
                <c:pt idx="2">
                  <c:v>751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100"/>
        <c:axId val="42590592"/>
        <c:axId val="42592128"/>
      </c:barChart>
      <c:catAx>
        <c:axId val="4259059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 b="1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de-DE"/>
          </a:p>
        </c:txPr>
        <c:crossAx val="42592128"/>
        <c:crosses val="autoZero"/>
        <c:auto val="1"/>
        <c:lblAlgn val="ctr"/>
        <c:lblOffset val="100"/>
        <c:noMultiLvlLbl val="0"/>
      </c:catAx>
      <c:valAx>
        <c:axId val="42592128"/>
        <c:scaling>
          <c:orientation val="minMax"/>
          <c:max val="2500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spPr>
          <a:ln w="12700"/>
        </c:spPr>
        <c:txPr>
          <a:bodyPr/>
          <a:lstStyle/>
          <a:p>
            <a: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de-DE"/>
          </a:p>
        </c:txPr>
        <c:crossAx val="42590592"/>
        <c:crosses val="autoZero"/>
        <c:crossBetween val="between"/>
        <c:majorUnit val="500"/>
        <c:minorUnit val="500"/>
      </c:valAx>
      <c:spPr>
        <a:ln>
          <a:solidFill>
            <a:schemeClr val="tx1"/>
          </a:solidFill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Tabelle1!$B$1</c:f>
              <c:strCache>
                <c:ptCount val="1"/>
                <c:pt idx="0">
                  <c:v>Spalte1</c:v>
                </c:pt>
              </c:strCache>
            </c:strRef>
          </c:tx>
          <c:dPt>
            <c:idx val="1"/>
            <c:bubble3D val="0"/>
            <c:spPr>
              <a:solidFill>
                <a:schemeClr val="accent2"/>
              </a:solidFill>
            </c:spPr>
          </c:dPt>
          <c:dPt>
            <c:idx val="3"/>
            <c:bubble3D val="0"/>
            <c:spPr>
              <a:solidFill>
                <a:srgbClr val="FFC000"/>
              </a:solidFill>
            </c:spPr>
          </c:dPt>
          <c:dPt>
            <c:idx val="6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</c:spPr>
          </c:dPt>
          <c:dPt>
            <c:idx val="7"/>
            <c:bubble3D val="0"/>
            <c:spPr>
              <a:solidFill>
                <a:schemeClr val="accent6">
                  <a:lumMod val="40000"/>
                  <a:lumOff val="60000"/>
                </a:schemeClr>
              </a:solidFill>
            </c:spPr>
          </c:dPt>
          <c:dPt>
            <c:idx val="8"/>
            <c:bubble3D val="0"/>
            <c:spPr>
              <a:solidFill>
                <a:schemeClr val="bg1">
                  <a:lumMod val="75000"/>
                </a:schemeClr>
              </a:solidFill>
            </c:spPr>
          </c:dPt>
          <c:cat>
            <c:strRef>
              <c:f>Tabelle1!$A$2:$A$9</c:f>
              <c:strCache>
                <c:ptCount val="8"/>
                <c:pt idx="0">
                  <c:v>Nierenzell o.n.A.</c:v>
                </c:pt>
                <c:pt idx="1">
                  <c:v>Klarzell</c:v>
                </c:pt>
                <c:pt idx="2">
                  <c:v>Papilläres NZK</c:v>
                </c:pt>
                <c:pt idx="3">
                  <c:v>Chromophobes NZK</c:v>
                </c:pt>
                <c:pt idx="4">
                  <c:v>Anderes NZK</c:v>
                </c:pt>
                <c:pt idx="5">
                  <c:v>Duct-Bellini</c:v>
                </c:pt>
                <c:pt idx="6">
                  <c:v>Nephroblastom</c:v>
                </c:pt>
                <c:pt idx="7">
                  <c:v>Anderes Malignom</c:v>
                </c:pt>
              </c:strCache>
            </c:strRef>
          </c:cat>
          <c:val>
            <c:numRef>
              <c:f>Tabelle1!$B$2:$B$9</c:f>
              <c:numCache>
                <c:formatCode>General</c:formatCode>
                <c:ptCount val="8"/>
                <c:pt idx="0">
                  <c:v>2027</c:v>
                </c:pt>
                <c:pt idx="1">
                  <c:v>1091</c:v>
                </c:pt>
                <c:pt idx="2">
                  <c:v>296</c:v>
                </c:pt>
                <c:pt idx="3">
                  <c:v>126</c:v>
                </c:pt>
                <c:pt idx="4">
                  <c:v>22</c:v>
                </c:pt>
                <c:pt idx="5">
                  <c:v>9</c:v>
                </c:pt>
                <c:pt idx="6">
                  <c:v>21</c:v>
                </c:pt>
                <c:pt idx="7">
                  <c:v>66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hart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tot</c:v>
                </c:pt>
              </c:strCache>
            </c:strRef>
          </c:tx>
          <c:spPr>
            <a:solidFill>
              <a:srgbClr val="008378"/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Tabelle1!$A$2:$A$14</c:f>
              <c:numCache>
                <c:formatCode>General</c:formatCode>
                <c:ptCount val="13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</c:numCache>
            </c:numRef>
          </c:cat>
          <c:val>
            <c:numRef>
              <c:f>Tabelle1!$B$2:$B$14</c:f>
              <c:numCache>
                <c:formatCode>General</c:formatCode>
                <c:ptCount val="13"/>
                <c:pt idx="0">
                  <c:v>133</c:v>
                </c:pt>
                <c:pt idx="1">
                  <c:v>141</c:v>
                </c:pt>
                <c:pt idx="2">
                  <c:v>124</c:v>
                </c:pt>
                <c:pt idx="3">
                  <c:v>118</c:v>
                </c:pt>
                <c:pt idx="4">
                  <c:v>114</c:v>
                </c:pt>
                <c:pt idx="5">
                  <c:v>117</c:v>
                </c:pt>
                <c:pt idx="6">
                  <c:v>114</c:v>
                </c:pt>
                <c:pt idx="7">
                  <c:v>117</c:v>
                </c:pt>
                <c:pt idx="8">
                  <c:v>97</c:v>
                </c:pt>
                <c:pt idx="9">
                  <c:v>70</c:v>
                </c:pt>
                <c:pt idx="10">
                  <c:v>56</c:v>
                </c:pt>
                <c:pt idx="11">
                  <c:v>33</c:v>
                </c:pt>
                <c:pt idx="12">
                  <c:v>18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&gt; 2014</c:v>
                </c:pt>
              </c:strCache>
            </c:strRef>
          </c:tx>
          <c:spPr>
            <a:solidFill>
              <a:srgbClr val="92D050"/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Tabelle1!$A$2:$A$14</c:f>
              <c:numCache>
                <c:formatCode>General</c:formatCode>
                <c:ptCount val="13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</c:numCache>
            </c:numRef>
          </c:cat>
          <c:val>
            <c:numRef>
              <c:f>Tabelle1!$C$2:$C$14</c:f>
              <c:numCache>
                <c:formatCode>General</c:formatCode>
                <c:ptCount val="13"/>
                <c:pt idx="0">
                  <c:v>17</c:v>
                </c:pt>
                <c:pt idx="1">
                  <c:v>16</c:v>
                </c:pt>
                <c:pt idx="2">
                  <c:v>18</c:v>
                </c:pt>
                <c:pt idx="3">
                  <c:v>19</c:v>
                </c:pt>
                <c:pt idx="4">
                  <c:v>33</c:v>
                </c:pt>
                <c:pt idx="5">
                  <c:v>37</c:v>
                </c:pt>
                <c:pt idx="6">
                  <c:v>36</c:v>
                </c:pt>
                <c:pt idx="7">
                  <c:v>46</c:v>
                </c:pt>
                <c:pt idx="8">
                  <c:v>44</c:v>
                </c:pt>
                <c:pt idx="9">
                  <c:v>45</c:v>
                </c:pt>
                <c:pt idx="10">
                  <c:v>69</c:v>
                </c:pt>
                <c:pt idx="11">
                  <c:v>80</c:v>
                </c:pt>
                <c:pt idx="12">
                  <c:v>255</c:v>
                </c:pt>
              </c:numCache>
            </c:numRef>
          </c:val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&lt; 2014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Tabelle1!$A$2:$A$14</c:f>
              <c:numCache>
                <c:formatCode>General</c:formatCode>
                <c:ptCount val="13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</c:numCache>
            </c:numRef>
          </c:cat>
          <c:val>
            <c:numRef>
              <c:f>Tabelle1!$D$2:$D$14</c:f>
              <c:numCache>
                <c:formatCode>General</c:formatCode>
                <c:ptCount val="13"/>
                <c:pt idx="0">
                  <c:v>85</c:v>
                </c:pt>
                <c:pt idx="1">
                  <c:v>90</c:v>
                </c:pt>
                <c:pt idx="2">
                  <c:v>130</c:v>
                </c:pt>
                <c:pt idx="3">
                  <c:v>90</c:v>
                </c:pt>
                <c:pt idx="4">
                  <c:v>150</c:v>
                </c:pt>
                <c:pt idx="5">
                  <c:v>161</c:v>
                </c:pt>
                <c:pt idx="6">
                  <c:v>171</c:v>
                </c:pt>
                <c:pt idx="7">
                  <c:v>161</c:v>
                </c:pt>
                <c:pt idx="8">
                  <c:v>171</c:v>
                </c:pt>
                <c:pt idx="9">
                  <c:v>166</c:v>
                </c:pt>
                <c:pt idx="10">
                  <c:v>151</c:v>
                </c:pt>
                <c:pt idx="11">
                  <c:v>165</c:v>
                </c:pt>
                <c:pt idx="12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4118016"/>
        <c:axId val="44121088"/>
      </c:barChart>
      <c:catAx>
        <c:axId val="441180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de-DE"/>
          </a:p>
        </c:txPr>
        <c:crossAx val="44121088"/>
        <c:crosses val="autoZero"/>
        <c:auto val="1"/>
        <c:lblAlgn val="ctr"/>
        <c:lblOffset val="100"/>
        <c:noMultiLvlLbl val="0"/>
      </c:catAx>
      <c:valAx>
        <c:axId val="44121088"/>
        <c:scaling>
          <c:orientation val="minMax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de-DE"/>
          </a:p>
        </c:txPr>
        <c:crossAx val="44118016"/>
        <c:crosses val="autoZero"/>
        <c:crossBetween val="between"/>
        <c:majorUnit val="0.2"/>
      </c:valAx>
      <c:spPr>
        <a:noFill/>
      </c:spPr>
    </c:plotArea>
    <c:plotVisOnly val="1"/>
    <c:dispBlanksAs val="gap"/>
    <c:showDLblsOverMax val="0"/>
  </c:chart>
  <c:spPr>
    <a:noFill/>
    <a:ln w="0">
      <a:noFill/>
    </a:ln>
  </c:spPr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hart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tot</c:v>
                </c:pt>
              </c:strCache>
            </c:strRef>
          </c:tx>
          <c:spPr>
            <a:solidFill>
              <a:srgbClr val="008378"/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Tabelle1!$A$2:$A$14</c:f>
              <c:numCache>
                <c:formatCode>General</c:formatCode>
                <c:ptCount val="13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</c:numCache>
            </c:numRef>
          </c:cat>
          <c:val>
            <c:numRef>
              <c:f>Tabelle1!$B$2:$B$14</c:f>
              <c:numCache>
                <c:formatCode>General</c:formatCode>
                <c:ptCount val="13"/>
                <c:pt idx="0">
                  <c:v>133</c:v>
                </c:pt>
                <c:pt idx="1">
                  <c:v>141</c:v>
                </c:pt>
                <c:pt idx="2">
                  <c:v>124</c:v>
                </c:pt>
                <c:pt idx="3">
                  <c:v>118</c:v>
                </c:pt>
                <c:pt idx="4">
                  <c:v>114</c:v>
                </c:pt>
                <c:pt idx="5">
                  <c:v>117</c:v>
                </c:pt>
                <c:pt idx="6">
                  <c:v>114</c:v>
                </c:pt>
                <c:pt idx="7">
                  <c:v>117</c:v>
                </c:pt>
                <c:pt idx="8">
                  <c:v>97</c:v>
                </c:pt>
                <c:pt idx="9">
                  <c:v>70</c:v>
                </c:pt>
                <c:pt idx="10">
                  <c:v>56</c:v>
                </c:pt>
                <c:pt idx="11">
                  <c:v>33</c:v>
                </c:pt>
                <c:pt idx="12">
                  <c:v>18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&gt; 2014</c:v>
                </c:pt>
              </c:strCache>
            </c:strRef>
          </c:tx>
          <c:spPr>
            <a:solidFill>
              <a:srgbClr val="FFC000"/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Tabelle1!$A$2:$A$14</c:f>
              <c:numCache>
                <c:formatCode>General</c:formatCode>
                <c:ptCount val="13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</c:numCache>
            </c:numRef>
          </c:cat>
          <c:val>
            <c:numRef>
              <c:f>Tabelle1!$C$2:$C$14</c:f>
              <c:numCache>
                <c:formatCode>General</c:formatCode>
                <c:ptCount val="13"/>
                <c:pt idx="0">
                  <c:v>5</c:v>
                </c:pt>
                <c:pt idx="1">
                  <c:v>7</c:v>
                </c:pt>
                <c:pt idx="2">
                  <c:v>3</c:v>
                </c:pt>
                <c:pt idx="3">
                  <c:v>3</c:v>
                </c:pt>
                <c:pt idx="4">
                  <c:v>3</c:v>
                </c:pt>
                <c:pt idx="5">
                  <c:v>6</c:v>
                </c:pt>
                <c:pt idx="6">
                  <c:v>11</c:v>
                </c:pt>
                <c:pt idx="7">
                  <c:v>6</c:v>
                </c:pt>
                <c:pt idx="8">
                  <c:v>21</c:v>
                </c:pt>
                <c:pt idx="9">
                  <c:v>18</c:v>
                </c:pt>
                <c:pt idx="10">
                  <c:v>32</c:v>
                </c:pt>
                <c:pt idx="11">
                  <c:v>37</c:v>
                </c:pt>
                <c:pt idx="12">
                  <c:v>231</c:v>
                </c:pt>
              </c:numCache>
            </c:numRef>
          </c:val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&lt; 2014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Tabelle1!$A$2:$A$14</c:f>
              <c:numCache>
                <c:formatCode>General</c:formatCode>
                <c:ptCount val="13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</c:numCache>
            </c:numRef>
          </c:cat>
          <c:val>
            <c:numRef>
              <c:f>Tabelle1!$D$2:$D$14</c:f>
              <c:numCache>
                <c:formatCode>General</c:formatCode>
                <c:ptCount val="13"/>
                <c:pt idx="0">
                  <c:v>97</c:v>
                </c:pt>
                <c:pt idx="1">
                  <c:v>99</c:v>
                </c:pt>
                <c:pt idx="2">
                  <c:v>145</c:v>
                </c:pt>
                <c:pt idx="3">
                  <c:v>106</c:v>
                </c:pt>
                <c:pt idx="4">
                  <c:v>180</c:v>
                </c:pt>
                <c:pt idx="5">
                  <c:v>192</c:v>
                </c:pt>
                <c:pt idx="6">
                  <c:v>196</c:v>
                </c:pt>
                <c:pt idx="7">
                  <c:v>201</c:v>
                </c:pt>
                <c:pt idx="8">
                  <c:v>194</c:v>
                </c:pt>
                <c:pt idx="9">
                  <c:v>193</c:v>
                </c:pt>
                <c:pt idx="10">
                  <c:v>188</c:v>
                </c:pt>
                <c:pt idx="11">
                  <c:v>208</c:v>
                </c:pt>
                <c:pt idx="12">
                  <c:v>24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4541056"/>
        <c:axId val="44542592"/>
      </c:barChart>
      <c:catAx>
        <c:axId val="445410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de-DE"/>
          </a:p>
        </c:txPr>
        <c:crossAx val="44542592"/>
        <c:crosses val="autoZero"/>
        <c:auto val="1"/>
        <c:lblAlgn val="ctr"/>
        <c:lblOffset val="100"/>
        <c:noMultiLvlLbl val="0"/>
      </c:catAx>
      <c:valAx>
        <c:axId val="44542592"/>
        <c:scaling>
          <c:orientation val="minMax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de-DE"/>
          </a:p>
        </c:txPr>
        <c:crossAx val="44541056"/>
        <c:crosses val="autoZero"/>
        <c:crossBetween val="between"/>
        <c:majorUnit val="0.2"/>
      </c:valAx>
      <c:spPr>
        <a:noFill/>
      </c:spPr>
    </c:plotArea>
    <c:plotVisOnly val="1"/>
    <c:dispBlanksAs val="gap"/>
    <c:showDLblsOverMax val="0"/>
  </c:chart>
  <c:spPr>
    <a:noFill/>
    <a:ln w="0">
      <a:noFill/>
    </a:ln>
  </c:spPr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28165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778250" y="9428165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379A4D-3684-4833-A6AA-E91B74DB244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69405496"/>
      </p:ext>
    </p:extLst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66751" y="4714876"/>
            <a:ext cx="5335588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164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778250" y="9428164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7BD335-3D9A-492E-AD99-2F3266528E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84448488"/>
      </p:ext>
    </p:extLst>
  </p:cSld>
  <p:clrMap bg1="lt1" tx1="dk1" bg2="lt2" tx2="dk2" accent1="accent1" accent2="accent2" accent3="accent3" accent4="accent4" accent5="accent5" accent6="accent6" hlink="hlink" folHlink="folHlink"/>
  <p:hf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677941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046362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98882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017816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387217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387217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2147174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214717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64"/>
            <a:ext cx="2133600" cy="365125"/>
          </a:xfrm>
          <a:prstGeom prst="rect">
            <a:avLst/>
          </a:prstGeom>
        </p:spPr>
        <p:txBody>
          <a:bodyPr/>
          <a:lstStyle/>
          <a:p>
            <a:fld id="{FC5E6187-CFC3-45C5-A79E-577515149F7C}" type="datetimeFigureOut">
              <a:rPr lang="de-DE" smtClean="0"/>
              <a:t>11.12.2015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64"/>
            <a:ext cx="2133600" cy="365125"/>
          </a:xfrm>
          <a:prstGeom prst="rect">
            <a:avLst/>
          </a:prstGeom>
        </p:spPr>
        <p:txBody>
          <a:bodyPr/>
          <a:lstStyle/>
          <a:p>
            <a:fld id="{C0D0F7A2-B28A-429E-988E-A3055CC33046}" type="slidenum">
              <a:rPr lang="de-DE" smtClean="0"/>
              <a:t>‹Nr.›</a:t>
            </a:fld>
            <a:endParaRPr lang="de-DE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708346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>
          <a:xfrm>
            <a:off x="457200" y="6356364"/>
            <a:ext cx="2133600" cy="365125"/>
          </a:xfrm>
          <a:prstGeom prst="rect">
            <a:avLst/>
          </a:prstGeom>
        </p:spPr>
        <p:txBody>
          <a:bodyPr/>
          <a:lstStyle/>
          <a:p>
            <a:fld id="{FC5E6187-CFC3-45C5-A79E-577515149F7C}" type="datetimeFigureOut">
              <a:rPr lang="de-DE" smtClean="0"/>
              <a:t>11.12.2015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6553200" y="6356364"/>
            <a:ext cx="2133600" cy="365125"/>
          </a:xfrm>
          <a:prstGeom prst="rect">
            <a:avLst/>
          </a:prstGeom>
        </p:spPr>
        <p:txBody>
          <a:bodyPr/>
          <a:lstStyle/>
          <a:p>
            <a:fld id="{C0D0F7A2-B28A-429E-988E-A3055CC3304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70023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.bin"/><Relationship Id="rId4" Type="http://schemas.openxmlformats.org/officeDocument/2006/relationships/vmlDrawing" Target="../drawings/vmlDrawing1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6"/>
          <p:cNvSpPr>
            <a:spLocks noChangeArrowheads="1"/>
          </p:cNvSpPr>
          <p:nvPr userDrawn="1"/>
        </p:nvSpPr>
        <p:spPr bwMode="auto">
          <a:xfrm>
            <a:off x="0" y="0"/>
            <a:ext cx="9144000" cy="449459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endParaRPr lang="de-DE" altLang="de-DE" b="1">
              <a:solidFill>
                <a:srgbClr val="3333CC"/>
              </a:solidFill>
              <a:latin typeface="Arial" charset="0"/>
            </a:endParaRPr>
          </a:p>
        </p:txBody>
      </p:sp>
      <p:graphicFrame>
        <p:nvGraphicFramePr>
          <p:cNvPr id="8" name="Object 15">
            <a:hlinkClick r:id="" action="ppaction://ole?verb=0"/>
          </p:cNvPr>
          <p:cNvGraphicFramePr>
            <a:graphicFrameLocks noChangeAspect="1"/>
          </p:cNvGraphicFramePr>
          <p:nvPr userDrawn="1"/>
        </p:nvGraphicFramePr>
        <p:xfrm>
          <a:off x="2" y="-14287"/>
          <a:ext cx="542192" cy="469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1" name="Dokument" r:id="rId5" imgW="1458599" imgH="1305528" progId="Word.Document.8">
                  <p:embed/>
                </p:oleObj>
              </mc:Choice>
              <mc:Fallback>
                <p:oleObj name="Dokument" r:id="rId5" imgW="1458599" imgH="1305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380" t="13788" r="8392" b="14339"/>
                      <a:stretch>
                        <a:fillRect/>
                      </a:stretch>
                    </p:blipFill>
                    <p:spPr bwMode="auto">
                      <a:xfrm>
                        <a:off x="2" y="-14287"/>
                        <a:ext cx="542192" cy="469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17"/>
          <p:cNvSpPr>
            <a:spLocks noChangeArrowheads="1"/>
          </p:cNvSpPr>
          <p:nvPr userDrawn="1"/>
        </p:nvSpPr>
        <p:spPr bwMode="auto">
          <a:xfrm>
            <a:off x="58615" y="12701"/>
            <a:ext cx="9144000" cy="4494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EAEA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de-DE" altLang="de-DE" b="1" dirty="0">
                <a:solidFill>
                  <a:srgbClr val="3333CC"/>
                </a:solidFill>
                <a:latin typeface="Arial" charset="0"/>
              </a:rPr>
              <a:t>Mittelfranken ED </a:t>
            </a:r>
            <a:r>
              <a:rPr lang="de-DE" altLang="de-DE" b="1" dirty="0" smtClean="0">
                <a:solidFill>
                  <a:srgbClr val="3333CC"/>
                </a:solidFill>
                <a:latin typeface="Arial" charset="0"/>
              </a:rPr>
              <a:t>2002-2014: Niere</a:t>
            </a:r>
            <a:endParaRPr lang="de-DE" altLang="de-DE" b="1" dirty="0">
              <a:solidFill>
                <a:srgbClr val="3333CC"/>
              </a:solidFill>
              <a:latin typeface="Arial" charset="0"/>
            </a:endParaRPr>
          </a:p>
        </p:txBody>
      </p:sp>
      <p:sp>
        <p:nvSpPr>
          <p:cNvPr id="10" name="Textfeld 9"/>
          <p:cNvSpPr txBox="1"/>
          <p:nvPr userDrawn="1"/>
        </p:nvSpPr>
        <p:spPr>
          <a:xfrm>
            <a:off x="6084168" y="6669940"/>
            <a:ext cx="309634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Auslesedatum: 22.10.2015, Stand: November 2015</a:t>
            </a:r>
            <a:endParaRPr lang="de-DE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feld 10"/>
          <p:cNvSpPr txBox="1">
            <a:spLocks noChangeArrowheads="1"/>
          </p:cNvSpPr>
          <p:nvPr userDrawn="1"/>
        </p:nvSpPr>
        <p:spPr bwMode="auto">
          <a:xfrm>
            <a:off x="-5408" y="6634163"/>
            <a:ext cx="479343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de-DE" sz="1000" i="1" dirty="0" smtClean="0"/>
              <a:t>©</a:t>
            </a:r>
            <a:r>
              <a:rPr lang="de-DE" sz="1000" dirty="0" smtClean="0"/>
              <a:t> Tumorzentrum der Universität Erlangen-Nürnberg, Qualitätsbericht 2015</a:t>
            </a:r>
          </a:p>
        </p:txBody>
      </p:sp>
    </p:spTree>
    <p:extLst>
      <p:ext uri="{BB962C8B-B14F-4D97-AF65-F5344CB8AC3E}">
        <p14:creationId xmlns:p14="http://schemas.microsoft.com/office/powerpoint/2010/main" val="8761459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7" r:id="rId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3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.wmf"/><Relationship Id="rId5" Type="http://schemas.openxmlformats.org/officeDocument/2006/relationships/image" Target="../media/image1.emf"/><Relationship Id="rId4" Type="http://schemas.openxmlformats.org/officeDocument/2006/relationships/oleObject" Target="../embeddings/oleObject4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4"/>
          <p:cNvSpPr txBox="1">
            <a:spLocks noChangeArrowheads="1"/>
          </p:cNvSpPr>
          <p:nvPr/>
        </p:nvSpPr>
        <p:spPr bwMode="auto">
          <a:xfrm>
            <a:off x="1219200" y="1916794"/>
            <a:ext cx="6644054" cy="23763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 bIns="1080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de-DE" altLang="de-DE" sz="3600" b="1" dirty="0" smtClean="0">
                <a:solidFill>
                  <a:srgbClr val="0033CC"/>
                </a:solidFill>
              </a:rPr>
              <a:t>Niere</a:t>
            </a:r>
          </a:p>
          <a:p>
            <a:pPr algn="ctr">
              <a:spcBef>
                <a:spcPct val="50000"/>
              </a:spcBef>
            </a:pPr>
            <a:r>
              <a:rPr lang="de-DE" altLang="de-DE" sz="1800" b="1" dirty="0" smtClean="0">
                <a:solidFill>
                  <a:srgbClr val="0033CC"/>
                </a:solidFill>
              </a:rPr>
              <a:t>C64</a:t>
            </a:r>
          </a:p>
          <a:p>
            <a:pPr algn="ctr">
              <a:spcBef>
                <a:spcPct val="50000"/>
              </a:spcBef>
            </a:pPr>
            <a:endParaRPr lang="de-DE" altLang="de-DE" sz="3600" b="1" dirty="0">
              <a:solidFill>
                <a:srgbClr val="0033CC"/>
              </a:solidFill>
            </a:endParaRPr>
          </a:p>
          <a:p>
            <a:pPr algn="ctr">
              <a:spcBef>
                <a:spcPct val="50000"/>
              </a:spcBef>
            </a:pPr>
            <a:r>
              <a:rPr lang="de-DE" altLang="de-DE" b="1" dirty="0" smtClean="0">
                <a:solidFill>
                  <a:srgbClr val="0033CC"/>
                </a:solidFill>
              </a:rPr>
              <a:t>Erstdiagnosejahre 2002-2014</a:t>
            </a:r>
            <a:endParaRPr lang="de-DE" altLang="de-DE" b="1" dirty="0">
              <a:solidFill>
                <a:srgbClr val="0033CC"/>
              </a:solidFill>
            </a:endParaRPr>
          </a:p>
        </p:txBody>
      </p:sp>
      <p:sp>
        <p:nvSpPr>
          <p:cNvPr id="13316" name="Rectangle 16"/>
          <p:cNvSpPr>
            <a:spLocks noChangeArrowheads="1"/>
          </p:cNvSpPr>
          <p:nvPr/>
        </p:nvSpPr>
        <p:spPr bwMode="auto">
          <a:xfrm>
            <a:off x="0" y="1"/>
            <a:ext cx="9144000" cy="449263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793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de-DE" altLang="de-DE" b="1" dirty="0">
                <a:solidFill>
                  <a:srgbClr val="3333CC"/>
                </a:solidFill>
              </a:rPr>
              <a:t>Tumorzentrum der Universität Erlangen-Nürnberg</a:t>
            </a:r>
          </a:p>
        </p:txBody>
      </p:sp>
      <p:graphicFrame>
        <p:nvGraphicFramePr>
          <p:cNvPr id="13317" name="Object 17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1" y="-14287"/>
          <a:ext cx="542192" cy="469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79" name="Dokument" r:id="rId3" imgW="1458599" imgH="1305528" progId="Word.Document.8">
                  <p:embed/>
                </p:oleObj>
              </mc:Choice>
              <mc:Fallback>
                <p:oleObj name="Dokument" r:id="rId3" imgW="1458599" imgH="1305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380" t="13788" r="8392" b="14339"/>
                      <a:stretch>
                        <a:fillRect/>
                      </a:stretch>
                    </p:blipFill>
                    <p:spPr bwMode="auto">
                      <a:xfrm>
                        <a:off x="1" y="-14287"/>
                        <a:ext cx="542192" cy="469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feld 6"/>
          <p:cNvSpPr txBox="1"/>
          <p:nvPr/>
        </p:nvSpPr>
        <p:spPr>
          <a:xfrm>
            <a:off x="6084168" y="6669940"/>
            <a:ext cx="309634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Auslesedatum: 22.10.2015, Stand: November 2015</a:t>
            </a:r>
            <a:endParaRPr lang="de-DE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feld 7"/>
          <p:cNvSpPr txBox="1">
            <a:spLocks noChangeArrowheads="1"/>
          </p:cNvSpPr>
          <p:nvPr/>
        </p:nvSpPr>
        <p:spPr bwMode="auto">
          <a:xfrm>
            <a:off x="-5408" y="6634163"/>
            <a:ext cx="479343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de-DE" sz="1000" i="1" dirty="0" smtClean="0"/>
              <a:t>©</a:t>
            </a:r>
            <a:r>
              <a:rPr lang="de-DE" sz="1000" dirty="0" smtClean="0"/>
              <a:t> Tumorzentrum der Universität Erlangen-Nürnberg, Qualitätsbericht 2015</a:t>
            </a:r>
          </a:p>
        </p:txBody>
      </p:sp>
    </p:spTree>
    <p:extLst>
      <p:ext uri="{BB962C8B-B14F-4D97-AF65-F5344CB8AC3E}">
        <p14:creationId xmlns:p14="http://schemas.microsoft.com/office/powerpoint/2010/main" val="1367253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 1"/>
          <p:cNvGraphicFramePr/>
          <p:nvPr>
            <p:extLst>
              <p:ext uri="{D42A27DB-BD31-4B8C-83A1-F6EECF244321}">
                <p14:modId xmlns:p14="http://schemas.microsoft.com/office/powerpoint/2010/main" val="2611914176"/>
              </p:ext>
            </p:extLst>
          </p:nvPr>
        </p:nvGraphicFramePr>
        <p:xfrm>
          <a:off x="724461" y="1713141"/>
          <a:ext cx="7132320" cy="4673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 Box 7"/>
          <p:cNvSpPr txBox="1">
            <a:spLocks noChangeArrowheads="1"/>
          </p:cNvSpPr>
          <p:nvPr/>
        </p:nvSpPr>
        <p:spPr bwMode="auto">
          <a:xfrm rot="16200000">
            <a:off x="-565817" y="3779550"/>
            <a:ext cx="2206799" cy="284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8462" tIns="49232" rIns="98462" bIns="49232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Relative Häufigkeit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3519781" y="6313260"/>
            <a:ext cx="2060331" cy="284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8462" tIns="49232" rIns="98462" bIns="49232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>
                <a:latin typeface="Arial" charset="0"/>
              </a:rPr>
              <a:t>Diagnosejahr</a:t>
            </a:r>
          </a:p>
        </p:txBody>
      </p:sp>
      <p:sp>
        <p:nvSpPr>
          <p:cNvPr id="29" name="Textfeld 28"/>
          <p:cNvSpPr txBox="1"/>
          <p:nvPr/>
        </p:nvSpPr>
        <p:spPr>
          <a:xfrm>
            <a:off x="1331640" y="1613428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235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feld 29"/>
          <p:cNvSpPr txBox="1"/>
          <p:nvPr/>
        </p:nvSpPr>
        <p:spPr>
          <a:xfrm>
            <a:off x="1835696" y="1613991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247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extfeld 30"/>
          <p:cNvSpPr txBox="1"/>
          <p:nvPr/>
        </p:nvSpPr>
        <p:spPr>
          <a:xfrm>
            <a:off x="2339752" y="1614554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272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Textfeld 31"/>
          <p:cNvSpPr txBox="1"/>
          <p:nvPr/>
        </p:nvSpPr>
        <p:spPr>
          <a:xfrm>
            <a:off x="2843808" y="1615117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227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Textfeld 33"/>
          <p:cNvSpPr txBox="1"/>
          <p:nvPr/>
        </p:nvSpPr>
        <p:spPr>
          <a:xfrm>
            <a:off x="3347864" y="1616243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297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feld 34"/>
          <p:cNvSpPr txBox="1"/>
          <p:nvPr/>
        </p:nvSpPr>
        <p:spPr>
          <a:xfrm>
            <a:off x="3779912" y="1616806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315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Textfeld 35"/>
          <p:cNvSpPr txBox="1"/>
          <p:nvPr/>
        </p:nvSpPr>
        <p:spPr>
          <a:xfrm>
            <a:off x="4788024" y="1617369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324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Textfeld 36"/>
          <p:cNvSpPr txBox="1"/>
          <p:nvPr/>
        </p:nvSpPr>
        <p:spPr>
          <a:xfrm>
            <a:off x="5292080" y="1617932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312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feld 37"/>
          <p:cNvSpPr txBox="1"/>
          <p:nvPr/>
        </p:nvSpPr>
        <p:spPr>
          <a:xfrm>
            <a:off x="5796136" y="1611176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281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Textfeld 38"/>
          <p:cNvSpPr txBox="1"/>
          <p:nvPr/>
        </p:nvSpPr>
        <p:spPr>
          <a:xfrm>
            <a:off x="6228184" y="1611176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276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feld 32"/>
          <p:cNvSpPr txBox="1"/>
          <p:nvPr/>
        </p:nvSpPr>
        <p:spPr>
          <a:xfrm>
            <a:off x="6732240" y="1617932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278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Textfeld 39"/>
          <p:cNvSpPr txBox="1"/>
          <p:nvPr/>
        </p:nvSpPr>
        <p:spPr>
          <a:xfrm>
            <a:off x="4283968" y="1617932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321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xtfeld 26"/>
          <p:cNvSpPr txBox="1"/>
          <p:nvPr/>
        </p:nvSpPr>
        <p:spPr>
          <a:xfrm>
            <a:off x="7236296" y="1613992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273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 Box 4"/>
          <p:cNvSpPr txBox="1">
            <a:spLocks noChangeArrowheads="1"/>
          </p:cNvSpPr>
          <p:nvPr/>
        </p:nvSpPr>
        <p:spPr bwMode="auto">
          <a:xfrm>
            <a:off x="8021633" y="3504948"/>
            <a:ext cx="112236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de-DE" altLang="de-DE" sz="1200" dirty="0" smtClean="0"/>
              <a:t>Nicht aktuell</a:t>
            </a:r>
            <a:endParaRPr lang="de-DE" altLang="de-DE" sz="1200" dirty="0"/>
          </a:p>
          <a:p>
            <a:pPr>
              <a:spcBef>
                <a:spcPct val="50000"/>
              </a:spcBef>
            </a:pPr>
            <a:r>
              <a:rPr lang="de-DE" altLang="de-DE" sz="1200" dirty="0" smtClean="0"/>
              <a:t>Aktuell</a:t>
            </a:r>
            <a:endParaRPr lang="de-DE" altLang="de-DE" sz="1200" dirty="0"/>
          </a:p>
          <a:p>
            <a:pPr>
              <a:spcBef>
                <a:spcPct val="50000"/>
              </a:spcBef>
            </a:pPr>
            <a:r>
              <a:rPr lang="de-DE" altLang="de-DE" sz="1200" dirty="0" smtClean="0"/>
              <a:t>Tot</a:t>
            </a:r>
            <a:endParaRPr lang="de-DE" altLang="de-DE" sz="1200" dirty="0"/>
          </a:p>
        </p:txBody>
      </p:sp>
      <p:sp>
        <p:nvSpPr>
          <p:cNvPr id="41" name="Rectangle 7"/>
          <p:cNvSpPr>
            <a:spLocks noChangeArrowheads="1"/>
          </p:cNvSpPr>
          <p:nvPr/>
        </p:nvSpPr>
        <p:spPr bwMode="auto">
          <a:xfrm>
            <a:off x="7884368" y="3858890"/>
            <a:ext cx="117015" cy="117015"/>
          </a:xfrm>
          <a:prstGeom prst="rect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2" name="Rectangle 8"/>
          <p:cNvSpPr>
            <a:spLocks noChangeArrowheads="1"/>
          </p:cNvSpPr>
          <p:nvPr/>
        </p:nvSpPr>
        <p:spPr bwMode="auto">
          <a:xfrm>
            <a:off x="7884368" y="4146922"/>
            <a:ext cx="117015" cy="117015"/>
          </a:xfrm>
          <a:prstGeom prst="rect">
            <a:avLst/>
          </a:prstGeom>
          <a:solidFill>
            <a:srgbClr val="008380">
              <a:alpha val="74117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3" name="Rectangle 10"/>
          <p:cNvSpPr>
            <a:spLocks noChangeArrowheads="1"/>
          </p:cNvSpPr>
          <p:nvPr/>
        </p:nvSpPr>
        <p:spPr bwMode="auto">
          <a:xfrm>
            <a:off x="7884368" y="3583033"/>
            <a:ext cx="117015" cy="117015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8" name="Text Box 3"/>
          <p:cNvSpPr txBox="1">
            <a:spLocks noChangeArrowheads="1"/>
          </p:cNvSpPr>
          <p:nvPr/>
        </p:nvSpPr>
        <p:spPr bwMode="auto">
          <a:xfrm>
            <a:off x="-33702" y="519644"/>
            <a:ext cx="9177703" cy="615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Aktueller Life-Status </a:t>
            </a:r>
            <a:r>
              <a:rPr lang="de-DE" altLang="de-DE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altLang="de-DE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C64</a:t>
            </a:r>
          </a:p>
          <a:p>
            <a:pPr lvl="0" algn="ctr"/>
            <a:r>
              <a:rPr lang="de-DE" altLang="de-DE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(Aktuell = das Datum der letzten Information zum Patienten ist &gt; 01.01.2014)</a:t>
            </a:r>
            <a:endParaRPr lang="de-DE" altLang="de-DE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Textfeld 48"/>
          <p:cNvSpPr txBox="1"/>
          <p:nvPr/>
        </p:nvSpPr>
        <p:spPr>
          <a:xfrm>
            <a:off x="3563888" y="1124744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Gesamt=3.658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179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 1"/>
          <p:cNvGraphicFramePr/>
          <p:nvPr>
            <p:extLst>
              <p:ext uri="{D42A27DB-BD31-4B8C-83A1-F6EECF244321}">
                <p14:modId xmlns:p14="http://schemas.microsoft.com/office/powerpoint/2010/main" val="2312209938"/>
              </p:ext>
            </p:extLst>
          </p:nvPr>
        </p:nvGraphicFramePr>
        <p:xfrm>
          <a:off x="752048" y="1713141"/>
          <a:ext cx="7132320" cy="4673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 Box 7"/>
          <p:cNvSpPr txBox="1">
            <a:spLocks noChangeArrowheads="1"/>
          </p:cNvSpPr>
          <p:nvPr/>
        </p:nvSpPr>
        <p:spPr bwMode="auto">
          <a:xfrm rot="16200000">
            <a:off x="-538230" y="3779550"/>
            <a:ext cx="2206799" cy="284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8462" tIns="49232" rIns="98462" bIns="49232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Relative Häufigkeit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3475360" y="6313260"/>
            <a:ext cx="2060331" cy="284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8462" tIns="49232" rIns="98462" bIns="49232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>
                <a:latin typeface="Arial" charset="0"/>
              </a:rPr>
              <a:t>Diagnosejahr</a:t>
            </a:r>
          </a:p>
        </p:txBody>
      </p:sp>
      <p:sp>
        <p:nvSpPr>
          <p:cNvPr id="22" name="Textfeld 21"/>
          <p:cNvSpPr txBox="1"/>
          <p:nvPr/>
        </p:nvSpPr>
        <p:spPr>
          <a:xfrm>
            <a:off x="1403648" y="1609488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235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feld 22"/>
          <p:cNvSpPr txBox="1"/>
          <p:nvPr/>
        </p:nvSpPr>
        <p:spPr>
          <a:xfrm>
            <a:off x="1907704" y="1610051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247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feld 24"/>
          <p:cNvSpPr txBox="1"/>
          <p:nvPr/>
        </p:nvSpPr>
        <p:spPr>
          <a:xfrm>
            <a:off x="2339752" y="1610614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272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xtfeld 25"/>
          <p:cNvSpPr txBox="1"/>
          <p:nvPr/>
        </p:nvSpPr>
        <p:spPr>
          <a:xfrm>
            <a:off x="2843808" y="1611177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227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Textfeld 42"/>
          <p:cNvSpPr txBox="1"/>
          <p:nvPr/>
        </p:nvSpPr>
        <p:spPr>
          <a:xfrm>
            <a:off x="3347864" y="1612303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297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Textfeld 43"/>
          <p:cNvSpPr txBox="1"/>
          <p:nvPr/>
        </p:nvSpPr>
        <p:spPr>
          <a:xfrm>
            <a:off x="3851920" y="1612866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315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Textfeld 44"/>
          <p:cNvSpPr txBox="1"/>
          <p:nvPr/>
        </p:nvSpPr>
        <p:spPr>
          <a:xfrm>
            <a:off x="4788024" y="1613429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324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Textfeld 45"/>
          <p:cNvSpPr txBox="1"/>
          <p:nvPr/>
        </p:nvSpPr>
        <p:spPr>
          <a:xfrm>
            <a:off x="5292080" y="1613992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312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Textfeld 46"/>
          <p:cNvSpPr txBox="1"/>
          <p:nvPr/>
        </p:nvSpPr>
        <p:spPr>
          <a:xfrm>
            <a:off x="5796136" y="1607236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281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Textfeld 47"/>
          <p:cNvSpPr txBox="1"/>
          <p:nvPr/>
        </p:nvSpPr>
        <p:spPr>
          <a:xfrm>
            <a:off x="6228184" y="1607236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276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Textfeld 48"/>
          <p:cNvSpPr txBox="1"/>
          <p:nvPr/>
        </p:nvSpPr>
        <p:spPr>
          <a:xfrm>
            <a:off x="6732240" y="1613992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278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Textfeld 49"/>
          <p:cNvSpPr txBox="1"/>
          <p:nvPr/>
        </p:nvSpPr>
        <p:spPr>
          <a:xfrm>
            <a:off x="4355976" y="1613992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321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" name="Textfeld 50"/>
          <p:cNvSpPr txBox="1"/>
          <p:nvPr/>
        </p:nvSpPr>
        <p:spPr>
          <a:xfrm>
            <a:off x="7236296" y="1610052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273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" name="Text Box 4"/>
          <p:cNvSpPr txBox="1">
            <a:spLocks noChangeArrowheads="1"/>
          </p:cNvSpPr>
          <p:nvPr/>
        </p:nvSpPr>
        <p:spPr bwMode="auto">
          <a:xfrm>
            <a:off x="8021633" y="3504948"/>
            <a:ext cx="130289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de-DE" altLang="de-DE" sz="1200" dirty="0" smtClean="0"/>
              <a:t>Nicht aktuell</a:t>
            </a:r>
          </a:p>
          <a:p>
            <a:pPr>
              <a:spcBef>
                <a:spcPct val="50000"/>
              </a:spcBef>
            </a:pPr>
            <a:r>
              <a:rPr lang="de-DE" altLang="de-DE" sz="1200" dirty="0" smtClean="0"/>
              <a:t>Aktuell</a:t>
            </a:r>
          </a:p>
          <a:p>
            <a:pPr>
              <a:spcBef>
                <a:spcPct val="50000"/>
              </a:spcBef>
            </a:pPr>
            <a:r>
              <a:rPr lang="de-DE" altLang="de-DE" sz="1200" dirty="0" smtClean="0"/>
              <a:t>Patient tot</a:t>
            </a:r>
            <a:endParaRPr lang="de-DE" altLang="de-DE" sz="1200" dirty="0"/>
          </a:p>
        </p:txBody>
      </p:sp>
      <p:sp>
        <p:nvSpPr>
          <p:cNvPr id="53" name="Rectangle 7"/>
          <p:cNvSpPr>
            <a:spLocks noChangeArrowheads="1"/>
          </p:cNvSpPr>
          <p:nvPr/>
        </p:nvSpPr>
        <p:spPr bwMode="auto">
          <a:xfrm>
            <a:off x="7884368" y="3864988"/>
            <a:ext cx="117015" cy="117015"/>
          </a:xfrm>
          <a:prstGeom prst="rect">
            <a:avLst/>
          </a:prstGeom>
          <a:solidFill>
            <a:srgbClr val="FFC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54" name="Rectangle 8"/>
          <p:cNvSpPr>
            <a:spLocks noChangeArrowheads="1"/>
          </p:cNvSpPr>
          <p:nvPr/>
        </p:nvSpPr>
        <p:spPr bwMode="auto">
          <a:xfrm>
            <a:off x="7884368" y="4153020"/>
            <a:ext cx="117015" cy="117015"/>
          </a:xfrm>
          <a:prstGeom prst="rect">
            <a:avLst/>
          </a:prstGeom>
          <a:solidFill>
            <a:srgbClr val="008380">
              <a:alpha val="74117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55" name="Rectangle 10"/>
          <p:cNvSpPr>
            <a:spLocks noChangeArrowheads="1"/>
          </p:cNvSpPr>
          <p:nvPr/>
        </p:nvSpPr>
        <p:spPr bwMode="auto">
          <a:xfrm>
            <a:off x="7884368" y="3583033"/>
            <a:ext cx="117015" cy="117015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56" name="Text Box 3"/>
          <p:cNvSpPr txBox="1">
            <a:spLocks noChangeArrowheads="1"/>
          </p:cNvSpPr>
          <p:nvPr/>
        </p:nvSpPr>
        <p:spPr bwMode="auto">
          <a:xfrm>
            <a:off x="-33702" y="519644"/>
            <a:ext cx="9177703" cy="615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Aktuelles Klinisches Follow-</a:t>
            </a:r>
            <a:r>
              <a:rPr lang="de-DE" altLang="de-DE" sz="2000" b="1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</a:t>
            </a:r>
            <a:r>
              <a:rPr lang="de-DE" altLang="de-DE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altLang="de-DE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C64</a:t>
            </a:r>
          </a:p>
          <a:p>
            <a:pPr lvl="0" algn="ctr"/>
            <a:r>
              <a:rPr lang="de-DE" altLang="de-DE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(Aktuell = das Datum der letzten Information zum Krankheitsverlauf/Tumorstatus ist &gt; 01.01.2014)</a:t>
            </a:r>
            <a:endParaRPr lang="de-DE" altLang="de-DE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7" name="Textfeld 56"/>
          <p:cNvSpPr txBox="1"/>
          <p:nvPr/>
        </p:nvSpPr>
        <p:spPr>
          <a:xfrm>
            <a:off x="3563888" y="1124744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Gesamt=3.658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567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4"/>
          <p:cNvSpPr txBox="1">
            <a:spLocks noChangeArrowheads="1"/>
          </p:cNvSpPr>
          <p:nvPr/>
        </p:nvSpPr>
        <p:spPr bwMode="auto">
          <a:xfrm>
            <a:off x="1219200" y="1674813"/>
            <a:ext cx="6644054" cy="266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 bIns="1080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de-DE" altLang="de-DE" sz="1600" b="1">
                <a:solidFill>
                  <a:srgbClr val="000000"/>
                </a:solidFill>
              </a:rPr>
              <a:t>Nutzungsbedingungen</a:t>
            </a:r>
          </a:p>
        </p:txBody>
      </p:sp>
      <p:sp>
        <p:nvSpPr>
          <p:cNvPr id="13315" name="Text Box 30"/>
          <p:cNvSpPr txBox="1">
            <a:spLocks noChangeArrowheads="1"/>
          </p:cNvSpPr>
          <p:nvPr/>
        </p:nvSpPr>
        <p:spPr bwMode="auto">
          <a:xfrm>
            <a:off x="1182566" y="2106613"/>
            <a:ext cx="6646985" cy="35920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 bIns="1080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de-DE" altLang="de-DE" sz="1600" dirty="0">
                <a:solidFill>
                  <a:srgbClr val="000000"/>
                </a:solidFill>
              </a:rPr>
              <a:t>Die Abbildungen dürfen unter folgenden Bedingungen in Vorträgen, wissenschaftlichen Veröffentlichungen, Doktorarbeiten </a:t>
            </a:r>
            <a:r>
              <a:rPr lang="de-DE" altLang="de-DE" sz="1600" dirty="0" err="1">
                <a:solidFill>
                  <a:srgbClr val="000000"/>
                </a:solidFill>
              </a:rPr>
              <a:t>u.ä.</a:t>
            </a:r>
            <a:r>
              <a:rPr lang="de-DE" altLang="de-DE" sz="1600" dirty="0">
                <a:solidFill>
                  <a:srgbClr val="000000"/>
                </a:solidFill>
              </a:rPr>
              <a:t> verwendet werden:</a:t>
            </a:r>
          </a:p>
          <a:p>
            <a:pPr>
              <a:spcBef>
                <a:spcPct val="50000"/>
              </a:spcBef>
            </a:pPr>
            <a:r>
              <a:rPr lang="de-DE" altLang="de-DE" sz="1600" dirty="0">
                <a:solidFill>
                  <a:srgbClr val="000000"/>
                </a:solidFill>
              </a:rPr>
              <a:t>Eine Abbildung wird entweder komplett übernommen, d.h. einschließlich Kopf- und Fußzeile, oder die Abbildung wird – bei Übernahme nur der Grafik selbst –  mit einer Quellenangabe nach unten angegebener Zitierweise versehen.</a:t>
            </a:r>
            <a:br>
              <a:rPr lang="de-DE" altLang="de-DE" sz="1600" dirty="0">
                <a:solidFill>
                  <a:srgbClr val="000000"/>
                </a:solidFill>
              </a:rPr>
            </a:br>
            <a:r>
              <a:rPr lang="de-DE" altLang="de-DE" sz="1600" dirty="0">
                <a:solidFill>
                  <a:srgbClr val="000000"/>
                </a:solidFill>
              </a:rPr>
              <a:t>Es ist nicht zulässig, Ausschnitte aus einer Grafik zu verwenden.</a:t>
            </a:r>
          </a:p>
          <a:p>
            <a:pPr>
              <a:spcBef>
                <a:spcPct val="50000"/>
              </a:spcBef>
            </a:pPr>
            <a:endParaRPr lang="de-DE" altLang="de-DE" sz="1600" dirty="0">
              <a:solidFill>
                <a:srgbClr val="000000"/>
              </a:solidFill>
            </a:endParaRPr>
          </a:p>
          <a:p>
            <a:pPr>
              <a:spcBef>
                <a:spcPct val="50000"/>
              </a:spcBef>
            </a:pPr>
            <a:r>
              <a:rPr lang="de-DE" altLang="de-DE" sz="1600" dirty="0">
                <a:solidFill>
                  <a:srgbClr val="000000"/>
                </a:solidFill>
              </a:rPr>
              <a:t>Quelle: </a:t>
            </a:r>
            <a:br>
              <a:rPr lang="de-DE" altLang="de-DE" sz="1600" dirty="0">
                <a:solidFill>
                  <a:srgbClr val="000000"/>
                </a:solidFill>
              </a:rPr>
            </a:br>
            <a:r>
              <a:rPr lang="de-DE" altLang="de-DE" sz="1600" dirty="0">
                <a:solidFill>
                  <a:srgbClr val="000000"/>
                </a:solidFill>
              </a:rPr>
              <a:t>Tumorzentrum der Universität Erlangen-Nürnberg (Hrsg.): </a:t>
            </a:r>
            <a:br>
              <a:rPr lang="de-DE" altLang="de-DE" sz="1600" dirty="0">
                <a:solidFill>
                  <a:srgbClr val="000000"/>
                </a:solidFill>
              </a:rPr>
            </a:br>
            <a:r>
              <a:rPr lang="de-DE" altLang="de-DE" sz="1600" dirty="0">
                <a:solidFill>
                  <a:srgbClr val="000000"/>
                </a:solidFill>
              </a:rPr>
              <a:t>Qualitätsbericht </a:t>
            </a:r>
            <a:r>
              <a:rPr lang="de-DE" altLang="de-DE" sz="1600" dirty="0" smtClean="0">
                <a:solidFill>
                  <a:srgbClr val="000000"/>
                </a:solidFill>
              </a:rPr>
              <a:t>2015 </a:t>
            </a:r>
            <a:r>
              <a:rPr lang="de-DE" altLang="de-DE" sz="1600" dirty="0">
                <a:solidFill>
                  <a:srgbClr val="000000"/>
                </a:solidFill>
              </a:rPr>
              <a:t>– Krebs in Mittelfranken </a:t>
            </a:r>
            <a:r>
              <a:rPr lang="de-DE" altLang="de-DE" sz="1600" dirty="0" smtClean="0">
                <a:solidFill>
                  <a:srgbClr val="000000"/>
                </a:solidFill>
              </a:rPr>
              <a:t>2002-2014, </a:t>
            </a:r>
            <a:r>
              <a:rPr lang="de-DE" altLang="de-DE" sz="1600" dirty="0">
                <a:solidFill>
                  <a:srgbClr val="000000"/>
                </a:solidFill>
              </a:rPr>
              <a:t/>
            </a:r>
            <a:br>
              <a:rPr lang="de-DE" altLang="de-DE" sz="1600" dirty="0">
                <a:solidFill>
                  <a:srgbClr val="000000"/>
                </a:solidFill>
              </a:rPr>
            </a:br>
            <a:r>
              <a:rPr lang="de-DE" altLang="de-DE" sz="1600" dirty="0" smtClean="0">
                <a:solidFill>
                  <a:srgbClr val="000000"/>
                </a:solidFill>
              </a:rPr>
              <a:t>Erlangen, 2015.</a:t>
            </a:r>
            <a:endParaRPr lang="de-DE" altLang="de-DE" sz="1600" dirty="0">
              <a:solidFill>
                <a:srgbClr val="000000"/>
              </a:solidFill>
            </a:endParaRPr>
          </a:p>
        </p:txBody>
      </p:sp>
      <p:sp>
        <p:nvSpPr>
          <p:cNvPr id="13316" name="Rectangle 16"/>
          <p:cNvSpPr>
            <a:spLocks noChangeArrowheads="1"/>
          </p:cNvSpPr>
          <p:nvPr/>
        </p:nvSpPr>
        <p:spPr bwMode="auto">
          <a:xfrm>
            <a:off x="0" y="1"/>
            <a:ext cx="9144000" cy="449263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793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de-DE" altLang="de-DE" b="1" dirty="0">
                <a:solidFill>
                  <a:srgbClr val="3333CC"/>
                </a:solidFill>
              </a:rPr>
              <a:t>Tumorzentrum der Universität Erlangen-Nürnberg</a:t>
            </a:r>
          </a:p>
        </p:txBody>
      </p:sp>
      <p:graphicFrame>
        <p:nvGraphicFramePr>
          <p:cNvPr id="13317" name="Object 17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1" y="-14287"/>
          <a:ext cx="542192" cy="469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3" name="Dokument" r:id="rId3" imgW="1458599" imgH="1305528" progId="Word.Document.8">
                  <p:embed/>
                </p:oleObj>
              </mc:Choice>
              <mc:Fallback>
                <p:oleObj name="Dokument" r:id="rId3" imgW="1458599" imgH="1305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380" t="13788" r="8392" b="14339"/>
                      <a:stretch>
                        <a:fillRect/>
                      </a:stretch>
                    </p:blipFill>
                    <p:spPr bwMode="auto">
                      <a:xfrm>
                        <a:off x="1" y="-14287"/>
                        <a:ext cx="542192" cy="469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3275856" y="2276872"/>
            <a:ext cx="2664296" cy="923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2002-2014</a:t>
            </a:r>
          </a:p>
          <a:p>
            <a:pPr algn="ctr"/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5.145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6228184" y="2282840"/>
            <a:ext cx="2613580" cy="92333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&lt; 2002</a:t>
            </a:r>
          </a:p>
          <a:p>
            <a:pPr algn="ctr"/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3.703</a:t>
            </a:r>
          </a:p>
        </p:txBody>
      </p:sp>
      <p:sp>
        <p:nvSpPr>
          <p:cNvPr id="9" name="Textfeld 8"/>
          <p:cNvSpPr txBox="1"/>
          <p:nvPr/>
        </p:nvSpPr>
        <p:spPr>
          <a:xfrm>
            <a:off x="3275856" y="3939862"/>
            <a:ext cx="2664296" cy="923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Mittelfranken</a:t>
            </a:r>
          </a:p>
          <a:p>
            <a:pPr algn="ctr"/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4.178</a:t>
            </a:r>
          </a:p>
        </p:txBody>
      </p:sp>
      <p:sp>
        <p:nvSpPr>
          <p:cNvPr id="10" name="Textfeld 9"/>
          <p:cNvSpPr txBox="1"/>
          <p:nvPr/>
        </p:nvSpPr>
        <p:spPr>
          <a:xfrm>
            <a:off x="6228183" y="3945830"/>
            <a:ext cx="2615011" cy="92333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Nicht Mittelfranken</a:t>
            </a:r>
          </a:p>
          <a:p>
            <a:pPr algn="ctr"/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967</a:t>
            </a:r>
          </a:p>
        </p:txBody>
      </p:sp>
      <p:sp>
        <p:nvSpPr>
          <p:cNvPr id="11" name="Text Box 38"/>
          <p:cNvSpPr txBox="1">
            <a:spLocks noChangeArrowheads="1"/>
          </p:cNvSpPr>
          <p:nvPr/>
        </p:nvSpPr>
        <p:spPr bwMode="auto">
          <a:xfrm>
            <a:off x="211017" y="580203"/>
            <a:ext cx="8745415" cy="97658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lIns="98462" tIns="49232" rIns="98462" bIns="49232">
            <a:spAutoFit/>
          </a:bodyPr>
          <a:lstStyle>
            <a:lvl1pPr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343025"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522413"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01800"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881188"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338388" eaLnBrk="0" fontAlgn="base" hangingPunct="0">
              <a:spcBef>
                <a:spcPct val="0"/>
              </a:spcBef>
              <a:spcAft>
                <a:spcPct val="0"/>
              </a:spcAft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795588" eaLnBrk="0" fontAlgn="base" hangingPunct="0">
              <a:spcBef>
                <a:spcPct val="0"/>
              </a:spcBef>
              <a:spcAft>
                <a:spcPct val="0"/>
              </a:spcAft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252788" eaLnBrk="0" fontAlgn="base" hangingPunct="0">
              <a:spcBef>
                <a:spcPct val="0"/>
              </a:spcBef>
              <a:spcAft>
                <a:spcPct val="0"/>
              </a:spcAft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709988" eaLnBrk="0" fontAlgn="base" hangingPunct="0">
              <a:spcBef>
                <a:spcPct val="0"/>
              </a:spcBef>
              <a:spcAft>
                <a:spcPct val="0"/>
              </a:spcAft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de-DE" altLang="de-DE" sz="1900" dirty="0">
                <a:latin typeface="Arial" charset="0"/>
              </a:rPr>
              <a:t>Klinisches Krebsregister des Tumorzentrums Erlangen-Nürnberg</a:t>
            </a:r>
          </a:p>
          <a:p>
            <a:pPr algn="ctr"/>
            <a:r>
              <a:rPr lang="de-DE" altLang="de-DE" sz="1900" b="1" dirty="0" smtClean="0">
                <a:latin typeface="Arial" charset="0"/>
              </a:rPr>
              <a:t>Tumorentität: Niere</a:t>
            </a:r>
            <a:r>
              <a:rPr lang="de-DE" altLang="de-DE" sz="1900" dirty="0" smtClean="0">
                <a:latin typeface="Arial" charset="0"/>
              </a:rPr>
              <a:t>, </a:t>
            </a:r>
            <a:r>
              <a:rPr lang="de-DE" altLang="de-DE" sz="1400" dirty="0" smtClean="0">
                <a:latin typeface="Arial" charset="0"/>
              </a:rPr>
              <a:t>C64</a:t>
            </a:r>
            <a:endParaRPr lang="de-DE" altLang="de-DE" sz="1400" b="1" dirty="0" smtClean="0">
              <a:latin typeface="Arial" charset="0"/>
            </a:endParaRPr>
          </a:p>
          <a:p>
            <a:pPr algn="ctr"/>
            <a:r>
              <a:rPr lang="de-DE" altLang="de-DE" sz="1900" b="1" dirty="0" smtClean="0">
                <a:latin typeface="Arial" charset="0"/>
              </a:rPr>
              <a:t>Gesamt: 8.848 </a:t>
            </a:r>
            <a:r>
              <a:rPr lang="de-DE" altLang="de-DE" sz="1200" b="1" dirty="0" smtClean="0">
                <a:latin typeface="Arial" charset="0"/>
              </a:rPr>
              <a:t>(ED 1978 bis 2014)</a:t>
            </a:r>
            <a:endParaRPr lang="de-DE" altLang="de-DE" sz="1200" b="1" dirty="0">
              <a:latin typeface="Arial" charset="0"/>
            </a:endParaRPr>
          </a:p>
        </p:txBody>
      </p:sp>
      <p:sp>
        <p:nvSpPr>
          <p:cNvPr id="25" name="Line 54"/>
          <p:cNvSpPr>
            <a:spLocks noChangeShapeType="1"/>
          </p:cNvSpPr>
          <p:nvPr/>
        </p:nvSpPr>
        <p:spPr bwMode="auto">
          <a:xfrm>
            <a:off x="4572000" y="1706195"/>
            <a:ext cx="0" cy="445517"/>
          </a:xfrm>
          <a:prstGeom prst="line">
            <a:avLst/>
          </a:prstGeom>
          <a:noFill/>
          <a:ln w="63500">
            <a:solidFill>
              <a:srgbClr val="FF505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8462" tIns="49232" rIns="98462" bIns="49232"/>
          <a:lstStyle/>
          <a:p>
            <a:endParaRPr lang="de-DE"/>
          </a:p>
        </p:txBody>
      </p:sp>
      <p:sp>
        <p:nvSpPr>
          <p:cNvPr id="26" name="Line 54"/>
          <p:cNvSpPr>
            <a:spLocks noChangeShapeType="1"/>
          </p:cNvSpPr>
          <p:nvPr/>
        </p:nvSpPr>
        <p:spPr bwMode="auto">
          <a:xfrm>
            <a:off x="4572000" y="3348910"/>
            <a:ext cx="0" cy="445517"/>
          </a:xfrm>
          <a:prstGeom prst="line">
            <a:avLst/>
          </a:prstGeom>
          <a:noFill/>
          <a:ln w="63500">
            <a:solidFill>
              <a:srgbClr val="FF505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8462" tIns="49232" rIns="98462" bIns="49232"/>
          <a:lstStyle/>
          <a:p>
            <a:endParaRPr lang="de-DE"/>
          </a:p>
        </p:txBody>
      </p:sp>
      <p:sp>
        <p:nvSpPr>
          <p:cNvPr id="27" name="Line 54"/>
          <p:cNvSpPr>
            <a:spLocks noChangeShapeType="1"/>
          </p:cNvSpPr>
          <p:nvPr/>
        </p:nvSpPr>
        <p:spPr bwMode="auto">
          <a:xfrm>
            <a:off x="4572000" y="4994320"/>
            <a:ext cx="0" cy="445517"/>
          </a:xfrm>
          <a:prstGeom prst="line">
            <a:avLst/>
          </a:prstGeom>
          <a:noFill/>
          <a:ln w="63500">
            <a:solidFill>
              <a:srgbClr val="FF505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8462" tIns="49232" rIns="98462" bIns="49232"/>
          <a:lstStyle/>
          <a:p>
            <a:endParaRPr lang="de-DE"/>
          </a:p>
        </p:txBody>
      </p:sp>
      <p:sp>
        <p:nvSpPr>
          <p:cNvPr id="28" name="Line 58"/>
          <p:cNvSpPr>
            <a:spLocks noChangeShapeType="1"/>
          </p:cNvSpPr>
          <p:nvPr/>
        </p:nvSpPr>
        <p:spPr bwMode="auto">
          <a:xfrm>
            <a:off x="5403850" y="4927699"/>
            <a:ext cx="1430338" cy="517525"/>
          </a:xfrm>
          <a:prstGeom prst="line">
            <a:avLst/>
          </a:prstGeom>
          <a:noFill/>
          <a:ln w="63500">
            <a:solidFill>
              <a:srgbClr val="C0C0C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9" name="Line 58"/>
          <p:cNvSpPr>
            <a:spLocks noChangeShapeType="1"/>
          </p:cNvSpPr>
          <p:nvPr/>
        </p:nvSpPr>
        <p:spPr bwMode="auto">
          <a:xfrm>
            <a:off x="5394325" y="3276902"/>
            <a:ext cx="1430338" cy="517525"/>
          </a:xfrm>
          <a:prstGeom prst="line">
            <a:avLst/>
          </a:prstGeom>
          <a:noFill/>
          <a:ln w="63500">
            <a:solidFill>
              <a:srgbClr val="C0C0C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0" name="Line 58"/>
          <p:cNvSpPr>
            <a:spLocks noChangeShapeType="1"/>
          </p:cNvSpPr>
          <p:nvPr/>
        </p:nvSpPr>
        <p:spPr bwMode="auto">
          <a:xfrm>
            <a:off x="5364088" y="1692726"/>
            <a:ext cx="1430338" cy="517525"/>
          </a:xfrm>
          <a:prstGeom prst="line">
            <a:avLst/>
          </a:prstGeom>
          <a:noFill/>
          <a:ln w="63500">
            <a:solidFill>
              <a:srgbClr val="C0C0C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1" name="Rectangle 16"/>
          <p:cNvSpPr>
            <a:spLocks noChangeArrowheads="1"/>
          </p:cNvSpPr>
          <p:nvPr/>
        </p:nvSpPr>
        <p:spPr bwMode="auto">
          <a:xfrm>
            <a:off x="0" y="0"/>
            <a:ext cx="9144000" cy="449459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endParaRPr lang="de-DE" altLang="de-DE" b="1">
              <a:solidFill>
                <a:srgbClr val="3333CC"/>
              </a:solidFill>
              <a:latin typeface="Arial" charset="0"/>
            </a:endParaRPr>
          </a:p>
        </p:txBody>
      </p:sp>
      <p:graphicFrame>
        <p:nvGraphicFramePr>
          <p:cNvPr id="32" name="Object 15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2" y="-14287"/>
          <a:ext cx="542192" cy="469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16" name="Dokument" r:id="rId4" imgW="1458599" imgH="1305528" progId="Word.Document.8">
                  <p:embed/>
                </p:oleObj>
              </mc:Choice>
              <mc:Fallback>
                <p:oleObj name="Dokument" r:id="rId4" imgW="1458599" imgH="1305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380" t="13788" r="8392" b="14339"/>
                      <a:stretch>
                        <a:fillRect/>
                      </a:stretch>
                    </p:blipFill>
                    <p:spPr bwMode="auto">
                      <a:xfrm>
                        <a:off x="2" y="-14287"/>
                        <a:ext cx="542192" cy="469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" name="Rectangle 17"/>
          <p:cNvSpPr>
            <a:spLocks noChangeArrowheads="1"/>
          </p:cNvSpPr>
          <p:nvPr/>
        </p:nvSpPr>
        <p:spPr bwMode="auto">
          <a:xfrm>
            <a:off x="58615" y="12701"/>
            <a:ext cx="9144000" cy="4494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EAEA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de-DE" altLang="de-DE" b="1" dirty="0" smtClean="0">
                <a:solidFill>
                  <a:srgbClr val="3333CC"/>
                </a:solidFill>
                <a:latin typeface="Arial" charset="0"/>
              </a:rPr>
              <a:t>Datenbestand Klinisches Krebsregister: Niere</a:t>
            </a:r>
            <a:endParaRPr lang="de-DE" altLang="de-DE" b="1" dirty="0">
              <a:solidFill>
                <a:srgbClr val="3333CC"/>
              </a:solidFill>
              <a:latin typeface="Arial" charset="0"/>
            </a:endParaRPr>
          </a:p>
        </p:txBody>
      </p:sp>
      <p:sp>
        <p:nvSpPr>
          <p:cNvPr id="12" name="Textfeld 11"/>
          <p:cNvSpPr txBox="1"/>
          <p:nvPr/>
        </p:nvSpPr>
        <p:spPr>
          <a:xfrm>
            <a:off x="323528" y="2483604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Erstdiagnosejahr:</a:t>
            </a:r>
            <a:endParaRPr 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feld 34"/>
          <p:cNvSpPr txBox="1"/>
          <p:nvPr/>
        </p:nvSpPr>
        <p:spPr>
          <a:xfrm>
            <a:off x="323528" y="4141207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Wohnort:</a:t>
            </a:r>
            <a:endParaRPr 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feld 20"/>
          <p:cNvSpPr txBox="1"/>
          <p:nvPr/>
        </p:nvSpPr>
        <p:spPr>
          <a:xfrm>
            <a:off x="3275855" y="5524038"/>
            <a:ext cx="2664297" cy="923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Klinische/Pathologische Meldungen</a:t>
            </a:r>
          </a:p>
          <a:p>
            <a:pPr algn="ctr"/>
            <a:r>
              <a:rPr lang="de-DE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3.658</a:t>
            </a:r>
          </a:p>
        </p:txBody>
      </p:sp>
      <p:sp>
        <p:nvSpPr>
          <p:cNvPr id="24" name="Textfeld 23"/>
          <p:cNvSpPr txBox="1"/>
          <p:nvPr/>
        </p:nvSpPr>
        <p:spPr>
          <a:xfrm>
            <a:off x="6206891" y="5530006"/>
            <a:ext cx="2613581" cy="92333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Ausschließlich Todesbescheinigungen</a:t>
            </a:r>
          </a:p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520</a:t>
            </a:r>
          </a:p>
        </p:txBody>
      </p:sp>
      <p:sp>
        <p:nvSpPr>
          <p:cNvPr id="36" name="Textfeld 35"/>
          <p:cNvSpPr txBox="1"/>
          <p:nvPr/>
        </p:nvSpPr>
        <p:spPr>
          <a:xfrm>
            <a:off x="323528" y="5725383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Meldetyp</a:t>
            </a:r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Textfeld 33"/>
          <p:cNvSpPr txBox="1"/>
          <p:nvPr/>
        </p:nvSpPr>
        <p:spPr>
          <a:xfrm>
            <a:off x="6084168" y="6669940"/>
            <a:ext cx="309634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Auslesedatum: 22.10.2015, Stand: November 2015</a:t>
            </a:r>
            <a:endParaRPr lang="de-DE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Textfeld 36"/>
          <p:cNvSpPr txBox="1">
            <a:spLocks noChangeArrowheads="1"/>
          </p:cNvSpPr>
          <p:nvPr/>
        </p:nvSpPr>
        <p:spPr bwMode="auto">
          <a:xfrm>
            <a:off x="-5408" y="6634163"/>
            <a:ext cx="479343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de-DE" sz="1000" i="1" dirty="0" smtClean="0"/>
              <a:t>©</a:t>
            </a:r>
            <a:r>
              <a:rPr lang="de-DE" sz="1000" dirty="0" smtClean="0"/>
              <a:t> Tumorzentrum der Universität Erlangen-Nürnberg, Qualitätsbericht 2015</a:t>
            </a:r>
          </a:p>
        </p:txBody>
      </p:sp>
    </p:spTree>
    <p:extLst>
      <p:ext uri="{BB962C8B-B14F-4D97-AF65-F5344CB8AC3E}">
        <p14:creationId xmlns:p14="http://schemas.microsoft.com/office/powerpoint/2010/main" val="4052902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-33702" y="519645"/>
            <a:ext cx="9177703" cy="4072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8462" tIns="49232" rIns="98462" bIns="49232">
            <a:spAutoFit/>
          </a:bodyPr>
          <a:lstStyle/>
          <a:p>
            <a:pPr lvl="0"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Vollzähligkeit der Städte und Landkreise</a:t>
            </a:r>
            <a:endParaRPr lang="de-DE" altLang="de-DE" sz="20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Group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1647835"/>
              </p:ext>
            </p:extLst>
          </p:nvPr>
        </p:nvGraphicFramePr>
        <p:xfrm>
          <a:off x="179388" y="1204167"/>
          <a:ext cx="3773487" cy="928689"/>
        </p:xfrm>
        <a:graphic>
          <a:graphicData uri="http://schemas.openxmlformats.org/drawingml/2006/table">
            <a:tbl>
              <a:tblPr/>
              <a:tblGrid>
                <a:gridCol w="1782762"/>
                <a:gridCol w="1143000"/>
                <a:gridCol w="847725"/>
              </a:tblGrid>
              <a:tr h="3095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Dokumentierte Fälle </a:t>
                      </a:r>
                      <a:endParaRPr kumimoji="0" lang="de-DE" altLang="de-DE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C64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273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95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Erwartete Fälle</a:t>
                      </a:r>
                      <a:endParaRPr kumimoji="0" lang="de-DE" altLang="de-DE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269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95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Vollzähligkeit</a:t>
                      </a:r>
                      <a:endParaRPr kumimoji="0" lang="de-DE" altLang="de-DE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&gt;95%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" name="Rectangle 16"/>
          <p:cNvSpPr>
            <a:spLocks noChangeArrowheads="1"/>
          </p:cNvSpPr>
          <p:nvPr/>
        </p:nvSpPr>
        <p:spPr bwMode="auto">
          <a:xfrm>
            <a:off x="0" y="0"/>
            <a:ext cx="9144000" cy="449459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endParaRPr lang="de-DE" altLang="de-DE" b="1">
              <a:solidFill>
                <a:srgbClr val="3333CC"/>
              </a:solidFill>
              <a:latin typeface="Arial" charset="0"/>
            </a:endParaRPr>
          </a:p>
        </p:txBody>
      </p:sp>
      <p:graphicFrame>
        <p:nvGraphicFramePr>
          <p:cNvPr id="12" name="Object 15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2" y="-14287"/>
          <a:ext cx="542192" cy="469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23" name="Dokument" r:id="rId4" imgW="1458599" imgH="1305528" progId="Word.Document.8">
                  <p:embed/>
                </p:oleObj>
              </mc:Choice>
              <mc:Fallback>
                <p:oleObj name="Dokument" r:id="rId4" imgW="1458599" imgH="1305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380" t="13788" r="8392" b="14339"/>
                      <a:stretch>
                        <a:fillRect/>
                      </a:stretch>
                    </p:blipFill>
                    <p:spPr bwMode="auto">
                      <a:xfrm>
                        <a:off x="2" y="-14287"/>
                        <a:ext cx="542192" cy="469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17"/>
          <p:cNvSpPr>
            <a:spLocks noChangeArrowheads="1"/>
          </p:cNvSpPr>
          <p:nvPr/>
        </p:nvSpPr>
        <p:spPr bwMode="auto">
          <a:xfrm>
            <a:off x="58615" y="12701"/>
            <a:ext cx="9144000" cy="4494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EAEA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de-DE" altLang="de-DE" b="1" dirty="0">
                <a:solidFill>
                  <a:srgbClr val="3333CC"/>
                </a:solidFill>
                <a:latin typeface="Arial" charset="0"/>
              </a:rPr>
              <a:t>Mittelfranken ED </a:t>
            </a:r>
            <a:r>
              <a:rPr lang="de-DE" altLang="de-DE" b="1" dirty="0" smtClean="0">
                <a:solidFill>
                  <a:srgbClr val="3333CC"/>
                </a:solidFill>
                <a:latin typeface="Arial" charset="0"/>
              </a:rPr>
              <a:t>2014: Niere</a:t>
            </a:r>
            <a:endParaRPr lang="de-DE" altLang="de-DE" b="1" dirty="0">
              <a:solidFill>
                <a:srgbClr val="3333CC"/>
              </a:solidFill>
              <a:latin typeface="Arial" charset="0"/>
            </a:endParaRPr>
          </a:p>
        </p:txBody>
      </p:sp>
      <p:sp>
        <p:nvSpPr>
          <p:cNvPr id="15" name="Textfeld 14"/>
          <p:cNvSpPr txBox="1"/>
          <p:nvPr/>
        </p:nvSpPr>
        <p:spPr>
          <a:xfrm>
            <a:off x="6084168" y="6669940"/>
            <a:ext cx="309634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Auslesedatum: 22.10.2015, Stand: November 2015</a:t>
            </a:r>
            <a:endParaRPr lang="de-DE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feld 15"/>
          <p:cNvSpPr txBox="1">
            <a:spLocks noChangeArrowheads="1"/>
          </p:cNvSpPr>
          <p:nvPr/>
        </p:nvSpPr>
        <p:spPr bwMode="auto">
          <a:xfrm>
            <a:off x="-5408" y="6634163"/>
            <a:ext cx="479343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de-DE" sz="1000" i="1" dirty="0" smtClean="0"/>
              <a:t>©</a:t>
            </a:r>
            <a:r>
              <a:rPr lang="de-DE" sz="1000" dirty="0" smtClean="0"/>
              <a:t> Tumorzentrum der Universität Erlangen-Nürnberg, Qualitätsbericht 2015</a:t>
            </a:r>
          </a:p>
        </p:txBody>
      </p:sp>
      <p:sp>
        <p:nvSpPr>
          <p:cNvPr id="14" name="Text Box 31"/>
          <p:cNvSpPr txBox="1">
            <a:spLocks noChangeArrowheads="1"/>
          </p:cNvSpPr>
          <p:nvPr/>
        </p:nvSpPr>
        <p:spPr bwMode="auto">
          <a:xfrm>
            <a:off x="180000" y="3960000"/>
            <a:ext cx="3759200" cy="2031325"/>
          </a:xfrm>
          <a:prstGeom prst="rect">
            <a:avLst/>
          </a:prstGeom>
          <a:solidFill>
            <a:srgbClr val="F8F8F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1200" dirty="0">
                <a:latin typeface="Arial" panose="020B0604020202020204" pitchFamily="34" charset="0"/>
                <a:cs typeface="Arial" panose="020B0604020202020204" pitchFamily="34" charset="0"/>
              </a:rPr>
              <a:t>Die alters- und geschlechtsspezifischen Erwartungswerte für Mittelfranken werden </a:t>
            </a:r>
            <a:r>
              <a:rPr lang="de-DE" altLang="de-D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vom ZKFR am Bayerischen Landesamt für Gesundheit und Lebensmittelsicherheit unter </a:t>
            </a:r>
            <a:r>
              <a:rPr lang="de-DE" altLang="de-DE" sz="1200" dirty="0">
                <a:latin typeface="Arial" panose="020B0604020202020204" pitchFamily="34" charset="0"/>
                <a:cs typeface="Arial" panose="020B0604020202020204" pitchFamily="34" charset="0"/>
              </a:rPr>
              <a:t>Berücksichtigung der jeweiligen demografischen Altersstruktur auf Kreisebene errechnet.</a:t>
            </a:r>
          </a:p>
          <a:p>
            <a:pPr>
              <a:spcBef>
                <a:spcPct val="50000"/>
              </a:spcBef>
            </a:pPr>
            <a:r>
              <a:rPr lang="de-DE" altLang="de-DE" sz="1200" dirty="0">
                <a:latin typeface="Arial" panose="020B0604020202020204" pitchFamily="34" charset="0"/>
                <a:cs typeface="Arial" panose="020B0604020202020204" pitchFamily="34" charset="0"/>
              </a:rPr>
              <a:t>Sie basieren auf den vom Zentrum für Krebsregisterdaten am Robert-Koch-Institut in Berlin bereitgestellten Daten aus den bereits vollzähligen Krebsregistern in Deutschland.</a:t>
            </a:r>
          </a:p>
        </p:txBody>
      </p:sp>
      <p:sp>
        <p:nvSpPr>
          <p:cNvPr id="17" name="Text Box 29"/>
          <p:cNvSpPr txBox="1">
            <a:spLocks noChangeArrowheads="1"/>
          </p:cNvSpPr>
          <p:nvPr/>
        </p:nvSpPr>
        <p:spPr bwMode="auto">
          <a:xfrm>
            <a:off x="185738" y="6165304"/>
            <a:ext cx="304006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de-DE" altLang="de-DE" sz="12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Bevölkerung </a:t>
            </a:r>
            <a:r>
              <a:rPr lang="de-DE" altLang="de-DE" sz="12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Mfr</a:t>
            </a:r>
            <a:r>
              <a:rPr lang="de-DE" altLang="de-DE" sz="12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de-DE" altLang="de-DE" sz="1200" b="1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2014</a:t>
            </a:r>
            <a:r>
              <a:rPr lang="de-DE" altLang="de-DE" sz="12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1.711.285 (</a:t>
            </a:r>
            <a:r>
              <a:rPr lang="de-DE" altLang="de-DE" sz="1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Männer: </a:t>
            </a:r>
            <a:r>
              <a:rPr lang="de-DE" altLang="de-DE" sz="12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837.116, Frauen</a:t>
            </a:r>
            <a:r>
              <a:rPr lang="de-DE" altLang="de-DE" sz="1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de-DE" altLang="de-DE" sz="12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874.169)</a:t>
            </a:r>
            <a:endParaRPr lang="de-DE" altLang="de-DE" sz="1200" dirty="0">
              <a:solidFill>
                <a:srgbClr val="3333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0000" y="1188000"/>
            <a:ext cx="5112000" cy="5321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2094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m 3"/>
          <p:cNvGraphicFramePr/>
          <p:nvPr>
            <p:extLst>
              <p:ext uri="{D42A27DB-BD31-4B8C-83A1-F6EECF244321}">
                <p14:modId xmlns:p14="http://schemas.microsoft.com/office/powerpoint/2010/main" val="2860851703"/>
              </p:ext>
            </p:extLst>
          </p:nvPr>
        </p:nvGraphicFramePr>
        <p:xfrm>
          <a:off x="1049147" y="1503060"/>
          <a:ext cx="7045706" cy="47019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-33702" y="519644"/>
            <a:ext cx="9177703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Dokumentierte Neuerkrankungen</a:t>
            </a:r>
            <a:r>
              <a:rPr lang="de-DE" altLang="de-DE" sz="2000" dirty="0" smtClean="0"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, </a:t>
            </a:r>
            <a:r>
              <a:rPr lang="de-DE" altLang="de-DE" sz="1400" dirty="0">
                <a:latin typeface="Arial" charset="0"/>
              </a:rPr>
              <a:t>C64</a:t>
            </a:r>
            <a:endParaRPr lang="de-DE" altLang="de-DE" sz="1400" b="1" dirty="0">
              <a:latin typeface="Arial" charset="0"/>
            </a:endParaRPr>
          </a:p>
          <a:p>
            <a:pPr lvl="0" algn="ctr"/>
            <a:r>
              <a:rPr lang="de-DE" altLang="de-DE" dirty="0" smtClean="0"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Gesamt=3.658</a:t>
            </a:r>
            <a:endParaRPr lang="de-DE" altLang="de-DE" dirty="0">
              <a:solidFill>
                <a:srgbClr val="000000"/>
              </a:solidFill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3708110" y="6165304"/>
            <a:ext cx="206033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Diagnosejahr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 rot="16200000">
            <a:off x="282621" y="3632483"/>
            <a:ext cx="111601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Anzahl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10" name="Textfeld 9"/>
          <p:cNvSpPr txBox="1"/>
          <p:nvPr/>
        </p:nvSpPr>
        <p:spPr>
          <a:xfrm>
            <a:off x="7596336" y="2204864"/>
            <a:ext cx="3600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  <a:endParaRPr lang="de-DE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feld 10"/>
          <p:cNvSpPr txBox="1"/>
          <p:nvPr/>
        </p:nvSpPr>
        <p:spPr>
          <a:xfrm>
            <a:off x="6732240" y="6237312"/>
            <a:ext cx="226774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* Dokumentation noch nicht abgeschlossen</a:t>
            </a:r>
          </a:p>
        </p:txBody>
      </p:sp>
    </p:spTree>
    <p:extLst>
      <p:ext uri="{BB962C8B-B14F-4D97-AF65-F5344CB8AC3E}">
        <p14:creationId xmlns:p14="http://schemas.microsoft.com/office/powerpoint/2010/main" val="3034985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Diagramm 8"/>
          <p:cNvGraphicFramePr/>
          <p:nvPr>
            <p:extLst>
              <p:ext uri="{D42A27DB-BD31-4B8C-83A1-F6EECF244321}">
                <p14:modId xmlns:p14="http://schemas.microsoft.com/office/powerpoint/2010/main" val="2069586210"/>
              </p:ext>
            </p:extLst>
          </p:nvPr>
        </p:nvGraphicFramePr>
        <p:xfrm>
          <a:off x="832579" y="1268760"/>
          <a:ext cx="7459493" cy="50730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-33702" y="519644"/>
            <a:ext cx="9177703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Altersverteilung bei Diagnosestellung</a:t>
            </a:r>
            <a:r>
              <a:rPr lang="de-DE" altLang="de-DE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altLang="de-DE" sz="1400" dirty="0">
                <a:latin typeface="Arial" charset="0"/>
              </a:rPr>
              <a:t>C64</a:t>
            </a:r>
            <a:endParaRPr lang="de-DE" altLang="de-DE" sz="1400" b="1" dirty="0">
              <a:latin typeface="Arial" charset="0"/>
            </a:endParaRPr>
          </a:p>
          <a:p>
            <a:pPr lvl="0" algn="ctr"/>
            <a:r>
              <a:rPr lang="de-DE" altLang="de-DE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Gesamt=3.658</a:t>
            </a:r>
            <a:endParaRPr lang="de-DE" altLang="de-DE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 Box 7"/>
          <p:cNvSpPr txBox="1">
            <a:spLocks noChangeArrowheads="1"/>
          </p:cNvSpPr>
          <p:nvPr/>
        </p:nvSpPr>
        <p:spPr bwMode="auto">
          <a:xfrm>
            <a:off x="1688926" y="1484786"/>
            <a:ext cx="626745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tabLst>
                <a:tab pos="712788" algn="l"/>
                <a:tab pos="803275" algn="l"/>
                <a:tab pos="1527175" algn="l"/>
                <a:tab pos="3140075" algn="l"/>
              </a:tabLst>
            </a:pPr>
            <a:r>
              <a:rPr lang="de-DE" altLang="de-DE" sz="1400" dirty="0">
                <a:solidFill>
                  <a:srgbClr val="0033CC"/>
                </a:solidFill>
                <a:latin typeface="Arial" charset="0"/>
              </a:rPr>
              <a:t>Männer: 	</a:t>
            </a:r>
            <a:r>
              <a:rPr lang="de-DE" altLang="de-DE" sz="1400" dirty="0" smtClean="0">
                <a:solidFill>
                  <a:srgbClr val="0033CC"/>
                </a:solidFill>
                <a:latin typeface="Arial" charset="0"/>
              </a:rPr>
              <a:t>n=2.295, </a:t>
            </a:r>
            <a:r>
              <a:rPr lang="de-DE" altLang="de-DE" sz="1400" dirty="0">
                <a:solidFill>
                  <a:srgbClr val="0033CC"/>
                </a:solidFill>
                <a:latin typeface="Arial" charset="0"/>
              </a:rPr>
              <a:t>	Median = </a:t>
            </a:r>
            <a:r>
              <a:rPr lang="de-DE" altLang="de-DE" sz="1400" dirty="0" smtClean="0">
                <a:solidFill>
                  <a:srgbClr val="0033CC"/>
                </a:solidFill>
                <a:latin typeface="Arial" charset="0"/>
              </a:rPr>
              <a:t>67 </a:t>
            </a:r>
            <a:r>
              <a:rPr lang="de-DE" altLang="de-DE" sz="1400" dirty="0">
                <a:solidFill>
                  <a:srgbClr val="0033CC"/>
                </a:solidFill>
                <a:latin typeface="Arial" charset="0"/>
              </a:rPr>
              <a:t>Jahre, 	Mittelwert = </a:t>
            </a:r>
            <a:r>
              <a:rPr lang="de-DE" altLang="de-DE" sz="1400" dirty="0" smtClean="0">
                <a:solidFill>
                  <a:srgbClr val="0033CC"/>
                </a:solidFill>
                <a:latin typeface="Arial" charset="0"/>
              </a:rPr>
              <a:t>64,7 </a:t>
            </a:r>
            <a:r>
              <a:rPr lang="de-DE" altLang="de-DE" sz="1400" dirty="0">
                <a:solidFill>
                  <a:srgbClr val="0033CC"/>
                </a:solidFill>
                <a:latin typeface="Arial" charset="0"/>
              </a:rPr>
              <a:t>Jahre</a:t>
            </a:r>
          </a:p>
          <a:p>
            <a:pPr>
              <a:tabLst>
                <a:tab pos="712788" algn="l"/>
                <a:tab pos="803275" algn="l"/>
                <a:tab pos="1527175" algn="l"/>
                <a:tab pos="3140075" algn="l"/>
              </a:tabLst>
            </a:pPr>
            <a:r>
              <a:rPr lang="de-DE" altLang="de-DE" sz="1400" dirty="0">
                <a:solidFill>
                  <a:srgbClr val="FF0000"/>
                </a:solidFill>
                <a:latin typeface="Arial" charset="0"/>
              </a:rPr>
              <a:t>Frauen: 	</a:t>
            </a:r>
            <a:r>
              <a:rPr lang="de-DE" altLang="de-DE" sz="1400" dirty="0" smtClean="0">
                <a:solidFill>
                  <a:srgbClr val="FF0000"/>
                </a:solidFill>
                <a:latin typeface="Arial" charset="0"/>
              </a:rPr>
              <a:t>n=1.363, </a:t>
            </a:r>
            <a:r>
              <a:rPr lang="de-DE" altLang="de-DE" sz="1400" dirty="0">
                <a:solidFill>
                  <a:srgbClr val="FF0000"/>
                </a:solidFill>
                <a:latin typeface="Arial" charset="0"/>
              </a:rPr>
              <a:t>	Median = </a:t>
            </a:r>
            <a:r>
              <a:rPr lang="de-DE" altLang="de-DE" sz="1400" dirty="0" smtClean="0">
                <a:solidFill>
                  <a:srgbClr val="FF0000"/>
                </a:solidFill>
                <a:latin typeface="Arial" charset="0"/>
              </a:rPr>
              <a:t>69 </a:t>
            </a:r>
            <a:r>
              <a:rPr lang="de-DE" altLang="de-DE" sz="1400" dirty="0">
                <a:solidFill>
                  <a:srgbClr val="FF0000"/>
                </a:solidFill>
                <a:latin typeface="Arial" charset="0"/>
              </a:rPr>
              <a:t>Jahre,	Mittelwert = </a:t>
            </a:r>
            <a:r>
              <a:rPr lang="de-DE" altLang="de-DE" sz="1400" dirty="0" smtClean="0">
                <a:solidFill>
                  <a:srgbClr val="FF0000"/>
                </a:solidFill>
                <a:latin typeface="Arial" charset="0"/>
              </a:rPr>
              <a:t>66,7 </a:t>
            </a:r>
            <a:r>
              <a:rPr lang="de-DE" altLang="de-DE" sz="1400" dirty="0">
                <a:solidFill>
                  <a:srgbClr val="FF0000"/>
                </a:solidFill>
                <a:latin typeface="Arial" charset="0"/>
              </a:rPr>
              <a:t>Jahre</a:t>
            </a:r>
          </a:p>
        </p:txBody>
      </p:sp>
      <p:sp>
        <p:nvSpPr>
          <p:cNvPr id="16" name="Text Box 7"/>
          <p:cNvSpPr txBox="1">
            <a:spLocks noChangeArrowheads="1"/>
          </p:cNvSpPr>
          <p:nvPr/>
        </p:nvSpPr>
        <p:spPr bwMode="auto">
          <a:xfrm>
            <a:off x="3156805" y="6309320"/>
            <a:ext cx="281104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Alter bei Diagnosestellung (Jahre)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17" name="Rectangle 8"/>
          <p:cNvSpPr>
            <a:spLocks noChangeArrowheads="1"/>
          </p:cNvSpPr>
          <p:nvPr/>
        </p:nvSpPr>
        <p:spPr bwMode="auto">
          <a:xfrm>
            <a:off x="1554111" y="1554636"/>
            <a:ext cx="133350" cy="144462"/>
          </a:xfrm>
          <a:prstGeom prst="rect">
            <a:avLst/>
          </a:prstGeom>
          <a:solidFill>
            <a:srgbClr val="3366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8" name="Rectangle 9"/>
          <p:cNvSpPr>
            <a:spLocks noChangeArrowheads="1"/>
          </p:cNvSpPr>
          <p:nvPr/>
        </p:nvSpPr>
        <p:spPr bwMode="auto">
          <a:xfrm>
            <a:off x="1554111" y="1795936"/>
            <a:ext cx="133350" cy="144462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9" name="Text Box 6"/>
          <p:cNvSpPr txBox="1">
            <a:spLocks noChangeArrowheads="1"/>
          </p:cNvSpPr>
          <p:nvPr/>
        </p:nvSpPr>
        <p:spPr bwMode="auto">
          <a:xfrm rot="16200000">
            <a:off x="-514160" y="3538450"/>
            <a:ext cx="238442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>
                <a:latin typeface="Arial" charset="0"/>
              </a:rPr>
              <a:t>Anzahl</a:t>
            </a:r>
          </a:p>
        </p:txBody>
      </p:sp>
    </p:spTree>
    <p:extLst>
      <p:ext uri="{BB962C8B-B14F-4D97-AF65-F5344CB8AC3E}">
        <p14:creationId xmlns:p14="http://schemas.microsoft.com/office/powerpoint/2010/main" val="1102220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Diagramm 10"/>
          <p:cNvGraphicFramePr/>
          <p:nvPr>
            <p:extLst>
              <p:ext uri="{D42A27DB-BD31-4B8C-83A1-F6EECF244321}">
                <p14:modId xmlns:p14="http://schemas.microsoft.com/office/powerpoint/2010/main" val="835817188"/>
              </p:ext>
            </p:extLst>
          </p:nvPr>
        </p:nvGraphicFramePr>
        <p:xfrm>
          <a:off x="1381955" y="1299674"/>
          <a:ext cx="6380089" cy="42586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0" y="519644"/>
            <a:ext cx="9036496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Altersgruppen &lt;60, 60-75, &gt;75 Jahre</a:t>
            </a:r>
            <a:r>
              <a:rPr lang="de-DE" altLang="de-DE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altLang="de-DE" sz="1400" dirty="0">
                <a:latin typeface="Arial" charset="0"/>
              </a:rPr>
              <a:t>C64</a:t>
            </a:r>
            <a:endParaRPr lang="de-DE" altLang="de-DE" sz="1400" b="1" dirty="0">
              <a:latin typeface="Arial" charset="0"/>
            </a:endParaRPr>
          </a:p>
          <a:p>
            <a:pPr lvl="0" algn="ctr"/>
            <a:r>
              <a:rPr lang="de-DE" altLang="de-DE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Gesamt=3.658</a:t>
            </a:r>
            <a:endParaRPr lang="de-DE" altLang="de-DE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2627784" y="4365104"/>
            <a:ext cx="576064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28</a:t>
            </a:r>
            <a:r>
              <a:rPr lang="de-DE" altLang="de-DE" sz="1400" b="1" dirty="0" smtClean="0"/>
              <a:t>%</a:t>
            </a:r>
            <a:endParaRPr lang="de-DE" altLang="de-DE" sz="1400" b="1" dirty="0"/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5940152" y="4561383"/>
            <a:ext cx="648072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20%</a:t>
            </a:r>
            <a:endParaRPr lang="de-DE" altLang="de-DE" sz="1400" b="1" dirty="0"/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3059832" y="5661248"/>
            <a:ext cx="304529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Alter bei Diagnosestellung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 rot="16200000">
            <a:off x="-10104" y="3411267"/>
            <a:ext cx="238442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>
                <a:latin typeface="Arial" charset="0"/>
              </a:rPr>
              <a:t>Anzahl</a:t>
            </a: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2483247" y="3553271"/>
            <a:ext cx="93662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1.011</a:t>
            </a:r>
            <a:endParaRPr lang="de-DE" altLang="de-DE" sz="1600" dirty="0"/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4139431" y="2348880"/>
            <a:ext cx="93662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1.896</a:t>
            </a:r>
            <a:endParaRPr lang="de-DE" altLang="de-DE" sz="1600" dirty="0"/>
          </a:p>
        </p:txBody>
      </p:sp>
      <p:sp>
        <p:nvSpPr>
          <p:cNvPr id="12" name="Text Box 6"/>
          <p:cNvSpPr txBox="1">
            <a:spLocks noChangeArrowheads="1"/>
          </p:cNvSpPr>
          <p:nvPr/>
        </p:nvSpPr>
        <p:spPr bwMode="auto">
          <a:xfrm>
            <a:off x="5795615" y="3913311"/>
            <a:ext cx="93662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751</a:t>
            </a:r>
            <a:endParaRPr lang="de-DE" altLang="de-DE" sz="1600" dirty="0"/>
          </a:p>
        </p:txBody>
      </p:sp>
      <p:sp>
        <p:nvSpPr>
          <p:cNvPr id="13" name="Text Box 6"/>
          <p:cNvSpPr txBox="1">
            <a:spLocks noChangeArrowheads="1"/>
          </p:cNvSpPr>
          <p:nvPr/>
        </p:nvSpPr>
        <p:spPr bwMode="auto">
          <a:xfrm>
            <a:off x="4283447" y="3697287"/>
            <a:ext cx="648593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52</a:t>
            </a:r>
            <a:r>
              <a:rPr lang="de-DE" altLang="de-DE" sz="1400" b="1" dirty="0" smtClean="0"/>
              <a:t>%</a:t>
            </a:r>
            <a:endParaRPr lang="de-DE" altLang="de-DE" sz="1400" b="1" dirty="0"/>
          </a:p>
        </p:txBody>
      </p:sp>
    </p:spTree>
    <p:extLst>
      <p:ext uri="{BB962C8B-B14F-4D97-AF65-F5344CB8AC3E}">
        <p14:creationId xmlns:p14="http://schemas.microsoft.com/office/powerpoint/2010/main" val="3137370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0" y="519644"/>
            <a:ext cx="9036496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Tumortypen</a:t>
            </a:r>
            <a:r>
              <a:rPr lang="de-DE" altLang="de-DE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altLang="de-DE" sz="1400" dirty="0">
                <a:latin typeface="Arial" charset="0"/>
              </a:rPr>
              <a:t>C64</a:t>
            </a:r>
            <a:endParaRPr lang="de-DE" altLang="de-DE" sz="1400" b="1" dirty="0">
              <a:latin typeface="Arial" charset="0"/>
            </a:endParaRPr>
          </a:p>
          <a:p>
            <a:pPr lvl="0" algn="ctr"/>
            <a:r>
              <a:rPr lang="de-DE" altLang="de-DE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Gesamt=3.658</a:t>
            </a:r>
            <a:endParaRPr lang="de-DE" altLang="de-DE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2" name="Diagramm 11"/>
          <p:cNvGraphicFramePr/>
          <p:nvPr>
            <p:extLst>
              <p:ext uri="{D42A27DB-BD31-4B8C-83A1-F6EECF244321}">
                <p14:modId xmlns:p14="http://schemas.microsoft.com/office/powerpoint/2010/main" val="3600922451"/>
              </p:ext>
            </p:extLst>
          </p:nvPr>
        </p:nvGraphicFramePr>
        <p:xfrm>
          <a:off x="2196268" y="3213368"/>
          <a:ext cx="4788000" cy="352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1" name="Text Box 7"/>
          <p:cNvSpPr txBox="1">
            <a:spLocks noChangeArrowheads="1"/>
          </p:cNvSpPr>
          <p:nvPr/>
        </p:nvSpPr>
        <p:spPr bwMode="auto">
          <a:xfrm>
            <a:off x="2801888" y="4572269"/>
            <a:ext cx="7620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1.091</a:t>
            </a:r>
            <a:endParaRPr lang="de-DE" altLang="de-DE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 Box 7"/>
          <p:cNvSpPr txBox="1">
            <a:spLocks noChangeArrowheads="1"/>
          </p:cNvSpPr>
          <p:nvPr/>
        </p:nvSpPr>
        <p:spPr bwMode="auto">
          <a:xfrm>
            <a:off x="5435229" y="4581128"/>
            <a:ext cx="7620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2.027</a:t>
            </a:r>
            <a:endParaRPr lang="de-DE" altLang="de-DE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 Box 7"/>
          <p:cNvSpPr txBox="1">
            <a:spLocks noChangeArrowheads="1"/>
          </p:cNvSpPr>
          <p:nvPr/>
        </p:nvSpPr>
        <p:spPr bwMode="auto">
          <a:xfrm>
            <a:off x="3851920" y="3655910"/>
            <a:ext cx="47878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126</a:t>
            </a:r>
            <a:endParaRPr lang="de-DE" altLang="de-DE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 Box 7"/>
          <p:cNvSpPr txBox="1">
            <a:spLocks noChangeArrowheads="1"/>
          </p:cNvSpPr>
          <p:nvPr/>
        </p:nvSpPr>
        <p:spPr bwMode="auto">
          <a:xfrm>
            <a:off x="3419872" y="3799926"/>
            <a:ext cx="501502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296</a:t>
            </a:r>
            <a:endParaRPr lang="de-DE" altLang="de-DE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xt Box 7"/>
          <p:cNvSpPr txBox="1">
            <a:spLocks noChangeArrowheads="1"/>
          </p:cNvSpPr>
          <p:nvPr/>
        </p:nvSpPr>
        <p:spPr bwMode="auto">
          <a:xfrm>
            <a:off x="4330700" y="3598671"/>
            <a:ext cx="385316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66</a:t>
            </a:r>
            <a:endParaRPr lang="de-DE" altLang="de-DE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8" name="Gerade Verbindung 27"/>
          <p:cNvCxnSpPr/>
          <p:nvPr/>
        </p:nvCxnSpPr>
        <p:spPr>
          <a:xfrm>
            <a:off x="6278430" y="5835051"/>
            <a:ext cx="957866" cy="53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Gerade Verbindung 28"/>
          <p:cNvCxnSpPr/>
          <p:nvPr/>
        </p:nvCxnSpPr>
        <p:spPr>
          <a:xfrm flipH="1">
            <a:off x="1691680" y="4691460"/>
            <a:ext cx="72008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Gerade Verbindung 29"/>
          <p:cNvCxnSpPr/>
          <p:nvPr/>
        </p:nvCxnSpPr>
        <p:spPr>
          <a:xfrm flipH="1" flipV="1">
            <a:off x="2514650" y="3618602"/>
            <a:ext cx="905224" cy="1655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Gerade Verbindung 30"/>
          <p:cNvCxnSpPr/>
          <p:nvPr/>
        </p:nvCxnSpPr>
        <p:spPr>
          <a:xfrm flipH="1" flipV="1">
            <a:off x="2699792" y="3070314"/>
            <a:ext cx="1313630" cy="58437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Gerade Verbindung 31"/>
          <p:cNvCxnSpPr/>
          <p:nvPr/>
        </p:nvCxnSpPr>
        <p:spPr>
          <a:xfrm flipV="1">
            <a:off x="4283969" y="2152020"/>
            <a:ext cx="92648" cy="145966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Gerade Verbindung 32"/>
          <p:cNvCxnSpPr/>
          <p:nvPr/>
        </p:nvCxnSpPr>
        <p:spPr>
          <a:xfrm flipV="1">
            <a:off x="4572000" y="2897812"/>
            <a:ext cx="1625229" cy="70331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Gerade Verbindung 33"/>
          <p:cNvCxnSpPr/>
          <p:nvPr/>
        </p:nvCxnSpPr>
        <p:spPr>
          <a:xfrm flipV="1">
            <a:off x="4376617" y="2509204"/>
            <a:ext cx="1203495" cy="112222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 Box 6"/>
          <p:cNvSpPr txBox="1">
            <a:spLocks noChangeArrowheads="1"/>
          </p:cNvSpPr>
          <p:nvPr/>
        </p:nvSpPr>
        <p:spPr bwMode="auto">
          <a:xfrm>
            <a:off x="-36512" y="3356992"/>
            <a:ext cx="279082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de-DE" altLang="de-DE" sz="1400" dirty="0" err="1">
                <a:latin typeface="Arial" panose="020B0604020202020204" pitchFamily="34" charset="0"/>
                <a:cs typeface="Arial" panose="020B0604020202020204" pitchFamily="34" charset="0"/>
              </a:rPr>
              <a:t>Papilläres</a:t>
            </a:r>
            <a:r>
              <a:rPr lang="de-DE" altLang="de-DE" sz="1400" dirty="0">
                <a:latin typeface="Arial" panose="020B0604020202020204" pitchFamily="34" charset="0"/>
                <a:cs typeface="Arial" panose="020B0604020202020204" pitchFamily="34" charset="0"/>
              </a:rPr>
              <a:t> Nierenzell-</a:t>
            </a:r>
            <a:r>
              <a:rPr lang="de-DE" altLang="de-DE" sz="1400" dirty="0" err="1">
                <a:latin typeface="Arial" panose="020B0604020202020204" pitchFamily="34" charset="0"/>
                <a:cs typeface="Arial" panose="020B0604020202020204" pitchFamily="34" charset="0"/>
              </a:rPr>
              <a:t>Ca</a:t>
            </a:r>
            <a:endParaRPr lang="de-DE" alt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alt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8%</a:t>
            </a:r>
            <a:endParaRPr lang="de-DE" alt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Text Box 7"/>
          <p:cNvSpPr txBox="1">
            <a:spLocks noChangeArrowheads="1"/>
          </p:cNvSpPr>
          <p:nvPr/>
        </p:nvSpPr>
        <p:spPr bwMode="auto">
          <a:xfrm>
            <a:off x="6084168" y="2647972"/>
            <a:ext cx="266382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de-DE" altLang="de-DE" sz="1400" dirty="0">
                <a:latin typeface="Arial" panose="020B0604020202020204" pitchFamily="34" charset="0"/>
                <a:cs typeface="Arial" panose="020B0604020202020204" pitchFamily="34" charset="0"/>
              </a:rPr>
              <a:t>Anderes </a:t>
            </a:r>
            <a:r>
              <a:rPr lang="de-DE" altLang="de-DE" sz="1400" dirty="0" err="1">
                <a:latin typeface="Arial" panose="020B0604020202020204" pitchFamily="34" charset="0"/>
                <a:cs typeface="Arial" panose="020B0604020202020204" pitchFamily="34" charset="0"/>
              </a:rPr>
              <a:t>Malignom</a:t>
            </a:r>
            <a:r>
              <a:rPr lang="de-DE" altLang="de-DE" sz="1400" dirty="0">
                <a:latin typeface="Arial" panose="020B0604020202020204" pitchFamily="34" charset="0"/>
                <a:cs typeface="Arial" panose="020B0604020202020204" pitchFamily="34" charset="0"/>
              </a:rPr>
              <a:t> / </a:t>
            </a:r>
            <a:r>
              <a:rPr lang="de-DE" altLang="de-DE" sz="1400" dirty="0" err="1">
                <a:latin typeface="Arial" panose="020B0604020202020204" pitchFamily="34" charset="0"/>
                <a:cs typeface="Arial" panose="020B0604020202020204" pitchFamily="34" charset="0"/>
              </a:rPr>
              <a:t>k.A</a:t>
            </a:r>
            <a:r>
              <a:rPr lang="de-DE" altLang="de-DE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ctr"/>
            <a:r>
              <a:rPr lang="de-DE" altLang="de-DE" sz="1400" dirty="0">
                <a:latin typeface="Arial" panose="020B0604020202020204" pitchFamily="34" charset="0"/>
                <a:cs typeface="Arial" panose="020B0604020202020204" pitchFamily="34" charset="0"/>
              </a:rPr>
              <a:t>2%</a:t>
            </a:r>
          </a:p>
        </p:txBody>
      </p:sp>
      <p:sp>
        <p:nvSpPr>
          <p:cNvPr id="38" name="Text Box 9"/>
          <p:cNvSpPr txBox="1">
            <a:spLocks noChangeArrowheads="1"/>
          </p:cNvSpPr>
          <p:nvPr/>
        </p:nvSpPr>
        <p:spPr bwMode="auto">
          <a:xfrm>
            <a:off x="6926358" y="5498068"/>
            <a:ext cx="202247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de-DE" altLang="de-DE" sz="1400" dirty="0">
                <a:latin typeface="Arial" panose="020B0604020202020204" pitchFamily="34" charset="0"/>
                <a:cs typeface="Arial" panose="020B0604020202020204" pitchFamily="34" charset="0"/>
              </a:rPr>
              <a:t>Nierenzell-</a:t>
            </a:r>
            <a:r>
              <a:rPr lang="de-DE" altLang="de-DE" sz="1400" dirty="0" err="1">
                <a:latin typeface="Arial" panose="020B0604020202020204" pitchFamily="34" charset="0"/>
                <a:cs typeface="Arial" panose="020B0604020202020204" pitchFamily="34" charset="0"/>
              </a:rPr>
              <a:t>Ca</a:t>
            </a:r>
            <a:r>
              <a:rPr lang="de-DE" altLang="de-DE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1400" dirty="0" err="1">
                <a:latin typeface="Arial" panose="020B0604020202020204" pitchFamily="34" charset="0"/>
                <a:cs typeface="Arial" panose="020B0604020202020204" pitchFamily="34" charset="0"/>
              </a:rPr>
              <a:t>o.n.A</a:t>
            </a:r>
            <a:r>
              <a:rPr lang="de-DE" altLang="de-DE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ctr"/>
            <a:r>
              <a:rPr lang="de-DE" alt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55%</a:t>
            </a:r>
            <a:endParaRPr lang="de-DE" alt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Text Box 10"/>
          <p:cNvSpPr txBox="1">
            <a:spLocks noChangeArrowheads="1"/>
          </p:cNvSpPr>
          <p:nvPr/>
        </p:nvSpPr>
        <p:spPr bwMode="auto">
          <a:xfrm>
            <a:off x="107504" y="4509120"/>
            <a:ext cx="179997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de-DE" altLang="de-DE" sz="1400" dirty="0">
                <a:latin typeface="Arial" panose="020B0604020202020204" pitchFamily="34" charset="0"/>
                <a:cs typeface="Arial" panose="020B0604020202020204" pitchFamily="34" charset="0"/>
              </a:rPr>
              <a:t>Klarzell-</a:t>
            </a:r>
            <a:r>
              <a:rPr lang="de-DE" altLang="de-DE" sz="1400" dirty="0" err="1">
                <a:latin typeface="Arial" panose="020B0604020202020204" pitchFamily="34" charset="0"/>
                <a:cs typeface="Arial" panose="020B0604020202020204" pitchFamily="34" charset="0"/>
              </a:rPr>
              <a:t>Ca</a:t>
            </a:r>
            <a:endParaRPr lang="de-DE" alt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alt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30%</a:t>
            </a:r>
            <a:endParaRPr lang="de-DE" alt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Text Box 12"/>
          <p:cNvSpPr txBox="1">
            <a:spLocks noChangeArrowheads="1"/>
          </p:cNvSpPr>
          <p:nvPr/>
        </p:nvSpPr>
        <p:spPr bwMode="auto">
          <a:xfrm>
            <a:off x="5074857" y="1988840"/>
            <a:ext cx="192405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de-DE" altLang="de-DE" sz="1400" dirty="0" err="1">
                <a:latin typeface="Arial" panose="020B0604020202020204" pitchFamily="34" charset="0"/>
                <a:cs typeface="Arial" panose="020B0604020202020204" pitchFamily="34" charset="0"/>
              </a:rPr>
              <a:t>Nephroblastom</a:t>
            </a:r>
            <a:endParaRPr lang="de-DE" alt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alt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1%</a:t>
            </a:r>
            <a:endParaRPr lang="de-DE" alt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Text Box 15"/>
          <p:cNvSpPr txBox="1">
            <a:spLocks noChangeArrowheads="1"/>
          </p:cNvSpPr>
          <p:nvPr/>
        </p:nvSpPr>
        <p:spPr bwMode="auto">
          <a:xfrm>
            <a:off x="1331640" y="1988840"/>
            <a:ext cx="279082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de-DE" altLang="de-DE" sz="1400" dirty="0">
                <a:latin typeface="Arial" panose="020B0604020202020204" pitchFamily="34" charset="0"/>
                <a:cs typeface="Arial" panose="020B0604020202020204" pitchFamily="34" charset="0"/>
              </a:rPr>
              <a:t>Anderes Nierenzell-</a:t>
            </a:r>
            <a:r>
              <a:rPr lang="de-DE" altLang="de-DE" sz="1400" dirty="0" err="1">
                <a:latin typeface="Arial" panose="020B0604020202020204" pitchFamily="34" charset="0"/>
                <a:cs typeface="Arial" panose="020B0604020202020204" pitchFamily="34" charset="0"/>
              </a:rPr>
              <a:t>Ca</a:t>
            </a:r>
            <a:endParaRPr lang="de-DE" alt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altLang="de-DE" sz="1400" dirty="0">
                <a:latin typeface="Arial" panose="020B0604020202020204" pitchFamily="34" charset="0"/>
                <a:cs typeface="Arial" panose="020B0604020202020204" pitchFamily="34" charset="0"/>
              </a:rPr>
              <a:t>1%</a:t>
            </a:r>
          </a:p>
        </p:txBody>
      </p:sp>
      <p:sp>
        <p:nvSpPr>
          <p:cNvPr id="42" name="Text Box 16"/>
          <p:cNvSpPr txBox="1">
            <a:spLocks noChangeArrowheads="1"/>
          </p:cNvSpPr>
          <p:nvPr/>
        </p:nvSpPr>
        <p:spPr bwMode="auto">
          <a:xfrm>
            <a:off x="-19025" y="2617748"/>
            <a:ext cx="279082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de-DE" altLang="de-DE" sz="1400" dirty="0" err="1">
                <a:latin typeface="Arial" panose="020B0604020202020204" pitchFamily="34" charset="0"/>
                <a:cs typeface="Arial" panose="020B0604020202020204" pitchFamily="34" charset="0"/>
              </a:rPr>
              <a:t>Chromophobes</a:t>
            </a:r>
            <a:r>
              <a:rPr lang="de-DE" altLang="de-DE" sz="1400" dirty="0">
                <a:latin typeface="Arial" panose="020B0604020202020204" pitchFamily="34" charset="0"/>
                <a:cs typeface="Arial" panose="020B0604020202020204" pitchFamily="34" charset="0"/>
              </a:rPr>
              <a:t> Nierenzell-</a:t>
            </a:r>
            <a:r>
              <a:rPr lang="de-DE" altLang="de-DE" sz="1400" dirty="0" err="1">
                <a:latin typeface="Arial" panose="020B0604020202020204" pitchFamily="34" charset="0"/>
                <a:cs typeface="Arial" panose="020B0604020202020204" pitchFamily="34" charset="0"/>
              </a:rPr>
              <a:t>Ca</a:t>
            </a:r>
            <a:endParaRPr lang="de-DE" alt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altLang="de-DE" sz="1400" dirty="0">
                <a:latin typeface="Arial" panose="020B0604020202020204" pitchFamily="34" charset="0"/>
                <a:cs typeface="Arial" panose="020B0604020202020204" pitchFamily="34" charset="0"/>
              </a:rPr>
              <a:t>3%</a:t>
            </a:r>
          </a:p>
        </p:txBody>
      </p:sp>
      <p:sp>
        <p:nvSpPr>
          <p:cNvPr id="43" name="Text Box 17"/>
          <p:cNvSpPr txBox="1">
            <a:spLocks noChangeArrowheads="1"/>
          </p:cNvSpPr>
          <p:nvPr/>
        </p:nvSpPr>
        <p:spPr bwMode="auto">
          <a:xfrm>
            <a:off x="3584054" y="1628800"/>
            <a:ext cx="192405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de-DE" altLang="de-DE" sz="1400" dirty="0" err="1">
                <a:latin typeface="Arial" panose="020B0604020202020204" pitchFamily="34" charset="0"/>
                <a:cs typeface="Arial" panose="020B0604020202020204" pitchFamily="34" charset="0"/>
              </a:rPr>
              <a:t>Duct</a:t>
            </a:r>
            <a:r>
              <a:rPr lang="de-DE" altLang="de-DE" sz="1400" dirty="0">
                <a:latin typeface="Arial" panose="020B0604020202020204" pitchFamily="34" charset="0"/>
                <a:cs typeface="Arial" panose="020B0604020202020204" pitchFamily="34" charset="0"/>
              </a:rPr>
              <a:t>-Bellini-</a:t>
            </a:r>
            <a:r>
              <a:rPr lang="de-DE" altLang="de-DE" sz="1400" dirty="0" err="1">
                <a:latin typeface="Arial" panose="020B0604020202020204" pitchFamily="34" charset="0"/>
                <a:cs typeface="Arial" panose="020B0604020202020204" pitchFamily="34" charset="0"/>
              </a:rPr>
              <a:t>Ca</a:t>
            </a:r>
            <a:endParaRPr lang="de-DE" alt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alt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1%</a:t>
            </a:r>
            <a:endParaRPr lang="de-DE" alt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0" name="Gerade Verbindung 49"/>
          <p:cNvCxnSpPr/>
          <p:nvPr/>
        </p:nvCxnSpPr>
        <p:spPr>
          <a:xfrm flipH="1" flipV="1">
            <a:off x="3291297" y="2420888"/>
            <a:ext cx="972506" cy="122413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59297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251520" y="620688"/>
            <a:ext cx="871296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Überlebensanalysen</a:t>
            </a:r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sind entscheidende Faktoren für die Ergebnisqualität der Tumortherapie. Unterschieden wird zwischen</a:t>
            </a:r>
          </a:p>
          <a:p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b="1" dirty="0" smtClean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Life-Status </a:t>
            </a:r>
          </a:p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Information, ob  Patient lebt oder verstorben ist mit Todesdatum</a:t>
            </a:r>
          </a:p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(Overall-</a:t>
            </a:r>
            <a:r>
              <a:rPr lang="de-DE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Survival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, OAS)</a:t>
            </a:r>
            <a:b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b="1" dirty="0" smtClean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Follow-</a:t>
            </a:r>
            <a:r>
              <a:rPr lang="de-DE" b="1" dirty="0" err="1" smtClean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</a:t>
            </a:r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Vorliegende klinische Informationen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zum weiteren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Krankheitsverlauf, insbes. Tumorstatus (</a:t>
            </a:r>
            <a:r>
              <a:rPr lang="de-DE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Diseasefree-Survival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, DFS etc.)</a:t>
            </a:r>
          </a:p>
          <a:p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Seit Jahren können in Bayern keine Überlebensanalysen für das gesamte dokumentierte Patientengut mehr berechnet werden, da der Bayerische Landesbeauftragte für Datenschutz ab 2008  den elektronischen Life-Status-Abgleich mit der AKDB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(‚Anstalt für Kommunale Datenverarbeitung in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Bayern’) untersagt hat.  </a:t>
            </a:r>
          </a:p>
          <a:p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Die notwendige Novellierung des Bayerischen Krebsregistergesetzes im Rahmen des seit 01.01.2014 geltenden KFRG (Krebsfrüherkennungs-  und </a:t>
            </a:r>
            <a:b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de-DE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registergesetzes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) ist für 2016 vorgesehen. </a:t>
            </a:r>
          </a:p>
        </p:txBody>
      </p:sp>
    </p:spTree>
    <p:extLst>
      <p:ext uri="{BB962C8B-B14F-4D97-AF65-F5344CB8AC3E}">
        <p14:creationId xmlns:p14="http://schemas.microsoft.com/office/powerpoint/2010/main" val="2497706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323528" y="764704"/>
            <a:ext cx="882047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In den beiden folgenden Grafiken wird der Ist-Zustand dargestellt:</a:t>
            </a:r>
          </a:p>
          <a:p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Aktueller Life-Status:</a:t>
            </a:r>
          </a:p>
          <a:p>
            <a:endParaRPr lang="de-DE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357188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	Nicht aktuell	Es ist keine Information vorhanden, ob Patient lebt oder tot ist</a:t>
            </a:r>
          </a:p>
          <a:p>
            <a:pPr defTabSz="357188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	Aktuell			Information, dass Patient noch lebt (unabhängig vom Tumorstatus)</a:t>
            </a:r>
          </a:p>
          <a:p>
            <a:pPr defTabSz="357188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	Tot				Tod und Sterbetag des Patienten ist bekannt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7"/>
          <p:cNvSpPr>
            <a:spLocks noChangeArrowheads="1"/>
          </p:cNvSpPr>
          <p:nvPr/>
        </p:nvSpPr>
        <p:spPr bwMode="auto">
          <a:xfrm>
            <a:off x="323528" y="2235933"/>
            <a:ext cx="216024" cy="189023"/>
          </a:xfrm>
          <a:prstGeom prst="rect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" name="Rectangle 8"/>
          <p:cNvSpPr>
            <a:spLocks noChangeArrowheads="1"/>
          </p:cNvSpPr>
          <p:nvPr/>
        </p:nvSpPr>
        <p:spPr bwMode="auto">
          <a:xfrm>
            <a:off x="323528" y="2523965"/>
            <a:ext cx="216024" cy="189023"/>
          </a:xfrm>
          <a:prstGeom prst="rect">
            <a:avLst/>
          </a:prstGeom>
          <a:solidFill>
            <a:srgbClr val="008380">
              <a:alpha val="74117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5" name="Rectangle 10"/>
          <p:cNvSpPr>
            <a:spLocks noChangeArrowheads="1"/>
          </p:cNvSpPr>
          <p:nvPr/>
        </p:nvSpPr>
        <p:spPr bwMode="auto">
          <a:xfrm>
            <a:off x="323528" y="1947901"/>
            <a:ext cx="216024" cy="189023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" name="Textfeld 5"/>
          <p:cNvSpPr txBox="1"/>
          <p:nvPr/>
        </p:nvSpPr>
        <p:spPr>
          <a:xfrm>
            <a:off x="323528" y="3073028"/>
            <a:ext cx="871296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Aktuelles Klinisches Follow-</a:t>
            </a:r>
            <a:r>
              <a:rPr lang="de-DE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Up</a:t>
            </a:r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defTabSz="357188"/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357188"/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Nicht aktuell 	Keine aktuelle Information zum klinischen Verlauf /Tumorstatus</a:t>
            </a:r>
            <a:b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					des Patienten vorhanden</a:t>
            </a:r>
          </a:p>
          <a:p>
            <a:pPr defTabSz="357188"/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Aktuell 	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Der aktuelle klinische Verlauf /Tumorstatus des Patienten ist 						vorhanden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357188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	Tot				Tod und Sterbetag des Patienten ist bekannt</a:t>
            </a:r>
          </a:p>
          <a:p>
            <a:pPr defTabSz="357188"/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357188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Ausblick: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Das KFRG sieht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eine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adäquate Finanzierung durch die Krankenkassen vor, so dass die klinischen Verlaufsinformationen zukünftig vollständig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erhoben werden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können.</a:t>
            </a:r>
          </a:p>
          <a:p>
            <a:pPr defTabSz="357188"/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323528" y="4252157"/>
            <a:ext cx="216024" cy="189023"/>
          </a:xfrm>
          <a:prstGeom prst="rect">
            <a:avLst/>
          </a:prstGeom>
          <a:solidFill>
            <a:srgbClr val="FFC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323528" y="4828221"/>
            <a:ext cx="216024" cy="189023"/>
          </a:xfrm>
          <a:prstGeom prst="rect">
            <a:avLst/>
          </a:prstGeom>
          <a:solidFill>
            <a:srgbClr val="008380">
              <a:alpha val="74117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9" name="Rectangle 10"/>
          <p:cNvSpPr>
            <a:spLocks noChangeArrowheads="1"/>
          </p:cNvSpPr>
          <p:nvPr/>
        </p:nvSpPr>
        <p:spPr bwMode="auto">
          <a:xfrm>
            <a:off x="323528" y="3721100"/>
            <a:ext cx="216024" cy="189023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520572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487</Words>
  <Application>Microsoft Office PowerPoint</Application>
  <PresentationFormat>Bildschirmpräsentation (4:3)</PresentationFormat>
  <Paragraphs>184</Paragraphs>
  <Slides>12</Slides>
  <Notes>8</Notes>
  <HiddenSlides>0</HiddenSlides>
  <MMClips>0</MMClips>
  <ScaleCrop>false</ScaleCrop>
  <HeadingPairs>
    <vt:vector size="6" baseType="variant"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12</vt:i4>
      </vt:variant>
    </vt:vector>
  </HeadingPairs>
  <TitlesOfParts>
    <vt:vector size="14" baseType="lpstr">
      <vt:lpstr>Larissa</vt:lpstr>
      <vt:lpstr>Dokument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Universitätsklinikum Erlangen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Borstorff, Christine</dc:creator>
  <cp:lastModifiedBy>Borstorff, Christine</cp:lastModifiedBy>
  <cp:revision>185</cp:revision>
  <cp:lastPrinted>2015-12-02T10:56:40Z</cp:lastPrinted>
  <dcterms:created xsi:type="dcterms:W3CDTF">2014-04-28T10:09:44Z</dcterms:created>
  <dcterms:modified xsi:type="dcterms:W3CDTF">2015-12-11T11:06:53Z</dcterms:modified>
</cp:coreProperties>
</file>