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handoutMasterIdLst>
    <p:handoutMasterId r:id="rId14"/>
  </p:handoutMasterIdLst>
  <p:sldIdLst>
    <p:sldId id="295" r:id="rId2"/>
    <p:sldId id="287" r:id="rId3"/>
    <p:sldId id="299" r:id="rId4"/>
    <p:sldId id="289" r:id="rId5"/>
    <p:sldId id="294" r:id="rId6"/>
    <p:sldId id="285" r:id="rId7"/>
    <p:sldId id="297" r:id="rId8"/>
    <p:sldId id="298" r:id="rId9"/>
    <p:sldId id="277" r:id="rId10"/>
    <p:sldId id="280" r:id="rId11"/>
    <p:sldId id="296" r:id="rId12"/>
  </p:sldIdLst>
  <p:sldSz cx="9144000" cy="6858000" type="screen4x3"/>
  <p:notesSz cx="6669088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008378"/>
    <a:srgbClr val="0033CC"/>
    <a:srgbClr val="008380"/>
    <a:srgbClr val="00836C"/>
    <a:srgbClr val="00CC6E"/>
    <a:srgbClr val="00CC66"/>
    <a:srgbClr val="00835C"/>
    <a:srgbClr val="00808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056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Präinvasiv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c:spPr>
          <c:invertIfNegative val="0"/>
          <c:cat>
            <c:strRef>
              <c:f>Tabelle1!$A$2:$A$14</c:f>
              <c:strCach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strCache>
            </c:strRef>
          </c:cat>
          <c:val>
            <c:numRef>
              <c:f>Tabelle1!$B$2:$B$14</c:f>
              <c:numCache>
                <c:formatCode>General</c:formatCode>
                <c:ptCount val="13"/>
                <c:pt idx="0">
                  <c:v>139</c:v>
                </c:pt>
                <c:pt idx="1">
                  <c:v>156</c:v>
                </c:pt>
                <c:pt idx="2">
                  <c:v>188</c:v>
                </c:pt>
                <c:pt idx="3">
                  <c:v>198</c:v>
                </c:pt>
                <c:pt idx="4">
                  <c:v>235</c:v>
                </c:pt>
                <c:pt idx="5">
                  <c:v>241</c:v>
                </c:pt>
                <c:pt idx="6">
                  <c:v>236</c:v>
                </c:pt>
                <c:pt idx="7">
                  <c:v>282</c:v>
                </c:pt>
                <c:pt idx="8">
                  <c:v>304</c:v>
                </c:pt>
                <c:pt idx="9">
                  <c:v>371</c:v>
                </c:pt>
                <c:pt idx="10">
                  <c:v>317</c:v>
                </c:pt>
                <c:pt idx="11">
                  <c:v>396</c:v>
                </c:pt>
                <c:pt idx="12">
                  <c:v>380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Invasiv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 w="3175">
              <a:solidFill>
                <a:schemeClr val="tx1"/>
              </a:solidFill>
            </a:ln>
          </c:spPr>
          <c:invertIfNegative val="0"/>
          <c:cat>
            <c:strRef>
              <c:f>Tabelle1!$A$2:$A$14</c:f>
              <c:strCach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strCache>
            </c:strRef>
          </c:cat>
          <c:val>
            <c:numRef>
              <c:f>Tabelle1!$C$2:$C$14</c:f>
              <c:numCache>
                <c:formatCode>General</c:formatCode>
                <c:ptCount val="13"/>
                <c:pt idx="0">
                  <c:v>143</c:v>
                </c:pt>
                <c:pt idx="1">
                  <c:v>94</c:v>
                </c:pt>
                <c:pt idx="2">
                  <c:v>94</c:v>
                </c:pt>
                <c:pt idx="3">
                  <c:v>111</c:v>
                </c:pt>
                <c:pt idx="4">
                  <c:v>99</c:v>
                </c:pt>
                <c:pt idx="5">
                  <c:v>100</c:v>
                </c:pt>
                <c:pt idx="6">
                  <c:v>109</c:v>
                </c:pt>
                <c:pt idx="7">
                  <c:v>113</c:v>
                </c:pt>
                <c:pt idx="8">
                  <c:v>91</c:v>
                </c:pt>
                <c:pt idx="9">
                  <c:v>93</c:v>
                </c:pt>
                <c:pt idx="10">
                  <c:v>87</c:v>
                </c:pt>
                <c:pt idx="11">
                  <c:v>75</c:v>
                </c:pt>
                <c:pt idx="12">
                  <c:v>95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Gesamt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c:spPr>
          <c:invertIfNegative val="0"/>
          <c:cat>
            <c:strRef>
              <c:f>Tabelle1!$A$2:$A$14</c:f>
              <c:strCach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strCache>
            </c:strRef>
          </c:cat>
          <c:val>
            <c:numRef>
              <c:f>Tabelle1!$D$2:$D$14</c:f>
              <c:numCache>
                <c:formatCode>General</c:formatCode>
                <c:ptCount val="13"/>
                <c:pt idx="0">
                  <c:v>282</c:v>
                </c:pt>
                <c:pt idx="1">
                  <c:v>250</c:v>
                </c:pt>
                <c:pt idx="2">
                  <c:v>282</c:v>
                </c:pt>
                <c:pt idx="3">
                  <c:v>309</c:v>
                </c:pt>
                <c:pt idx="4">
                  <c:v>334</c:v>
                </c:pt>
                <c:pt idx="5">
                  <c:v>341</c:v>
                </c:pt>
                <c:pt idx="6">
                  <c:v>345</c:v>
                </c:pt>
                <c:pt idx="7">
                  <c:v>395</c:v>
                </c:pt>
                <c:pt idx="8">
                  <c:v>395</c:v>
                </c:pt>
                <c:pt idx="9">
                  <c:v>464</c:v>
                </c:pt>
                <c:pt idx="10">
                  <c:v>404</c:v>
                </c:pt>
                <c:pt idx="11">
                  <c:v>471</c:v>
                </c:pt>
                <c:pt idx="12">
                  <c:v>475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4"/>
        <c:shape val="box"/>
        <c:axId val="120923648"/>
        <c:axId val="120925568"/>
        <c:axId val="0"/>
      </c:bar3DChart>
      <c:catAx>
        <c:axId val="1209236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horz"/>
          <a:lstStyle/>
          <a:p>
            <a:pPr>
              <a:defRPr sz="120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120925568"/>
        <c:crosses val="autoZero"/>
        <c:auto val="1"/>
        <c:lblAlgn val="ctr"/>
        <c:lblOffset val="100"/>
        <c:noMultiLvlLbl val="0"/>
      </c:catAx>
      <c:valAx>
        <c:axId val="120925568"/>
        <c:scaling>
          <c:orientation val="minMax"/>
          <c:max val="5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120923648"/>
        <c:crosses val="autoZero"/>
        <c:crossBetween val="between"/>
        <c:majorUnit val="100"/>
        <c:minorUnit val="100"/>
      </c:valAx>
      <c:spPr>
        <a:solidFill>
          <a:schemeClr val="lt1"/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Präinvasiv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c:spPr>
          <c:invertIfNegative val="0"/>
          <c:cat>
            <c:strRef>
              <c:f>Tabelle1!$A$2:$A$17</c:f>
              <c:strCache>
                <c:ptCount val="16"/>
                <c:pt idx="0">
                  <c:v>15-19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</c:v>
                </c:pt>
                <c:pt idx="13">
                  <c:v>80-84</c:v>
                </c:pt>
                <c:pt idx="14">
                  <c:v>85-89</c:v>
                </c:pt>
                <c:pt idx="15">
                  <c:v>&gt;=90</c:v>
                </c:pt>
              </c:strCache>
            </c:strRef>
          </c:cat>
          <c:val>
            <c:numRef>
              <c:f>Tabelle1!$B$2:$B$17</c:f>
              <c:numCache>
                <c:formatCode>General</c:formatCode>
                <c:ptCount val="16"/>
                <c:pt idx="0">
                  <c:v>15</c:v>
                </c:pt>
                <c:pt idx="1">
                  <c:v>230</c:v>
                </c:pt>
                <c:pt idx="2">
                  <c:v>652</c:v>
                </c:pt>
                <c:pt idx="3">
                  <c:v>772</c:v>
                </c:pt>
                <c:pt idx="4">
                  <c:v>651</c:v>
                </c:pt>
                <c:pt idx="5">
                  <c:v>496</c:v>
                </c:pt>
                <c:pt idx="6">
                  <c:v>309</c:v>
                </c:pt>
                <c:pt idx="7">
                  <c:v>138</c:v>
                </c:pt>
                <c:pt idx="8">
                  <c:v>55</c:v>
                </c:pt>
                <c:pt idx="9">
                  <c:v>45</c:v>
                </c:pt>
                <c:pt idx="10">
                  <c:v>25</c:v>
                </c:pt>
                <c:pt idx="11">
                  <c:v>27</c:v>
                </c:pt>
                <c:pt idx="12">
                  <c:v>15</c:v>
                </c:pt>
                <c:pt idx="13">
                  <c:v>7</c:v>
                </c:pt>
                <c:pt idx="14">
                  <c:v>4</c:v>
                </c:pt>
                <c:pt idx="15">
                  <c:v>2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Invasiv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 w="3175">
              <a:solidFill>
                <a:schemeClr val="tx1"/>
              </a:solidFill>
            </a:ln>
          </c:spPr>
          <c:invertIfNegative val="0"/>
          <c:cat>
            <c:strRef>
              <c:f>Tabelle1!$A$2:$A$17</c:f>
              <c:strCache>
                <c:ptCount val="16"/>
                <c:pt idx="0">
                  <c:v>15-19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</c:v>
                </c:pt>
                <c:pt idx="13">
                  <c:v>80-84</c:v>
                </c:pt>
                <c:pt idx="14">
                  <c:v>85-89</c:v>
                </c:pt>
                <c:pt idx="15">
                  <c:v>&gt;=90</c:v>
                </c:pt>
              </c:strCache>
            </c:strRef>
          </c:cat>
          <c:val>
            <c:numRef>
              <c:f>Tabelle1!$C$2:$C$17</c:f>
              <c:numCache>
                <c:formatCode>General</c:formatCode>
                <c:ptCount val="16"/>
                <c:pt idx="0">
                  <c:v>5</c:v>
                </c:pt>
                <c:pt idx="1">
                  <c:v>15</c:v>
                </c:pt>
                <c:pt idx="2">
                  <c:v>33</c:v>
                </c:pt>
                <c:pt idx="3">
                  <c:v>86</c:v>
                </c:pt>
                <c:pt idx="4">
                  <c:v>131</c:v>
                </c:pt>
                <c:pt idx="5">
                  <c:v>197</c:v>
                </c:pt>
                <c:pt idx="6">
                  <c:v>177</c:v>
                </c:pt>
                <c:pt idx="7">
                  <c:v>123</c:v>
                </c:pt>
                <c:pt idx="8">
                  <c:v>115</c:v>
                </c:pt>
                <c:pt idx="9">
                  <c:v>105</c:v>
                </c:pt>
                <c:pt idx="10">
                  <c:v>77</c:v>
                </c:pt>
                <c:pt idx="11">
                  <c:v>89</c:v>
                </c:pt>
                <c:pt idx="12">
                  <c:v>57</c:v>
                </c:pt>
                <c:pt idx="13">
                  <c:v>57</c:v>
                </c:pt>
                <c:pt idx="14">
                  <c:v>26</c:v>
                </c:pt>
                <c:pt idx="15">
                  <c:v>11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Gesamt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c:spPr>
          <c:invertIfNegative val="0"/>
          <c:cat>
            <c:strRef>
              <c:f>Tabelle1!$A$2:$A$17</c:f>
              <c:strCache>
                <c:ptCount val="16"/>
                <c:pt idx="0">
                  <c:v>15-19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</c:v>
                </c:pt>
                <c:pt idx="13">
                  <c:v>80-84</c:v>
                </c:pt>
                <c:pt idx="14">
                  <c:v>85-89</c:v>
                </c:pt>
                <c:pt idx="15">
                  <c:v>&gt;=90</c:v>
                </c:pt>
              </c:strCache>
            </c:strRef>
          </c:cat>
          <c:val>
            <c:numRef>
              <c:f>Tabelle1!$D$2:$D$17</c:f>
              <c:numCache>
                <c:formatCode>General</c:formatCode>
                <c:ptCount val="16"/>
                <c:pt idx="0">
                  <c:v>20</c:v>
                </c:pt>
                <c:pt idx="1">
                  <c:v>245</c:v>
                </c:pt>
                <c:pt idx="2">
                  <c:v>685</c:v>
                </c:pt>
                <c:pt idx="3">
                  <c:v>858</c:v>
                </c:pt>
                <c:pt idx="4">
                  <c:v>782</c:v>
                </c:pt>
                <c:pt idx="5">
                  <c:v>693</c:v>
                </c:pt>
                <c:pt idx="6">
                  <c:v>486</c:v>
                </c:pt>
                <c:pt idx="7">
                  <c:v>261</c:v>
                </c:pt>
                <c:pt idx="8">
                  <c:v>170</c:v>
                </c:pt>
                <c:pt idx="9">
                  <c:v>150</c:v>
                </c:pt>
                <c:pt idx="10">
                  <c:v>102</c:v>
                </c:pt>
                <c:pt idx="11">
                  <c:v>116</c:v>
                </c:pt>
                <c:pt idx="12">
                  <c:v>72</c:v>
                </c:pt>
                <c:pt idx="13">
                  <c:v>64</c:v>
                </c:pt>
                <c:pt idx="14">
                  <c:v>30</c:v>
                </c:pt>
                <c:pt idx="15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4"/>
        <c:shape val="box"/>
        <c:axId val="42627456"/>
        <c:axId val="42628992"/>
        <c:axId val="0"/>
      </c:bar3DChart>
      <c:catAx>
        <c:axId val="426274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42628992"/>
        <c:crosses val="autoZero"/>
        <c:auto val="1"/>
        <c:lblAlgn val="ctr"/>
        <c:lblOffset val="100"/>
        <c:noMultiLvlLbl val="0"/>
      </c:catAx>
      <c:valAx>
        <c:axId val="42628992"/>
        <c:scaling>
          <c:orientation val="minMax"/>
          <c:max val="10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42627456"/>
        <c:crosses val="autoZero"/>
        <c:crossBetween val="between"/>
        <c:majorUnit val="100"/>
        <c:minorUnit val="100"/>
      </c:valAx>
      <c:spPr>
        <a:solidFill>
          <a:schemeClr val="lt1"/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52053066971322"/>
          <c:y val="0.1422642991877005"/>
          <c:w val="0.78596050932831818"/>
          <c:h val="0.7724756031898363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D06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2"/>
              </a:solidFill>
            </a:ln>
          </c:spPr>
          <c:invertIfNegative val="0"/>
          <c:cat>
            <c:strRef>
              <c:f>Tabelle1!$A$2:$A$3</c:f>
              <c:strCache>
                <c:ptCount val="2"/>
                <c:pt idx="0">
                  <c:v>&lt;=55 Jahre</c:v>
                </c:pt>
                <c:pt idx="1">
                  <c:v>&gt;55 Jahre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3274</c:v>
                </c:pt>
                <c:pt idx="1">
                  <c:v>169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C53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2"/>
              </a:solidFill>
            </a:ln>
          </c:spPr>
          <c:invertIfNegative val="0"/>
          <c:cat>
            <c:strRef>
              <c:f>Tabelle1!$A$2:$A$3</c:f>
              <c:strCache>
                <c:ptCount val="2"/>
                <c:pt idx="0">
                  <c:v>&lt;=55 Jahre</c:v>
                </c:pt>
                <c:pt idx="1">
                  <c:v>&gt;55 Jahre</c:v>
                </c:pt>
              </c:strCache>
            </c:strRef>
          </c:cat>
          <c:val>
            <c:numRef>
              <c:f>Tabelle1!$C$2:$C$3</c:f>
              <c:numCache>
                <c:formatCode>General</c:formatCode>
                <c:ptCount val="2"/>
                <c:pt idx="0">
                  <c:v>790</c:v>
                </c:pt>
                <c:pt idx="1">
                  <c:v>514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100"/>
        <c:axId val="42732928"/>
        <c:axId val="42734720"/>
      </c:barChart>
      <c:catAx>
        <c:axId val="427329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42734720"/>
        <c:crosses val="autoZero"/>
        <c:auto val="1"/>
        <c:lblAlgn val="ctr"/>
        <c:lblOffset val="100"/>
        <c:noMultiLvlLbl val="0"/>
      </c:catAx>
      <c:valAx>
        <c:axId val="42734720"/>
        <c:scaling>
          <c:orientation val="minMax"/>
          <c:max val="50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12700"/>
        </c:spPr>
        <c:txPr>
          <a:bodyPr/>
          <a:lstStyle/>
          <a:p>
            <a: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42732928"/>
        <c:crosses val="autoZero"/>
        <c:crossBetween val="between"/>
        <c:majorUnit val="1000"/>
        <c:minorUnit val="100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tot</c:v>
                </c:pt>
              </c:strCache>
            </c:strRef>
          </c:tx>
          <c:spPr>
            <a:solidFill>
              <a:srgbClr val="008378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Tabelle1!$A$2:$A$14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cat>
          <c:val>
            <c:numRef>
              <c:f>Tabelle1!$B$2:$B$14</c:f>
              <c:numCache>
                <c:formatCode>General</c:formatCode>
                <c:ptCount val="13"/>
                <c:pt idx="0">
                  <c:v>60</c:v>
                </c:pt>
                <c:pt idx="1">
                  <c:v>50</c:v>
                </c:pt>
                <c:pt idx="2">
                  <c:v>49</c:v>
                </c:pt>
                <c:pt idx="3">
                  <c:v>45</c:v>
                </c:pt>
                <c:pt idx="4">
                  <c:v>42</c:v>
                </c:pt>
                <c:pt idx="5">
                  <c:v>42</c:v>
                </c:pt>
                <c:pt idx="6">
                  <c:v>31</c:v>
                </c:pt>
                <c:pt idx="7">
                  <c:v>44</c:v>
                </c:pt>
                <c:pt idx="8">
                  <c:v>31</c:v>
                </c:pt>
                <c:pt idx="9">
                  <c:v>27</c:v>
                </c:pt>
                <c:pt idx="10">
                  <c:v>20</c:v>
                </c:pt>
                <c:pt idx="11">
                  <c:v>12</c:v>
                </c:pt>
                <c:pt idx="12">
                  <c:v>1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&gt; 2014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Tabelle1!$A$2:$A$14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cat>
          <c:val>
            <c:numRef>
              <c:f>Tabelle1!$C$2:$C$14</c:f>
              <c:numCache>
                <c:formatCode>General</c:formatCode>
                <c:ptCount val="13"/>
                <c:pt idx="0">
                  <c:v>20</c:v>
                </c:pt>
                <c:pt idx="1">
                  <c:v>17</c:v>
                </c:pt>
                <c:pt idx="2">
                  <c:v>21</c:v>
                </c:pt>
                <c:pt idx="3">
                  <c:v>22</c:v>
                </c:pt>
                <c:pt idx="4">
                  <c:v>30</c:v>
                </c:pt>
                <c:pt idx="5">
                  <c:v>27</c:v>
                </c:pt>
                <c:pt idx="6">
                  <c:v>33</c:v>
                </c:pt>
                <c:pt idx="7">
                  <c:v>34</c:v>
                </c:pt>
                <c:pt idx="8">
                  <c:v>52</c:v>
                </c:pt>
                <c:pt idx="9">
                  <c:v>58</c:v>
                </c:pt>
                <c:pt idx="10">
                  <c:v>65</c:v>
                </c:pt>
                <c:pt idx="11">
                  <c:v>108</c:v>
                </c:pt>
                <c:pt idx="12">
                  <c:v>474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&lt; 2014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Tabelle1!$A$2:$A$14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cat>
          <c:val>
            <c:numRef>
              <c:f>Tabelle1!$D$2:$D$14</c:f>
              <c:numCache>
                <c:formatCode>General</c:formatCode>
                <c:ptCount val="13"/>
                <c:pt idx="0">
                  <c:v>202</c:v>
                </c:pt>
                <c:pt idx="1">
                  <c:v>183</c:v>
                </c:pt>
                <c:pt idx="2">
                  <c:v>212</c:v>
                </c:pt>
                <c:pt idx="3">
                  <c:v>242</c:v>
                </c:pt>
                <c:pt idx="4">
                  <c:v>262</c:v>
                </c:pt>
                <c:pt idx="5">
                  <c:v>272</c:v>
                </c:pt>
                <c:pt idx="6">
                  <c:v>281</c:v>
                </c:pt>
                <c:pt idx="7">
                  <c:v>317</c:v>
                </c:pt>
                <c:pt idx="8">
                  <c:v>312</c:v>
                </c:pt>
                <c:pt idx="9">
                  <c:v>379</c:v>
                </c:pt>
                <c:pt idx="10">
                  <c:v>319</c:v>
                </c:pt>
                <c:pt idx="11">
                  <c:v>351</c:v>
                </c:pt>
                <c:pt idx="1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107456"/>
        <c:axId val="47109248"/>
      </c:barChart>
      <c:catAx>
        <c:axId val="47107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47109248"/>
        <c:crosses val="autoZero"/>
        <c:auto val="1"/>
        <c:lblAlgn val="ctr"/>
        <c:lblOffset val="100"/>
        <c:noMultiLvlLbl val="0"/>
      </c:catAx>
      <c:valAx>
        <c:axId val="47109248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47107456"/>
        <c:crosses val="autoZero"/>
        <c:crossBetween val="between"/>
        <c:majorUnit val="0.2"/>
      </c:valAx>
      <c:spPr>
        <a:noFill/>
      </c:spPr>
    </c:plotArea>
    <c:plotVisOnly val="1"/>
    <c:dispBlanksAs val="gap"/>
    <c:showDLblsOverMax val="0"/>
  </c:chart>
  <c:spPr>
    <a:noFill/>
    <a:ln w="0">
      <a:noFill/>
    </a:ln>
  </c:spPr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tot</c:v>
                </c:pt>
              </c:strCache>
            </c:strRef>
          </c:tx>
          <c:spPr>
            <a:solidFill>
              <a:srgbClr val="008378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Tabelle1!$A$2:$A$14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cat>
          <c:val>
            <c:numRef>
              <c:f>Tabelle1!$B$2:$B$14</c:f>
              <c:numCache>
                <c:formatCode>General</c:formatCode>
                <c:ptCount val="13"/>
                <c:pt idx="0">
                  <c:v>60</c:v>
                </c:pt>
                <c:pt idx="1">
                  <c:v>50</c:v>
                </c:pt>
                <c:pt idx="2">
                  <c:v>49</c:v>
                </c:pt>
                <c:pt idx="3">
                  <c:v>45</c:v>
                </c:pt>
                <c:pt idx="4">
                  <c:v>42</c:v>
                </c:pt>
                <c:pt idx="5">
                  <c:v>42</c:v>
                </c:pt>
                <c:pt idx="6">
                  <c:v>31</c:v>
                </c:pt>
                <c:pt idx="7">
                  <c:v>44</c:v>
                </c:pt>
                <c:pt idx="8">
                  <c:v>31</c:v>
                </c:pt>
                <c:pt idx="9">
                  <c:v>27</c:v>
                </c:pt>
                <c:pt idx="10">
                  <c:v>20</c:v>
                </c:pt>
                <c:pt idx="11">
                  <c:v>12</c:v>
                </c:pt>
                <c:pt idx="12">
                  <c:v>1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&gt; 2014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Tabelle1!$A$2:$A$14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cat>
          <c:val>
            <c:numRef>
              <c:f>Tabelle1!$C$2:$C$14</c:f>
              <c:numCache>
                <c:formatCode>General</c:formatCode>
                <c:ptCount val="13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6</c:v>
                </c:pt>
                <c:pt idx="6">
                  <c:v>8</c:v>
                </c:pt>
                <c:pt idx="7">
                  <c:v>11</c:v>
                </c:pt>
                <c:pt idx="8">
                  <c:v>25</c:v>
                </c:pt>
                <c:pt idx="9">
                  <c:v>22</c:v>
                </c:pt>
                <c:pt idx="10">
                  <c:v>21</c:v>
                </c:pt>
                <c:pt idx="11">
                  <c:v>54</c:v>
                </c:pt>
                <c:pt idx="12">
                  <c:v>474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&lt; 2014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Tabelle1!$A$2:$A$14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cat>
          <c:val>
            <c:numRef>
              <c:f>Tabelle1!$D$2:$D$14</c:f>
              <c:numCache>
                <c:formatCode>General</c:formatCode>
                <c:ptCount val="13"/>
                <c:pt idx="0">
                  <c:v>221</c:v>
                </c:pt>
                <c:pt idx="1">
                  <c:v>198</c:v>
                </c:pt>
                <c:pt idx="2">
                  <c:v>231</c:v>
                </c:pt>
                <c:pt idx="3">
                  <c:v>261</c:v>
                </c:pt>
                <c:pt idx="4">
                  <c:v>288</c:v>
                </c:pt>
                <c:pt idx="5">
                  <c:v>293</c:v>
                </c:pt>
                <c:pt idx="6">
                  <c:v>306</c:v>
                </c:pt>
                <c:pt idx="7">
                  <c:v>340</c:v>
                </c:pt>
                <c:pt idx="8">
                  <c:v>339</c:v>
                </c:pt>
                <c:pt idx="9">
                  <c:v>415</c:v>
                </c:pt>
                <c:pt idx="10">
                  <c:v>363</c:v>
                </c:pt>
                <c:pt idx="11">
                  <c:v>405</c:v>
                </c:pt>
                <c:pt idx="1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752704"/>
        <c:axId val="47754240"/>
      </c:barChart>
      <c:catAx>
        <c:axId val="47752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47754240"/>
        <c:crosses val="autoZero"/>
        <c:auto val="1"/>
        <c:lblAlgn val="ctr"/>
        <c:lblOffset val="100"/>
        <c:noMultiLvlLbl val="0"/>
      </c:catAx>
      <c:valAx>
        <c:axId val="47754240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47752704"/>
        <c:crosses val="autoZero"/>
        <c:crossBetween val="between"/>
        <c:majorUnit val="0.2"/>
      </c:valAx>
      <c:spPr>
        <a:noFill/>
      </c:spPr>
    </c:plotArea>
    <c:plotVisOnly val="1"/>
    <c:dispBlanksAs val="gap"/>
    <c:showDLblsOverMax val="0"/>
  </c:chart>
  <c:spPr>
    <a:noFill/>
    <a:ln w="0">
      <a:noFill/>
    </a:ln>
  </c:spPr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de-DE" smtClean="0"/>
              <a:t>Stand: 27.11.2015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8250" y="9428165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79A4D-3684-4833-A6AA-E91B74DB24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9405496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de-DE" smtClean="0"/>
              <a:t>Stand: 27.11.2015</a:t>
            </a:r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751" y="4714876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8250" y="9428164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BD335-3D9A-492E-AD99-2F3266528E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4448488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27.11.2015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7794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27.11.2015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4636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27.11.2015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1781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27.11.2015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8721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27.11.2015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1471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27.11.2015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0347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27.11.2015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1770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fld id="{FC5E6187-CFC3-45C5-A79E-577515149F7C}" type="datetimeFigureOut">
              <a:rPr lang="de-DE" smtClean="0"/>
              <a:t>11.12.2015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fld id="{C0D0F7A2-B28A-429E-988E-A3055CC33046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0834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fld id="{FC5E6187-CFC3-45C5-A79E-577515149F7C}" type="datetimeFigureOut">
              <a:rPr lang="de-DE" smtClean="0"/>
              <a:t>11.12.2015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fld id="{C0D0F7A2-B28A-429E-988E-A3055CC330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002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ChangeArrowheads="1"/>
          </p:cNvSpPr>
          <p:nvPr userDrawn="1"/>
        </p:nvSpPr>
        <p:spPr bwMode="auto">
          <a:xfrm>
            <a:off x="0" y="0"/>
            <a:ext cx="9144000" cy="44945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de-DE" altLang="de-DE" b="1">
              <a:solidFill>
                <a:srgbClr val="3333CC"/>
              </a:solidFill>
              <a:latin typeface="Arial" charset="0"/>
            </a:endParaRPr>
          </a:p>
        </p:txBody>
      </p:sp>
      <p:graphicFrame>
        <p:nvGraphicFramePr>
          <p:cNvPr id="8" name="Object 15">
            <a:hlinkClick r:id="" action="ppaction://ole?verb=0"/>
          </p:cNvPr>
          <p:cNvGraphicFramePr>
            <a:graphicFrameLocks noChangeAspect="1"/>
          </p:cNvGraphicFramePr>
          <p:nvPr userDrawn="1"/>
        </p:nvGraphicFramePr>
        <p:xfrm>
          <a:off x="2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1" name="Dokument" r:id="rId5" imgW="1458599" imgH="1305528" progId="Word.Document.8">
                  <p:embed/>
                </p:oleObj>
              </mc:Choice>
              <mc:Fallback>
                <p:oleObj name="Dokument" r:id="rId5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2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7"/>
          <p:cNvSpPr>
            <a:spLocks noChangeArrowheads="1"/>
          </p:cNvSpPr>
          <p:nvPr userDrawn="1"/>
        </p:nvSpPr>
        <p:spPr bwMode="auto">
          <a:xfrm>
            <a:off x="58615" y="12701"/>
            <a:ext cx="9144000" cy="449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de-DE" altLang="de-DE" b="1" dirty="0">
                <a:solidFill>
                  <a:srgbClr val="3333CC"/>
                </a:solidFill>
                <a:latin typeface="Arial" charset="0"/>
              </a:rPr>
              <a:t>Mittelfranken ED </a:t>
            </a:r>
            <a:r>
              <a:rPr lang="de-DE" altLang="de-DE" b="1" dirty="0" smtClean="0">
                <a:solidFill>
                  <a:srgbClr val="3333CC"/>
                </a:solidFill>
                <a:latin typeface="Arial" charset="0"/>
              </a:rPr>
              <a:t>2002-2014: Gebärmutterhals</a:t>
            </a:r>
            <a:endParaRPr lang="de-DE" altLang="de-DE" b="1" dirty="0">
              <a:solidFill>
                <a:srgbClr val="3333CC"/>
              </a:solidFill>
              <a:latin typeface="Arial" charset="0"/>
            </a:endParaRPr>
          </a:p>
        </p:txBody>
      </p:sp>
      <p:sp>
        <p:nvSpPr>
          <p:cNvPr id="16" name="Textfeld 15"/>
          <p:cNvSpPr txBox="1"/>
          <p:nvPr userDrawn="1"/>
        </p:nvSpPr>
        <p:spPr>
          <a:xfrm>
            <a:off x="6084168" y="6669940"/>
            <a:ext cx="30963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Auslesedatum: 22.10.2015, Stand: November 2015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feld 16"/>
          <p:cNvSpPr txBox="1">
            <a:spLocks noChangeArrowheads="1"/>
          </p:cNvSpPr>
          <p:nvPr userDrawn="1"/>
        </p:nvSpPr>
        <p:spPr bwMode="auto">
          <a:xfrm>
            <a:off x="-5408" y="6634163"/>
            <a:ext cx="479343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de-DE" sz="1000" i="1" dirty="0" smtClean="0"/>
              <a:t>©</a:t>
            </a:r>
            <a:r>
              <a:rPr lang="de-DE" sz="1000" dirty="0" smtClean="0"/>
              <a:t> Tumorzentrum der Universität Erlangen-Nürnberg, Qualitätsbericht 2015</a:t>
            </a:r>
          </a:p>
        </p:txBody>
      </p:sp>
    </p:spTree>
    <p:extLst>
      <p:ext uri="{BB962C8B-B14F-4D97-AF65-F5344CB8AC3E}">
        <p14:creationId xmlns:p14="http://schemas.microsoft.com/office/powerpoint/2010/main" val="87614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7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wmf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219200" y="1916794"/>
            <a:ext cx="6644054" cy="2376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0800" rIns="18000" bIns="1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3600" b="1" dirty="0" smtClean="0">
                <a:solidFill>
                  <a:srgbClr val="0033CC"/>
                </a:solidFill>
              </a:rPr>
              <a:t>Gebärmutterhals</a:t>
            </a:r>
          </a:p>
          <a:p>
            <a:pPr algn="ctr">
              <a:spcBef>
                <a:spcPct val="50000"/>
              </a:spcBef>
            </a:pPr>
            <a:r>
              <a:rPr lang="de-DE" altLang="de-DE" sz="1800" b="1" dirty="0" smtClean="0">
                <a:solidFill>
                  <a:srgbClr val="0033CC"/>
                </a:solidFill>
              </a:rPr>
              <a:t>C53, D06</a:t>
            </a:r>
          </a:p>
          <a:p>
            <a:pPr algn="ctr">
              <a:spcBef>
                <a:spcPct val="50000"/>
              </a:spcBef>
            </a:pPr>
            <a:endParaRPr lang="de-DE" altLang="de-DE" sz="3600" b="1" dirty="0">
              <a:solidFill>
                <a:srgbClr val="0033CC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de-DE" altLang="de-DE" b="1" dirty="0" smtClean="0">
                <a:solidFill>
                  <a:srgbClr val="0033CC"/>
                </a:solidFill>
              </a:rPr>
              <a:t>Erstdiagnosejahre 2002-2014</a:t>
            </a:r>
            <a:endParaRPr lang="de-DE" altLang="de-DE" b="1" dirty="0">
              <a:solidFill>
                <a:srgbClr val="0033CC"/>
              </a:solidFill>
            </a:endParaRPr>
          </a:p>
        </p:txBody>
      </p:sp>
      <p:sp>
        <p:nvSpPr>
          <p:cNvPr id="13316" name="Rectangle 16"/>
          <p:cNvSpPr>
            <a:spLocks noChangeArrowheads="1"/>
          </p:cNvSpPr>
          <p:nvPr/>
        </p:nvSpPr>
        <p:spPr bwMode="auto">
          <a:xfrm>
            <a:off x="0" y="1"/>
            <a:ext cx="9144000" cy="449263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93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altLang="de-DE" b="1" dirty="0">
                <a:solidFill>
                  <a:srgbClr val="3333CC"/>
                </a:solidFill>
              </a:rPr>
              <a:t>Tumorzentrum der Universität Erlangen-Nürnberg</a:t>
            </a:r>
          </a:p>
        </p:txBody>
      </p:sp>
      <p:graphicFrame>
        <p:nvGraphicFramePr>
          <p:cNvPr id="13317" name="Object 17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Dokument" r:id="rId3" imgW="1458599" imgH="1305528" progId="Word.Document.8">
                  <p:embed/>
                </p:oleObj>
              </mc:Choice>
              <mc:Fallback>
                <p:oleObj name="Dokument" r:id="rId3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1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6084168" y="6669940"/>
            <a:ext cx="30963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Auslesedatum: 22.10.2015, Stand: November 2015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>
            <a:spLocks noChangeArrowheads="1"/>
          </p:cNvSpPr>
          <p:nvPr/>
        </p:nvSpPr>
        <p:spPr bwMode="auto">
          <a:xfrm>
            <a:off x="-5408" y="6634163"/>
            <a:ext cx="479343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de-DE" sz="1000" i="1" dirty="0" smtClean="0"/>
              <a:t>©</a:t>
            </a:r>
            <a:r>
              <a:rPr lang="de-DE" sz="1000" dirty="0" smtClean="0"/>
              <a:t> Tumorzentrum der Universität Erlangen-Nürnberg, Qualitätsbericht 2015</a:t>
            </a:r>
          </a:p>
        </p:txBody>
      </p:sp>
    </p:spTree>
    <p:extLst>
      <p:ext uri="{BB962C8B-B14F-4D97-AF65-F5344CB8AC3E}">
        <p14:creationId xmlns:p14="http://schemas.microsoft.com/office/powerpoint/2010/main" val="136725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3260718423"/>
              </p:ext>
            </p:extLst>
          </p:nvPr>
        </p:nvGraphicFramePr>
        <p:xfrm>
          <a:off x="751462" y="1713141"/>
          <a:ext cx="7132320" cy="46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Box 7"/>
          <p:cNvSpPr txBox="1">
            <a:spLocks noChangeArrowheads="1"/>
          </p:cNvSpPr>
          <p:nvPr/>
        </p:nvSpPr>
        <p:spPr bwMode="auto">
          <a:xfrm rot="16200000">
            <a:off x="-538816" y="3779550"/>
            <a:ext cx="2206799" cy="284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8462" tIns="49232" rIns="98462" bIns="492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 smtClean="0">
                <a:latin typeface="Arial" charset="0"/>
              </a:rPr>
              <a:t>Relative Häufigkeit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546782" y="6313260"/>
            <a:ext cx="2060331" cy="284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>
                <a:latin typeface="Arial" charset="0"/>
              </a:rPr>
              <a:t>Diagnosejahr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403648" y="1613428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282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feld 43"/>
          <p:cNvSpPr txBox="1"/>
          <p:nvPr/>
        </p:nvSpPr>
        <p:spPr>
          <a:xfrm>
            <a:off x="1907704" y="1613991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250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2411760" y="161455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282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feld 45"/>
          <p:cNvSpPr txBox="1"/>
          <p:nvPr/>
        </p:nvSpPr>
        <p:spPr>
          <a:xfrm>
            <a:off x="2915816" y="1615117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309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feld 46"/>
          <p:cNvSpPr txBox="1"/>
          <p:nvPr/>
        </p:nvSpPr>
        <p:spPr>
          <a:xfrm>
            <a:off x="3419872" y="1616243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334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feld 47"/>
          <p:cNvSpPr txBox="1"/>
          <p:nvPr/>
        </p:nvSpPr>
        <p:spPr>
          <a:xfrm>
            <a:off x="3851920" y="1616806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341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feld 48"/>
          <p:cNvSpPr txBox="1"/>
          <p:nvPr/>
        </p:nvSpPr>
        <p:spPr>
          <a:xfrm>
            <a:off x="4860032" y="1617369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395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feld 49"/>
          <p:cNvSpPr txBox="1"/>
          <p:nvPr/>
        </p:nvSpPr>
        <p:spPr>
          <a:xfrm>
            <a:off x="5364088" y="1617932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395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feld 50"/>
          <p:cNvSpPr txBox="1"/>
          <p:nvPr/>
        </p:nvSpPr>
        <p:spPr>
          <a:xfrm>
            <a:off x="5868144" y="1611176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464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6300192" y="1611176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404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7236296" y="1617932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475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feld 53"/>
          <p:cNvSpPr txBox="1"/>
          <p:nvPr/>
        </p:nvSpPr>
        <p:spPr>
          <a:xfrm>
            <a:off x="4355976" y="1617932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345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feld 54"/>
          <p:cNvSpPr txBox="1"/>
          <p:nvPr/>
        </p:nvSpPr>
        <p:spPr>
          <a:xfrm>
            <a:off x="6804248" y="1617932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471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 Box 4"/>
          <p:cNvSpPr txBox="1">
            <a:spLocks noChangeArrowheads="1"/>
          </p:cNvSpPr>
          <p:nvPr/>
        </p:nvSpPr>
        <p:spPr bwMode="auto">
          <a:xfrm>
            <a:off x="8021633" y="3504948"/>
            <a:ext cx="130289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 sz="1200" dirty="0" smtClean="0"/>
              <a:t>Nicht aktuell</a:t>
            </a:r>
          </a:p>
          <a:p>
            <a:pPr>
              <a:spcBef>
                <a:spcPct val="50000"/>
              </a:spcBef>
            </a:pPr>
            <a:r>
              <a:rPr lang="de-DE" altLang="de-DE" sz="1200" dirty="0" smtClean="0"/>
              <a:t>Aktuell</a:t>
            </a:r>
          </a:p>
          <a:p>
            <a:pPr>
              <a:spcBef>
                <a:spcPct val="50000"/>
              </a:spcBef>
            </a:pPr>
            <a:r>
              <a:rPr lang="de-DE" altLang="de-DE" sz="1200" dirty="0" smtClean="0"/>
              <a:t>Patient tot</a:t>
            </a:r>
            <a:endParaRPr lang="de-DE" altLang="de-DE" sz="1200" dirty="0"/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7884368" y="3864988"/>
            <a:ext cx="117015" cy="117015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58" name="Rectangle 8"/>
          <p:cNvSpPr>
            <a:spLocks noChangeArrowheads="1"/>
          </p:cNvSpPr>
          <p:nvPr/>
        </p:nvSpPr>
        <p:spPr bwMode="auto">
          <a:xfrm>
            <a:off x="7884368" y="4153020"/>
            <a:ext cx="117015" cy="117015"/>
          </a:xfrm>
          <a:prstGeom prst="rect">
            <a:avLst/>
          </a:prstGeom>
          <a:solidFill>
            <a:srgbClr val="008380">
              <a:alpha val="7411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7884368" y="3583033"/>
            <a:ext cx="117015" cy="117015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60" name="Text Box 3"/>
          <p:cNvSpPr txBox="1">
            <a:spLocks noChangeArrowheads="1"/>
          </p:cNvSpPr>
          <p:nvPr/>
        </p:nvSpPr>
        <p:spPr bwMode="auto">
          <a:xfrm>
            <a:off x="-33702" y="519644"/>
            <a:ext cx="9177703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Aktuelles Klinisches Follow-</a:t>
            </a:r>
            <a:r>
              <a:rPr lang="de-DE" altLang="de-DE" sz="20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de-DE" altLang="de-DE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C53, D06</a:t>
            </a:r>
          </a:p>
          <a:p>
            <a:pPr lvl="0" algn="ctr"/>
            <a:r>
              <a:rPr lang="de-DE" altLang="de-DE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(Aktuell = das Datum der letzten Information zum Krankheitsverlauf/Tumorstatus ist &gt; 01.01.2014)</a:t>
            </a:r>
            <a:endParaRPr lang="de-DE" altLang="de-DE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feld 60"/>
          <p:cNvSpPr txBox="1"/>
          <p:nvPr/>
        </p:nvSpPr>
        <p:spPr>
          <a:xfrm>
            <a:off x="3563888" y="112474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Gesamt=4.747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5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219200" y="1674813"/>
            <a:ext cx="6644054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0800" rIns="18000" bIns="1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1600" b="1">
                <a:solidFill>
                  <a:srgbClr val="000000"/>
                </a:solidFill>
              </a:rPr>
              <a:t>Nutzungsbedingungen</a:t>
            </a:r>
          </a:p>
        </p:txBody>
      </p:sp>
      <p:sp>
        <p:nvSpPr>
          <p:cNvPr id="13315" name="Text Box 30"/>
          <p:cNvSpPr txBox="1">
            <a:spLocks noChangeArrowheads="1"/>
          </p:cNvSpPr>
          <p:nvPr/>
        </p:nvSpPr>
        <p:spPr bwMode="auto">
          <a:xfrm>
            <a:off x="1182566" y="2106613"/>
            <a:ext cx="6646985" cy="3592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0800" rIns="18000" bIns="1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 sz="1600" dirty="0">
                <a:solidFill>
                  <a:srgbClr val="000000"/>
                </a:solidFill>
              </a:rPr>
              <a:t>Die Abbildungen dürfen unter folgenden Bedingungen in Vorträgen, wissenschaftlichen Veröffentlichungen, Doktorarbeiten </a:t>
            </a:r>
            <a:r>
              <a:rPr lang="de-DE" altLang="de-DE" sz="1600" dirty="0" err="1">
                <a:solidFill>
                  <a:srgbClr val="000000"/>
                </a:solidFill>
              </a:rPr>
              <a:t>u.ä.</a:t>
            </a:r>
            <a:r>
              <a:rPr lang="de-DE" altLang="de-DE" sz="1600" dirty="0">
                <a:solidFill>
                  <a:srgbClr val="000000"/>
                </a:solidFill>
              </a:rPr>
              <a:t> verwendet werden:</a:t>
            </a:r>
          </a:p>
          <a:p>
            <a:pPr>
              <a:spcBef>
                <a:spcPct val="50000"/>
              </a:spcBef>
            </a:pPr>
            <a:r>
              <a:rPr lang="de-DE" altLang="de-DE" sz="1600" dirty="0">
                <a:solidFill>
                  <a:srgbClr val="000000"/>
                </a:solidFill>
              </a:rPr>
              <a:t>Eine Abbildung wird entweder komplett übernommen, d.h. einschließlich Kopf- und Fußzeile, oder die Abbildung wird – bei Übernahme nur der Grafik selbst –  mit einer Quellenangabe nach unten angegebener Zitierweise versehen.</a:t>
            </a:r>
            <a:br>
              <a:rPr lang="de-DE" altLang="de-DE" sz="1600" dirty="0">
                <a:solidFill>
                  <a:srgbClr val="000000"/>
                </a:solidFill>
              </a:rPr>
            </a:br>
            <a:r>
              <a:rPr lang="de-DE" altLang="de-DE" sz="1600" dirty="0">
                <a:solidFill>
                  <a:srgbClr val="000000"/>
                </a:solidFill>
              </a:rPr>
              <a:t>Es ist nicht zulässig, Ausschnitte aus einer Grafik zu verwenden.</a:t>
            </a:r>
          </a:p>
          <a:p>
            <a:pPr>
              <a:spcBef>
                <a:spcPct val="50000"/>
              </a:spcBef>
            </a:pPr>
            <a:endParaRPr lang="de-DE" altLang="de-DE" sz="16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de-DE" altLang="de-DE" sz="1600" dirty="0">
                <a:solidFill>
                  <a:srgbClr val="000000"/>
                </a:solidFill>
              </a:rPr>
              <a:t>Quelle: </a:t>
            </a:r>
            <a:br>
              <a:rPr lang="de-DE" altLang="de-DE" sz="1600" dirty="0">
                <a:solidFill>
                  <a:srgbClr val="000000"/>
                </a:solidFill>
              </a:rPr>
            </a:br>
            <a:r>
              <a:rPr lang="de-DE" altLang="de-DE" sz="1600" dirty="0">
                <a:solidFill>
                  <a:srgbClr val="000000"/>
                </a:solidFill>
              </a:rPr>
              <a:t>Tumorzentrum der Universität Erlangen-Nürnberg (Hrsg.): </a:t>
            </a:r>
            <a:br>
              <a:rPr lang="de-DE" altLang="de-DE" sz="1600" dirty="0">
                <a:solidFill>
                  <a:srgbClr val="000000"/>
                </a:solidFill>
              </a:rPr>
            </a:br>
            <a:r>
              <a:rPr lang="de-DE" altLang="de-DE" sz="1600" dirty="0">
                <a:solidFill>
                  <a:srgbClr val="000000"/>
                </a:solidFill>
              </a:rPr>
              <a:t>Qualitätsbericht </a:t>
            </a:r>
            <a:r>
              <a:rPr lang="de-DE" altLang="de-DE" sz="1600" dirty="0" smtClean="0">
                <a:solidFill>
                  <a:srgbClr val="000000"/>
                </a:solidFill>
              </a:rPr>
              <a:t>2015 </a:t>
            </a:r>
            <a:r>
              <a:rPr lang="de-DE" altLang="de-DE" sz="1600" dirty="0">
                <a:solidFill>
                  <a:srgbClr val="000000"/>
                </a:solidFill>
              </a:rPr>
              <a:t>– Krebs in Mittelfranken </a:t>
            </a:r>
            <a:r>
              <a:rPr lang="de-DE" altLang="de-DE" sz="1600" dirty="0" smtClean="0">
                <a:solidFill>
                  <a:srgbClr val="000000"/>
                </a:solidFill>
              </a:rPr>
              <a:t>2002-2014, </a:t>
            </a:r>
            <a:r>
              <a:rPr lang="de-DE" altLang="de-DE" sz="1600" dirty="0">
                <a:solidFill>
                  <a:srgbClr val="000000"/>
                </a:solidFill>
              </a:rPr>
              <a:t/>
            </a:r>
            <a:br>
              <a:rPr lang="de-DE" altLang="de-DE" sz="1600" dirty="0">
                <a:solidFill>
                  <a:srgbClr val="000000"/>
                </a:solidFill>
              </a:rPr>
            </a:br>
            <a:r>
              <a:rPr lang="de-DE" altLang="de-DE" sz="1600" dirty="0" smtClean="0">
                <a:solidFill>
                  <a:srgbClr val="000000"/>
                </a:solidFill>
              </a:rPr>
              <a:t>Erlangen, 2015.</a:t>
            </a:r>
            <a:endParaRPr lang="de-DE" altLang="de-DE" sz="1600" dirty="0">
              <a:solidFill>
                <a:srgbClr val="000000"/>
              </a:solidFill>
            </a:endParaRPr>
          </a:p>
        </p:txBody>
      </p:sp>
      <p:sp>
        <p:nvSpPr>
          <p:cNvPr id="13316" name="Rectangle 16"/>
          <p:cNvSpPr>
            <a:spLocks noChangeArrowheads="1"/>
          </p:cNvSpPr>
          <p:nvPr/>
        </p:nvSpPr>
        <p:spPr bwMode="auto">
          <a:xfrm>
            <a:off x="0" y="1"/>
            <a:ext cx="9144000" cy="449263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93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altLang="de-DE" b="1" dirty="0">
                <a:solidFill>
                  <a:srgbClr val="3333CC"/>
                </a:solidFill>
              </a:rPr>
              <a:t>Tumorzentrum der Universität Erlangen-Nürnberg</a:t>
            </a:r>
          </a:p>
        </p:txBody>
      </p:sp>
      <p:graphicFrame>
        <p:nvGraphicFramePr>
          <p:cNvPr id="13317" name="Object 17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1" name="Dokument" r:id="rId4" imgW="1458599" imgH="1305528" progId="Word.Document.8">
                  <p:embed/>
                </p:oleObj>
              </mc:Choice>
              <mc:Fallback>
                <p:oleObj name="Dokument" r:id="rId4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1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3275856" y="2276872"/>
            <a:ext cx="2664296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2002-2014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6.695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6228184" y="2282840"/>
            <a:ext cx="2613580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&lt; 2002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2.338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275856" y="3939862"/>
            <a:ext cx="2664296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Mittelfranken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4.830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228183" y="3945830"/>
            <a:ext cx="2615011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Nicht Mittelfranken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1.865</a:t>
            </a:r>
          </a:p>
        </p:txBody>
      </p:sp>
      <p:sp>
        <p:nvSpPr>
          <p:cNvPr id="11" name="Text Box 38"/>
          <p:cNvSpPr txBox="1">
            <a:spLocks noChangeArrowheads="1"/>
          </p:cNvSpPr>
          <p:nvPr/>
        </p:nvSpPr>
        <p:spPr bwMode="auto">
          <a:xfrm>
            <a:off x="211017" y="580203"/>
            <a:ext cx="8745415" cy="97658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98462" tIns="49232" rIns="98462" bIns="49232">
            <a:spAutoFit/>
          </a:bodyPr>
          <a:lstStyle>
            <a:lvl1pPr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343025"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22413"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01800"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81188"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338388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95588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52788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709988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de-DE" altLang="de-DE" sz="1900" dirty="0">
                <a:latin typeface="Arial" charset="0"/>
              </a:rPr>
              <a:t>Klinisches Krebsregister des Tumorzentrums Erlangen-Nürnberg</a:t>
            </a:r>
          </a:p>
          <a:p>
            <a:pPr algn="ctr"/>
            <a:r>
              <a:rPr lang="de-DE" altLang="de-DE" sz="1900" b="1" dirty="0" smtClean="0">
                <a:latin typeface="Arial" charset="0"/>
              </a:rPr>
              <a:t>Tumorentität: Gebärmutterhals</a:t>
            </a:r>
            <a:r>
              <a:rPr lang="de-DE" altLang="de-DE" sz="1900" dirty="0" smtClean="0">
                <a:latin typeface="Arial" charset="0"/>
              </a:rPr>
              <a:t>, </a:t>
            </a:r>
            <a:r>
              <a:rPr lang="de-DE" altLang="de-DE" sz="1400" dirty="0" smtClean="0">
                <a:latin typeface="Arial" charset="0"/>
              </a:rPr>
              <a:t>C53, D06</a:t>
            </a:r>
            <a:endParaRPr lang="de-DE" altLang="de-DE" sz="1400" b="1" dirty="0" smtClean="0">
              <a:latin typeface="Arial" charset="0"/>
            </a:endParaRPr>
          </a:p>
          <a:p>
            <a:pPr algn="ctr"/>
            <a:r>
              <a:rPr lang="de-DE" altLang="de-DE" sz="1900" b="1" dirty="0" smtClean="0">
                <a:latin typeface="Arial" charset="0"/>
              </a:rPr>
              <a:t>Gesamt: 9.033 </a:t>
            </a:r>
            <a:r>
              <a:rPr lang="de-DE" altLang="de-DE" sz="1200" b="1" dirty="0" smtClean="0">
                <a:latin typeface="Arial" charset="0"/>
              </a:rPr>
              <a:t>(ED 1978 bis 2014)</a:t>
            </a:r>
            <a:endParaRPr lang="de-DE" altLang="de-DE" sz="1200" b="1" dirty="0">
              <a:latin typeface="Arial" charset="0"/>
            </a:endParaRPr>
          </a:p>
        </p:txBody>
      </p:sp>
      <p:sp>
        <p:nvSpPr>
          <p:cNvPr id="25" name="Line 54"/>
          <p:cNvSpPr>
            <a:spLocks noChangeShapeType="1"/>
          </p:cNvSpPr>
          <p:nvPr/>
        </p:nvSpPr>
        <p:spPr bwMode="auto">
          <a:xfrm>
            <a:off x="4572000" y="1706195"/>
            <a:ext cx="0" cy="445517"/>
          </a:xfrm>
          <a:prstGeom prst="line">
            <a:avLst/>
          </a:prstGeom>
          <a:noFill/>
          <a:ln w="635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/>
          <a:lstStyle/>
          <a:p>
            <a:endParaRPr lang="de-DE"/>
          </a:p>
        </p:txBody>
      </p:sp>
      <p:sp>
        <p:nvSpPr>
          <p:cNvPr id="26" name="Line 54"/>
          <p:cNvSpPr>
            <a:spLocks noChangeShapeType="1"/>
          </p:cNvSpPr>
          <p:nvPr/>
        </p:nvSpPr>
        <p:spPr bwMode="auto">
          <a:xfrm>
            <a:off x="4572000" y="3348910"/>
            <a:ext cx="0" cy="445517"/>
          </a:xfrm>
          <a:prstGeom prst="line">
            <a:avLst/>
          </a:prstGeom>
          <a:noFill/>
          <a:ln w="635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/>
          <a:lstStyle/>
          <a:p>
            <a:endParaRPr lang="de-DE"/>
          </a:p>
        </p:txBody>
      </p:sp>
      <p:sp>
        <p:nvSpPr>
          <p:cNvPr id="27" name="Line 54"/>
          <p:cNvSpPr>
            <a:spLocks noChangeShapeType="1"/>
          </p:cNvSpPr>
          <p:nvPr/>
        </p:nvSpPr>
        <p:spPr bwMode="auto">
          <a:xfrm>
            <a:off x="4572000" y="4994320"/>
            <a:ext cx="0" cy="445517"/>
          </a:xfrm>
          <a:prstGeom prst="line">
            <a:avLst/>
          </a:prstGeom>
          <a:noFill/>
          <a:ln w="635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/>
          <a:lstStyle/>
          <a:p>
            <a:endParaRPr lang="de-DE"/>
          </a:p>
        </p:txBody>
      </p:sp>
      <p:sp>
        <p:nvSpPr>
          <p:cNvPr id="28" name="Line 58"/>
          <p:cNvSpPr>
            <a:spLocks noChangeShapeType="1"/>
          </p:cNvSpPr>
          <p:nvPr/>
        </p:nvSpPr>
        <p:spPr bwMode="auto">
          <a:xfrm>
            <a:off x="5403850" y="4927699"/>
            <a:ext cx="1430338" cy="517525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9" name="Line 58"/>
          <p:cNvSpPr>
            <a:spLocks noChangeShapeType="1"/>
          </p:cNvSpPr>
          <p:nvPr/>
        </p:nvSpPr>
        <p:spPr bwMode="auto">
          <a:xfrm>
            <a:off x="5394325" y="3276902"/>
            <a:ext cx="1430338" cy="517525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" name="Line 58"/>
          <p:cNvSpPr>
            <a:spLocks noChangeShapeType="1"/>
          </p:cNvSpPr>
          <p:nvPr/>
        </p:nvSpPr>
        <p:spPr bwMode="auto">
          <a:xfrm>
            <a:off x="5364088" y="1692726"/>
            <a:ext cx="1430338" cy="517525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0" y="0"/>
            <a:ext cx="9144000" cy="44945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de-DE" altLang="de-DE" b="1">
              <a:solidFill>
                <a:srgbClr val="3333CC"/>
              </a:solidFill>
              <a:latin typeface="Arial" charset="0"/>
            </a:endParaRPr>
          </a:p>
        </p:txBody>
      </p:sp>
      <p:graphicFrame>
        <p:nvGraphicFramePr>
          <p:cNvPr id="32" name="Object 1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2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56" name="Dokument" r:id="rId4" imgW="1458599" imgH="1305528" progId="Word.Document.8">
                  <p:embed/>
                </p:oleObj>
              </mc:Choice>
              <mc:Fallback>
                <p:oleObj name="Dokument" r:id="rId4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2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17"/>
          <p:cNvSpPr>
            <a:spLocks noChangeArrowheads="1"/>
          </p:cNvSpPr>
          <p:nvPr/>
        </p:nvSpPr>
        <p:spPr bwMode="auto">
          <a:xfrm>
            <a:off x="58615" y="12701"/>
            <a:ext cx="9193905" cy="449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de-DE" altLang="de-DE" b="1" dirty="0" smtClean="0">
                <a:solidFill>
                  <a:srgbClr val="3333CC"/>
                </a:solidFill>
                <a:latin typeface="Arial" charset="0"/>
              </a:rPr>
              <a:t>   Datenbestand Klinisches Krebsregister: Gebärmutterhals</a:t>
            </a:r>
            <a:endParaRPr lang="de-DE" altLang="de-DE" sz="2000" b="1" dirty="0">
              <a:solidFill>
                <a:srgbClr val="3333CC"/>
              </a:solidFill>
              <a:latin typeface="Arial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323528" y="248360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Erstdiagnosejahr: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323528" y="4141207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Wohnort: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3275855" y="5524038"/>
            <a:ext cx="2664297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Klinische/Pathologische Meldungen</a:t>
            </a:r>
          </a:p>
          <a:p>
            <a:pPr algn="ctr"/>
            <a:r>
              <a:rPr lang="de-DE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4.747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6206891" y="5530006"/>
            <a:ext cx="2613581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Ausschließlich Todesbescheinigungen</a:t>
            </a: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83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323528" y="5725383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Meldetyp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6084168" y="6669940"/>
            <a:ext cx="30963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Auslesedatum: 22.10.2015, Stand: November 2015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/>
          <p:cNvSpPr txBox="1">
            <a:spLocks noChangeArrowheads="1"/>
          </p:cNvSpPr>
          <p:nvPr/>
        </p:nvSpPr>
        <p:spPr bwMode="auto">
          <a:xfrm>
            <a:off x="-5408" y="6634163"/>
            <a:ext cx="479343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de-DE" sz="1000" i="1" dirty="0" smtClean="0"/>
              <a:t>©</a:t>
            </a:r>
            <a:r>
              <a:rPr lang="de-DE" sz="1000" dirty="0" smtClean="0"/>
              <a:t> Tumorzentrum der Universität Erlangen-Nürnberg, Qualitätsbericht 2015</a:t>
            </a:r>
          </a:p>
        </p:txBody>
      </p:sp>
    </p:spTree>
    <p:extLst>
      <p:ext uri="{BB962C8B-B14F-4D97-AF65-F5344CB8AC3E}">
        <p14:creationId xmlns:p14="http://schemas.microsoft.com/office/powerpoint/2010/main" val="405290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-33702" y="519645"/>
            <a:ext cx="9177703" cy="407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8462" tIns="49232" rIns="98462" bIns="49232">
            <a:spAutoFit/>
          </a:bodyPr>
          <a:lstStyle/>
          <a:p>
            <a:pPr lvl="0"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Vollzähligkeit der Städte und Landkreise</a:t>
            </a:r>
            <a:endParaRPr lang="de-DE" altLang="de-DE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0" y="0"/>
            <a:ext cx="9144000" cy="44945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de-DE" altLang="de-DE" b="1">
              <a:solidFill>
                <a:srgbClr val="3333CC"/>
              </a:solidFill>
              <a:latin typeface="Arial" charset="0"/>
            </a:endParaRPr>
          </a:p>
        </p:txBody>
      </p:sp>
      <p:graphicFrame>
        <p:nvGraphicFramePr>
          <p:cNvPr id="12" name="Object 1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2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Dokument" r:id="rId4" imgW="1458599" imgH="1305528" progId="Word.Document.8">
                  <p:embed/>
                </p:oleObj>
              </mc:Choice>
              <mc:Fallback>
                <p:oleObj name="Dokument" r:id="rId4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2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58615" y="12701"/>
            <a:ext cx="9144000" cy="449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de-DE" altLang="de-DE" b="1" dirty="0">
                <a:solidFill>
                  <a:srgbClr val="3333CC"/>
                </a:solidFill>
                <a:latin typeface="Arial" charset="0"/>
              </a:rPr>
              <a:t>Mittelfranken ED </a:t>
            </a:r>
            <a:r>
              <a:rPr lang="de-DE" altLang="de-DE" b="1" dirty="0" smtClean="0">
                <a:solidFill>
                  <a:srgbClr val="3333CC"/>
                </a:solidFill>
                <a:latin typeface="Arial" charset="0"/>
              </a:rPr>
              <a:t>2014: Gebärmutterhals</a:t>
            </a:r>
            <a:endParaRPr lang="de-DE" altLang="de-DE" b="1" dirty="0">
              <a:solidFill>
                <a:srgbClr val="3333CC"/>
              </a:solidFill>
              <a:latin typeface="Arial" charset="0"/>
            </a:endParaRPr>
          </a:p>
        </p:txBody>
      </p:sp>
      <p:graphicFrame>
        <p:nvGraphicFramePr>
          <p:cNvPr id="10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090919"/>
              </p:ext>
            </p:extLst>
          </p:nvPr>
        </p:nvGraphicFramePr>
        <p:xfrm>
          <a:off x="179388" y="1188464"/>
          <a:ext cx="3773487" cy="2168528"/>
        </p:xfrm>
        <a:graphic>
          <a:graphicData uri="http://schemas.openxmlformats.org/drawingml/2006/table">
            <a:tbl>
              <a:tblPr/>
              <a:tblGrid>
                <a:gridCol w="1782762"/>
                <a:gridCol w="1143000"/>
                <a:gridCol w="847725"/>
              </a:tblGrid>
              <a:tr h="30956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Dokumentierte Fälle</a:t>
                      </a: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C53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D06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380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Gesamt</a:t>
                      </a:r>
                      <a:endParaRPr kumimoji="0" lang="de-DE" altLang="de-DE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475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Dokumentierte Fälle </a:t>
                      </a:r>
                      <a:endParaRPr kumimoji="0" lang="de-DE" altLang="de-DE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C53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Erwartete Fälle</a:t>
                      </a:r>
                      <a:endParaRPr kumimoji="0" lang="de-DE" altLang="de-DE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Vollzähligkeit</a:t>
                      </a:r>
                      <a:endParaRPr kumimoji="0" lang="de-DE" altLang="de-DE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94%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Textfeld 15"/>
          <p:cNvSpPr txBox="1"/>
          <p:nvPr/>
        </p:nvSpPr>
        <p:spPr>
          <a:xfrm>
            <a:off x="6084168" y="6669940"/>
            <a:ext cx="30963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Auslesedatum: 22.10.2015, Stand: November 2015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feld 16"/>
          <p:cNvSpPr txBox="1">
            <a:spLocks noChangeArrowheads="1"/>
          </p:cNvSpPr>
          <p:nvPr/>
        </p:nvSpPr>
        <p:spPr bwMode="auto">
          <a:xfrm>
            <a:off x="-5408" y="6634163"/>
            <a:ext cx="479343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de-DE" sz="1000" i="1" dirty="0" smtClean="0"/>
              <a:t>©</a:t>
            </a:r>
            <a:r>
              <a:rPr lang="de-DE" sz="1000" dirty="0" smtClean="0"/>
              <a:t> Tumorzentrum der Universität Erlangen-Nürnberg, Qualitätsbericht 2015</a:t>
            </a:r>
          </a:p>
        </p:txBody>
      </p:sp>
      <p:sp>
        <p:nvSpPr>
          <p:cNvPr id="14" name="Text Box 31"/>
          <p:cNvSpPr txBox="1">
            <a:spLocks noChangeArrowheads="1"/>
          </p:cNvSpPr>
          <p:nvPr/>
        </p:nvSpPr>
        <p:spPr bwMode="auto">
          <a:xfrm>
            <a:off x="180000" y="3960000"/>
            <a:ext cx="3759200" cy="2031325"/>
          </a:xfrm>
          <a:prstGeom prst="rect">
            <a:avLst/>
          </a:prstGeom>
          <a:solidFill>
            <a:srgbClr val="F8F8F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1200" dirty="0">
                <a:latin typeface="Arial" panose="020B0604020202020204" pitchFamily="34" charset="0"/>
                <a:cs typeface="Arial" panose="020B0604020202020204" pitchFamily="34" charset="0"/>
              </a:rPr>
              <a:t>Die alters- und geschlechtsspezifischen Erwartungswerte für Mittelfranken werden </a:t>
            </a:r>
            <a:r>
              <a:rPr lang="de-DE" alt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vom ZKFR am Bayerischen Landesamt für Gesundheit und Lebensmittelsicherheit unter </a:t>
            </a:r>
            <a:r>
              <a:rPr lang="de-DE" altLang="de-DE" sz="1200" dirty="0">
                <a:latin typeface="Arial" panose="020B0604020202020204" pitchFamily="34" charset="0"/>
                <a:cs typeface="Arial" panose="020B0604020202020204" pitchFamily="34" charset="0"/>
              </a:rPr>
              <a:t>Berücksichtigung der jeweiligen demografischen Altersstruktur auf Kreisebene errechnet.</a:t>
            </a:r>
          </a:p>
          <a:p>
            <a:pPr>
              <a:spcBef>
                <a:spcPct val="50000"/>
              </a:spcBef>
            </a:pPr>
            <a:r>
              <a:rPr lang="de-DE" altLang="de-DE" sz="1200" dirty="0">
                <a:latin typeface="Arial" panose="020B0604020202020204" pitchFamily="34" charset="0"/>
                <a:cs typeface="Arial" panose="020B0604020202020204" pitchFamily="34" charset="0"/>
              </a:rPr>
              <a:t>Sie basieren auf den vom Zentrum für Krebsregisterdaten am Robert-Koch-Institut in Berlin bereitgestellten Daten aus den bereits vollzähligen Krebsregistern in Deutschland.</a:t>
            </a:r>
          </a:p>
        </p:txBody>
      </p:sp>
      <p:sp>
        <p:nvSpPr>
          <p:cNvPr id="15" name="Text Box 29"/>
          <p:cNvSpPr txBox="1">
            <a:spLocks noChangeArrowheads="1"/>
          </p:cNvSpPr>
          <p:nvPr/>
        </p:nvSpPr>
        <p:spPr bwMode="auto">
          <a:xfrm>
            <a:off x="185738" y="6165304"/>
            <a:ext cx="30400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Bevölkerung </a:t>
            </a:r>
            <a:r>
              <a:rPr lang="de-DE" altLang="de-DE" sz="1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Mfr</a:t>
            </a:r>
            <a:r>
              <a:rPr lang="de-DE" altLang="de-DE" sz="1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altLang="de-DE" sz="12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r>
              <a:rPr lang="de-DE" altLang="de-DE" sz="1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1.711.285 (</a:t>
            </a:r>
            <a:r>
              <a:rPr lang="de-DE" altLang="de-DE" sz="1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Männer: </a:t>
            </a:r>
            <a:r>
              <a:rPr lang="de-DE" altLang="de-DE" sz="1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837.116, Frauen</a:t>
            </a:r>
            <a:r>
              <a:rPr lang="de-DE" altLang="de-DE" sz="1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altLang="de-DE" sz="1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874.169)</a:t>
            </a:r>
            <a:endParaRPr lang="de-DE" altLang="de-DE" sz="1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0" y="1188000"/>
            <a:ext cx="5125231" cy="53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25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498645442"/>
              </p:ext>
            </p:extLst>
          </p:nvPr>
        </p:nvGraphicFramePr>
        <p:xfrm>
          <a:off x="832579" y="1340766"/>
          <a:ext cx="7459493" cy="5073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-33702" y="519644"/>
            <a:ext cx="9177703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Dokumentierte Neuerkrankungen</a:t>
            </a:r>
            <a:r>
              <a:rPr lang="de-DE" altLang="de-DE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1400" dirty="0">
                <a:latin typeface="Arial" charset="0"/>
              </a:rPr>
              <a:t>C53, D06</a:t>
            </a:r>
            <a:endParaRPr lang="de-DE" altLang="de-DE" sz="14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altLang="de-DE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Gesamt=4.747</a:t>
            </a:r>
            <a:endParaRPr lang="de-DE" altLang="de-DE" sz="20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345134" y="6320353"/>
            <a:ext cx="281104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 smtClean="0">
                <a:latin typeface="Arial" charset="0"/>
              </a:rPr>
              <a:t>Diagnosejahr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 rot="16200000">
            <a:off x="-514160" y="3610456"/>
            <a:ext cx="23844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>
                <a:latin typeface="Arial" charset="0"/>
              </a:rPr>
              <a:t>Anzahl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798711" y="1551420"/>
            <a:ext cx="249555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1203325">
              <a:tabLst>
                <a:tab pos="1341438" algn="l"/>
                <a:tab pos="1700213" algn="l"/>
                <a:tab pos="2157413" algn="r"/>
                <a:tab pos="4035425" algn="l"/>
              </a:tabLst>
            </a:pPr>
            <a:r>
              <a:rPr lang="de-DE" altLang="de-DE" sz="1200" dirty="0">
                <a:latin typeface="Arial" charset="0"/>
              </a:rPr>
              <a:t>Präinvasive </a:t>
            </a:r>
            <a:r>
              <a:rPr lang="de-DE" altLang="de-DE" sz="1200" dirty="0" smtClean="0">
                <a:latin typeface="Arial" charset="0"/>
              </a:rPr>
              <a:t>Tumoren	n=	3.443 (Cis/CIN III) </a:t>
            </a:r>
          </a:p>
          <a:p>
            <a:pPr defTabSz="1203325">
              <a:tabLst>
                <a:tab pos="1341438" algn="l"/>
                <a:tab pos="1700213" algn="l"/>
                <a:tab pos="2157413" algn="r"/>
                <a:tab pos="4035425" algn="l"/>
              </a:tabLst>
            </a:pPr>
            <a:r>
              <a:rPr lang="de-DE" altLang="de-DE" sz="1200" dirty="0" smtClean="0">
                <a:latin typeface="Arial" charset="0"/>
              </a:rPr>
              <a:t>Invasive Tumoren 		n=	1.304</a:t>
            </a:r>
          </a:p>
          <a:p>
            <a:pPr>
              <a:tabLst>
                <a:tab pos="1341438" algn="l"/>
                <a:tab pos="1700213" algn="l"/>
                <a:tab pos="2157413" algn="r"/>
                <a:tab pos="4035425" algn="l"/>
              </a:tabLst>
            </a:pPr>
            <a:r>
              <a:rPr lang="de-DE" altLang="de-DE" sz="1200" dirty="0" smtClean="0">
                <a:latin typeface="Arial" charset="0"/>
              </a:rPr>
              <a:t>Gesamt</a:t>
            </a:r>
            <a:r>
              <a:rPr lang="de-DE" altLang="de-DE" sz="1200" dirty="0">
                <a:latin typeface="Arial" charset="0"/>
              </a:rPr>
              <a:t>		</a:t>
            </a:r>
            <a:r>
              <a:rPr lang="de-DE" altLang="de-DE" sz="1200" dirty="0" smtClean="0">
                <a:latin typeface="Arial" charset="0"/>
              </a:rPr>
              <a:t>n=	4.747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547664" y="1524707"/>
            <a:ext cx="2746604" cy="88442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619672" y="1642012"/>
            <a:ext cx="117015" cy="11701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619672" y="2002052"/>
            <a:ext cx="117015" cy="1170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619672" y="2173069"/>
            <a:ext cx="117015" cy="11701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12" name="Textfeld 11"/>
          <p:cNvSpPr txBox="1"/>
          <p:nvPr/>
        </p:nvSpPr>
        <p:spPr>
          <a:xfrm>
            <a:off x="1259632" y="4391526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143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1475656" y="3212976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282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1231393" y="4535542"/>
            <a:ext cx="4602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139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1835696" y="4967590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94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1979712" y="3501008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250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1763688" y="4365104"/>
            <a:ext cx="487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156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2339752" y="4967590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94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2483768" y="3212976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282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2212504" y="4077072"/>
            <a:ext cx="5592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188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2843808" y="4797152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111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2987824" y="2996952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309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2788568" y="3959478"/>
            <a:ext cx="487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198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3419872" y="4895582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99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3563888" y="2735342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334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3292624" y="3645024"/>
            <a:ext cx="487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235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3923928" y="482357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4067944" y="266333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341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3851920" y="3573016"/>
            <a:ext cx="4526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241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feld 29"/>
          <p:cNvSpPr txBox="1"/>
          <p:nvPr/>
        </p:nvSpPr>
        <p:spPr>
          <a:xfrm>
            <a:off x="4932040" y="472514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113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5076056" y="220486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395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4876800" y="3212976"/>
            <a:ext cx="487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282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5508104" y="4967590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91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5580112" y="220486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395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5380856" y="3023374"/>
            <a:ext cx="487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304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6012160" y="4895582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93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6156176" y="1556792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464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5940152" y="2420888"/>
            <a:ext cx="487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371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6516216" y="4967590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87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feld 39"/>
          <p:cNvSpPr txBox="1"/>
          <p:nvPr/>
        </p:nvSpPr>
        <p:spPr>
          <a:xfrm>
            <a:off x="6948264" y="220486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396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6444208" y="2924944"/>
            <a:ext cx="487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317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7020272" y="5103519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75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feld 42"/>
          <p:cNvSpPr txBox="1"/>
          <p:nvPr/>
        </p:nvSpPr>
        <p:spPr>
          <a:xfrm>
            <a:off x="7740352" y="1439198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475*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feld 43"/>
          <p:cNvSpPr txBox="1"/>
          <p:nvPr/>
        </p:nvSpPr>
        <p:spPr>
          <a:xfrm>
            <a:off x="7613104" y="4895582"/>
            <a:ext cx="487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95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4407383" y="3645024"/>
            <a:ext cx="4526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236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feld 45"/>
          <p:cNvSpPr txBox="1"/>
          <p:nvPr/>
        </p:nvSpPr>
        <p:spPr>
          <a:xfrm>
            <a:off x="4572000" y="2636912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345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feld 46"/>
          <p:cNvSpPr txBox="1"/>
          <p:nvPr/>
        </p:nvSpPr>
        <p:spPr>
          <a:xfrm>
            <a:off x="4427984" y="4751566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109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feld 47"/>
          <p:cNvSpPr txBox="1"/>
          <p:nvPr/>
        </p:nvSpPr>
        <p:spPr>
          <a:xfrm>
            <a:off x="6876256" y="6381328"/>
            <a:ext cx="24686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* Dokumentation noch nicht abgeschlossen</a:t>
            </a:r>
          </a:p>
        </p:txBody>
      </p:sp>
      <p:sp>
        <p:nvSpPr>
          <p:cNvPr id="49" name="Textfeld 48"/>
          <p:cNvSpPr txBox="1"/>
          <p:nvPr/>
        </p:nvSpPr>
        <p:spPr>
          <a:xfrm>
            <a:off x="7452320" y="230329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380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feld 49"/>
          <p:cNvSpPr txBox="1"/>
          <p:nvPr/>
        </p:nvSpPr>
        <p:spPr>
          <a:xfrm>
            <a:off x="6660232" y="2132856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404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feld 50"/>
          <p:cNvSpPr txBox="1"/>
          <p:nvPr/>
        </p:nvSpPr>
        <p:spPr>
          <a:xfrm>
            <a:off x="7164288" y="148478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471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35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-33702" y="519644"/>
            <a:ext cx="9177703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Altersverteilung bei Diagnosestellung</a:t>
            </a:r>
            <a:r>
              <a:rPr lang="de-DE" altLang="de-DE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1400" dirty="0">
                <a:latin typeface="Arial" charset="0"/>
              </a:rPr>
              <a:t>C53, D06</a:t>
            </a:r>
            <a:endParaRPr lang="de-DE" altLang="de-DE" sz="14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altLang="de-DE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Gesamt=4.747</a:t>
            </a:r>
            <a:endParaRPr lang="de-DE" altLang="de-DE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0" name="Diagramm 29"/>
          <p:cNvGraphicFramePr/>
          <p:nvPr>
            <p:extLst>
              <p:ext uri="{D42A27DB-BD31-4B8C-83A1-F6EECF244321}">
                <p14:modId xmlns:p14="http://schemas.microsoft.com/office/powerpoint/2010/main" val="859696589"/>
              </p:ext>
            </p:extLst>
          </p:nvPr>
        </p:nvGraphicFramePr>
        <p:xfrm>
          <a:off x="832579" y="1370962"/>
          <a:ext cx="7459493" cy="5073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3345134" y="6381328"/>
            <a:ext cx="281104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 smtClean="0">
                <a:latin typeface="Arial" charset="0"/>
              </a:rPr>
              <a:t>Alter bei Diagnosestellung (Jahre)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32" name="Text Box 6"/>
          <p:cNvSpPr txBox="1">
            <a:spLocks noChangeArrowheads="1"/>
          </p:cNvSpPr>
          <p:nvPr/>
        </p:nvSpPr>
        <p:spPr bwMode="auto">
          <a:xfrm rot="16200000">
            <a:off x="-514160" y="3598292"/>
            <a:ext cx="23844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>
                <a:latin typeface="Arial" charset="0"/>
              </a:rPr>
              <a:t>Anzahl</a:t>
            </a:r>
          </a:p>
        </p:txBody>
      </p:sp>
      <p:sp>
        <p:nvSpPr>
          <p:cNvPr id="33" name="Text Box 9"/>
          <p:cNvSpPr txBox="1">
            <a:spLocks noChangeArrowheads="1"/>
          </p:cNvSpPr>
          <p:nvPr/>
        </p:nvSpPr>
        <p:spPr bwMode="auto">
          <a:xfrm>
            <a:off x="1798711" y="1394192"/>
            <a:ext cx="586963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1203325">
              <a:tabLst>
                <a:tab pos="1341438" algn="l"/>
                <a:tab pos="1700213" algn="l"/>
                <a:tab pos="2246313" algn="r"/>
                <a:tab pos="2425700" algn="l"/>
                <a:tab pos="3946525" algn="l"/>
                <a:tab pos="4751388" algn="l"/>
              </a:tabLst>
            </a:pPr>
            <a:r>
              <a:rPr lang="de-DE" altLang="de-DE" sz="1200" dirty="0">
                <a:latin typeface="Arial" charset="0"/>
              </a:rPr>
              <a:t>Präinvasive </a:t>
            </a:r>
            <a:r>
              <a:rPr lang="de-DE" altLang="de-DE" sz="1200" dirty="0" smtClean="0">
                <a:latin typeface="Arial" charset="0"/>
              </a:rPr>
              <a:t>Tumoren	n=	3.443,</a:t>
            </a:r>
            <a:r>
              <a:rPr lang="de-DE" altLang="de-DE" sz="1200" dirty="0">
                <a:latin typeface="Arial" charset="0"/>
              </a:rPr>
              <a:t>	</a:t>
            </a:r>
            <a:r>
              <a:rPr lang="de-DE" altLang="de-DE" sz="1200" dirty="0" smtClean="0">
                <a:latin typeface="Arial" charset="0"/>
              </a:rPr>
              <a:t>Median </a:t>
            </a:r>
            <a:r>
              <a:rPr lang="de-DE" altLang="de-DE" sz="1200" dirty="0">
                <a:latin typeface="Arial" charset="0"/>
              </a:rPr>
              <a:t>= </a:t>
            </a:r>
            <a:r>
              <a:rPr lang="de-DE" altLang="de-DE" sz="1200" dirty="0" smtClean="0">
                <a:latin typeface="Arial" charset="0"/>
              </a:rPr>
              <a:t>35 Jahre,	Mittelwert =	36,6 Jahre</a:t>
            </a:r>
            <a:endParaRPr lang="de-DE" altLang="de-DE" sz="1200" dirty="0">
              <a:latin typeface="Arial" charset="0"/>
            </a:endParaRPr>
          </a:p>
          <a:p>
            <a:pPr>
              <a:tabLst>
                <a:tab pos="1341438" algn="l"/>
                <a:tab pos="1700213" algn="l"/>
                <a:tab pos="2246313" algn="r"/>
                <a:tab pos="2425700" algn="l"/>
                <a:tab pos="3946525" algn="l"/>
                <a:tab pos="4751388" algn="l"/>
              </a:tabLst>
            </a:pPr>
            <a:r>
              <a:rPr lang="de-DE" altLang="de-DE" sz="1200" dirty="0">
                <a:latin typeface="Arial" charset="0"/>
              </a:rPr>
              <a:t>Invasive Tumoren </a:t>
            </a:r>
            <a:r>
              <a:rPr lang="de-DE" altLang="de-DE" sz="1200" dirty="0" smtClean="0">
                <a:latin typeface="Arial" charset="0"/>
              </a:rPr>
              <a:t>		n=	1.304,</a:t>
            </a:r>
            <a:r>
              <a:rPr lang="de-DE" altLang="de-DE" sz="1200" dirty="0">
                <a:latin typeface="Arial" charset="0"/>
              </a:rPr>
              <a:t>	</a:t>
            </a:r>
            <a:r>
              <a:rPr lang="de-DE" altLang="de-DE" sz="1200" dirty="0" smtClean="0">
                <a:latin typeface="Arial" charset="0"/>
              </a:rPr>
              <a:t>Median </a:t>
            </a:r>
            <a:r>
              <a:rPr lang="de-DE" altLang="de-DE" sz="1200" dirty="0">
                <a:latin typeface="Arial" charset="0"/>
              </a:rPr>
              <a:t>= </a:t>
            </a:r>
            <a:r>
              <a:rPr lang="de-DE" altLang="de-DE" sz="1200" dirty="0" smtClean="0">
                <a:latin typeface="Arial" charset="0"/>
              </a:rPr>
              <a:t>50 Jahre,	Mittelwert =	52,8 Jahre</a:t>
            </a:r>
            <a:endParaRPr lang="de-DE" altLang="de-DE" sz="1200" dirty="0">
              <a:latin typeface="Arial" charset="0"/>
            </a:endParaRPr>
          </a:p>
          <a:p>
            <a:pPr>
              <a:tabLst>
                <a:tab pos="1341438" algn="l"/>
                <a:tab pos="1700213" algn="l"/>
                <a:tab pos="2246313" algn="r"/>
                <a:tab pos="2425700" algn="l"/>
                <a:tab pos="3946525" algn="l"/>
                <a:tab pos="4751388" algn="l"/>
              </a:tabLst>
            </a:pPr>
            <a:r>
              <a:rPr lang="de-DE" altLang="de-DE" sz="1200" dirty="0">
                <a:latin typeface="Arial" charset="0"/>
              </a:rPr>
              <a:t>Gesamt		</a:t>
            </a:r>
            <a:r>
              <a:rPr lang="de-DE" altLang="de-DE" sz="1200" dirty="0" smtClean="0">
                <a:latin typeface="Arial" charset="0"/>
              </a:rPr>
              <a:t>n=	4.747,</a:t>
            </a:r>
            <a:r>
              <a:rPr lang="de-DE" altLang="de-DE" sz="1200" dirty="0">
                <a:latin typeface="Arial" charset="0"/>
              </a:rPr>
              <a:t>	</a:t>
            </a:r>
            <a:r>
              <a:rPr lang="de-DE" altLang="de-DE" sz="1200" dirty="0" smtClean="0">
                <a:latin typeface="Arial" charset="0"/>
              </a:rPr>
              <a:t>Median </a:t>
            </a:r>
            <a:r>
              <a:rPr lang="de-DE" altLang="de-DE" sz="1200" dirty="0">
                <a:latin typeface="Arial" charset="0"/>
              </a:rPr>
              <a:t>= </a:t>
            </a:r>
            <a:r>
              <a:rPr lang="de-DE" altLang="de-DE" sz="1200" dirty="0" smtClean="0">
                <a:latin typeface="Arial" charset="0"/>
              </a:rPr>
              <a:t>38 Jahre,	Mittelwert =	41,1 Jahre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34" name="Rectangle 14"/>
          <p:cNvSpPr>
            <a:spLocks noChangeArrowheads="1"/>
          </p:cNvSpPr>
          <p:nvPr/>
        </p:nvSpPr>
        <p:spPr bwMode="auto">
          <a:xfrm>
            <a:off x="1547664" y="1361093"/>
            <a:ext cx="5976664" cy="69975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1619672" y="1484784"/>
            <a:ext cx="117015" cy="11701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36" name="Rectangle 10"/>
          <p:cNvSpPr>
            <a:spLocks noChangeArrowheads="1"/>
          </p:cNvSpPr>
          <p:nvPr/>
        </p:nvSpPr>
        <p:spPr bwMode="auto">
          <a:xfrm>
            <a:off x="1619672" y="1655801"/>
            <a:ext cx="117015" cy="1170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619672" y="1844824"/>
            <a:ext cx="117015" cy="11701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0816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m 10"/>
          <p:cNvGraphicFramePr/>
          <p:nvPr>
            <p:extLst>
              <p:ext uri="{D42A27DB-BD31-4B8C-83A1-F6EECF244321}">
                <p14:modId xmlns:p14="http://schemas.microsoft.com/office/powerpoint/2010/main" val="1770123821"/>
              </p:ext>
            </p:extLst>
          </p:nvPr>
        </p:nvGraphicFramePr>
        <p:xfrm>
          <a:off x="1381955" y="1299674"/>
          <a:ext cx="6380089" cy="4258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0" y="519644"/>
            <a:ext cx="9036496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Anteil der unter und über 55-jährigen Patientinnen</a:t>
            </a:r>
            <a:r>
              <a:rPr lang="de-DE" altLang="de-DE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1400" dirty="0">
                <a:latin typeface="Arial" charset="0"/>
              </a:rPr>
              <a:t>C53, D06</a:t>
            </a:r>
            <a:endParaRPr lang="de-DE" altLang="de-DE" sz="14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altLang="de-DE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Gesamt=4.747</a:t>
            </a:r>
            <a:endParaRPr lang="de-DE" altLang="de-DE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915295" y="3861048"/>
            <a:ext cx="9366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81</a:t>
            </a:r>
            <a:r>
              <a:rPr lang="de-DE" altLang="de-DE" sz="1400" dirty="0" smtClean="0"/>
              <a:t>%</a:t>
            </a:r>
            <a:endParaRPr lang="de-DE" altLang="de-DE" sz="1400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364088" y="4365104"/>
            <a:ext cx="9366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683</a:t>
            </a:r>
            <a:endParaRPr lang="de-DE" altLang="de-DE" sz="1400" b="1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59832" y="5661248"/>
            <a:ext cx="30452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 smtClean="0">
                <a:latin typeface="Arial" charset="0"/>
              </a:rPr>
              <a:t>Alter bei Diagnosestellung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 rot="16200000">
            <a:off x="-10104" y="3411267"/>
            <a:ext cx="23844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>
                <a:latin typeface="Arial" charset="0"/>
              </a:rPr>
              <a:t>Anzahl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915295" y="2132856"/>
            <a:ext cx="9366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4.064</a:t>
            </a:r>
            <a:endParaRPr lang="de-DE" altLang="de-DE" sz="1600" b="1" dirty="0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292080" y="4777407"/>
            <a:ext cx="10890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75%</a:t>
            </a:r>
            <a:endParaRPr lang="de-DE" altLang="de-DE" sz="1400" dirty="0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2915816" y="2636912"/>
            <a:ext cx="9366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19%</a:t>
            </a:r>
            <a:endParaRPr lang="de-DE" altLang="de-DE" sz="1600" dirty="0"/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6011639" y="4941168"/>
            <a:ext cx="9366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25%</a:t>
            </a:r>
            <a:endParaRPr lang="de-DE" altLang="de-DE" sz="1600" dirty="0"/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4426541" y="2062590"/>
            <a:ext cx="25572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41438" algn="l"/>
                <a:tab pos="1887538" algn="l"/>
                <a:tab pos="25987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1203325">
              <a:tabLst>
                <a:tab pos="1341438" algn="l"/>
                <a:tab pos="1700213" algn="l"/>
                <a:tab pos="2335213" algn="r"/>
                <a:tab pos="4035425" algn="l"/>
              </a:tabLst>
            </a:pPr>
            <a:r>
              <a:rPr lang="de-DE" altLang="de-DE" sz="1200" dirty="0">
                <a:latin typeface="Arial" charset="0"/>
              </a:rPr>
              <a:t>Präinvasive </a:t>
            </a:r>
            <a:r>
              <a:rPr lang="de-DE" altLang="de-DE" sz="1200" dirty="0" smtClean="0">
                <a:latin typeface="Arial" charset="0"/>
              </a:rPr>
              <a:t>Tumoren	n=	3.443</a:t>
            </a:r>
          </a:p>
          <a:p>
            <a:pPr defTabSz="1203325">
              <a:tabLst>
                <a:tab pos="1341438" algn="l"/>
                <a:tab pos="1700213" algn="l"/>
                <a:tab pos="2335213" algn="r"/>
                <a:tab pos="4035425" algn="l"/>
              </a:tabLst>
            </a:pPr>
            <a:r>
              <a:rPr lang="de-DE" altLang="de-DE" sz="1200" dirty="0" smtClean="0">
                <a:latin typeface="Arial" charset="0"/>
              </a:rPr>
              <a:t>Invasive Tumoren 		n=	1.304</a:t>
            </a: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4211960" y="2009166"/>
            <a:ext cx="2808312" cy="51508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4283968" y="2108175"/>
            <a:ext cx="117015" cy="11701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4283968" y="2324199"/>
            <a:ext cx="117015" cy="1170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1587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1520" y="677009"/>
            <a:ext cx="87129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Überlebensanalysen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sind entscheidende Faktoren für die Ergebnisqualität der Tumortherapie. Unterschieden wird zwischen</a:t>
            </a: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Life-Status 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Information, ob  Patient lebt oder verstorben ist mit Todesdatum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(Overall-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Survival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, OAS)</a:t>
            </a:r>
            <a:b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Follow-</a:t>
            </a:r>
            <a:r>
              <a:rPr lang="de-DE" b="1" dirty="0" err="1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Vorliegende klinische Informationen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zum weiteren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Krankheitsverlauf, insbes. Tumorstatus (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Diseasefree-Survival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, DFS etc.)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Seit Jahren können in Bayern keine Überlebensanalysen für das gesamte dokumentierte Patientengut mehr berechnet werden, da der Bayerische Landesbeauftragte für Datenschutz ab 2008  den elektronischen Life-Status-Abgleich mit der AKDB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(‚Anstalt für Kommunale Datenverarbeitung in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Bayern’) untersagt hat.  </a:t>
            </a: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Die notwendige Novellierung des Bayerischen Krebsregistergesetzes im Rahmen des seit 01.01.2014 geltenden KFRG (Krebsfrüherkennungs-  und </a:t>
            </a:r>
            <a:b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registergesetzes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) ist für 2016 vorgesehen. </a:t>
            </a:r>
          </a:p>
        </p:txBody>
      </p:sp>
    </p:spTree>
    <p:extLst>
      <p:ext uri="{BB962C8B-B14F-4D97-AF65-F5344CB8AC3E}">
        <p14:creationId xmlns:p14="http://schemas.microsoft.com/office/powerpoint/2010/main" val="91778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23528" y="764704"/>
            <a:ext cx="88204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In den beiden folgenden Grafiken wird der Ist-Zustand dargestellt: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Aktueller Life-Status:</a:t>
            </a:r>
          </a:p>
          <a:p>
            <a:endParaRPr lang="de-DE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57188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	Nicht aktuell	Es ist keine Information vorhanden, ob Patient lebt oder tot ist</a:t>
            </a:r>
          </a:p>
          <a:p>
            <a:pPr defTabSz="357188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	Aktuell			Information, dass Patient noch lebt (unabhängig vom Tumorstatus)</a:t>
            </a:r>
          </a:p>
          <a:p>
            <a:pPr defTabSz="357188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	Tot				Tod und Sterbetag des Patienten ist bekannt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323528" y="2235933"/>
            <a:ext cx="216024" cy="189023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323528" y="2523965"/>
            <a:ext cx="216024" cy="189023"/>
          </a:xfrm>
          <a:prstGeom prst="rect">
            <a:avLst/>
          </a:prstGeom>
          <a:solidFill>
            <a:srgbClr val="008380">
              <a:alpha val="7411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323528" y="1947901"/>
            <a:ext cx="216024" cy="189023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6" name="Textfeld 5"/>
          <p:cNvSpPr txBox="1"/>
          <p:nvPr/>
        </p:nvSpPr>
        <p:spPr>
          <a:xfrm>
            <a:off x="323528" y="3073028"/>
            <a:ext cx="87129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Aktuelles Klinisches Follow-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defTabSz="357188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57188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Nicht aktuell 	Keine aktuelle Information zum klinischen Verlauf /Tumorstatus</a:t>
            </a:r>
            <a:b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					des Patienten vorhanden</a:t>
            </a:r>
          </a:p>
          <a:p>
            <a:pPr defTabSz="357188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Aktuell 	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Der aktuelle klinische Verlauf /Tumorstatus des Patienten ist 						vorhanden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57188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	Tot				Tod und Sterbetag des Patienten ist bekannt</a:t>
            </a:r>
          </a:p>
          <a:p>
            <a:pPr defTabSz="357188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57188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Ausblick: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Das KFRG sieht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eine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adäquate Finanzierung durch die Krankenkassen vor, so dass die klinischen Verlaufsinformationen zukünftig vollständig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erhoben werden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können.</a:t>
            </a:r>
          </a:p>
          <a:p>
            <a:pPr defTabSz="357188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23528" y="4252157"/>
            <a:ext cx="216024" cy="189023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23528" y="4828221"/>
            <a:ext cx="216024" cy="189023"/>
          </a:xfrm>
          <a:prstGeom prst="rect">
            <a:avLst/>
          </a:prstGeom>
          <a:solidFill>
            <a:srgbClr val="008380">
              <a:alpha val="7411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323528" y="3721100"/>
            <a:ext cx="216024" cy="189023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07204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1228186241"/>
              </p:ext>
            </p:extLst>
          </p:nvPr>
        </p:nvGraphicFramePr>
        <p:xfrm>
          <a:off x="724461" y="1713141"/>
          <a:ext cx="7132320" cy="46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Box 7"/>
          <p:cNvSpPr txBox="1">
            <a:spLocks noChangeArrowheads="1"/>
          </p:cNvSpPr>
          <p:nvPr/>
        </p:nvSpPr>
        <p:spPr bwMode="auto">
          <a:xfrm rot="16200000">
            <a:off x="-565817" y="3779550"/>
            <a:ext cx="2206799" cy="284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8462" tIns="49232" rIns="98462" bIns="492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 smtClean="0">
                <a:latin typeface="Arial" charset="0"/>
              </a:rPr>
              <a:t>Relative Häufigkeit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519781" y="6313260"/>
            <a:ext cx="2060331" cy="284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>
                <a:latin typeface="Arial" charset="0"/>
              </a:rPr>
              <a:t>Diagnosejahr</a:t>
            </a:r>
          </a:p>
        </p:txBody>
      </p:sp>
      <p:sp>
        <p:nvSpPr>
          <p:cNvPr id="29" name="Textfeld 28"/>
          <p:cNvSpPr txBox="1"/>
          <p:nvPr/>
        </p:nvSpPr>
        <p:spPr>
          <a:xfrm>
            <a:off x="1331640" y="1613428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282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feld 29"/>
          <p:cNvSpPr txBox="1"/>
          <p:nvPr/>
        </p:nvSpPr>
        <p:spPr>
          <a:xfrm>
            <a:off x="1835696" y="1613991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250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2339752" y="161455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282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2843808" y="1615117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309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347864" y="1616243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334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3779912" y="1616806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341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4788024" y="1617369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395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5292080" y="1617932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395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5796136" y="1611176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464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6228184" y="1611176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404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7236296" y="1617932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475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feld 39"/>
          <p:cNvSpPr txBox="1"/>
          <p:nvPr/>
        </p:nvSpPr>
        <p:spPr>
          <a:xfrm>
            <a:off x="4283968" y="1617932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345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6732240" y="1617932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471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8021633" y="3504948"/>
            <a:ext cx="1122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 sz="1200" dirty="0" smtClean="0"/>
              <a:t>Nicht aktuell</a:t>
            </a:r>
            <a:endParaRPr lang="de-DE" altLang="de-DE" sz="1200" dirty="0"/>
          </a:p>
          <a:p>
            <a:pPr>
              <a:spcBef>
                <a:spcPct val="50000"/>
              </a:spcBef>
            </a:pPr>
            <a:r>
              <a:rPr lang="de-DE" altLang="de-DE" sz="1200" dirty="0" smtClean="0"/>
              <a:t>Aktuell</a:t>
            </a:r>
            <a:endParaRPr lang="de-DE" altLang="de-DE" sz="1200" dirty="0"/>
          </a:p>
          <a:p>
            <a:pPr>
              <a:spcBef>
                <a:spcPct val="50000"/>
              </a:spcBef>
            </a:pPr>
            <a:r>
              <a:rPr lang="de-DE" altLang="de-DE" sz="1200" dirty="0" smtClean="0"/>
              <a:t>Tot</a:t>
            </a:r>
            <a:endParaRPr lang="de-DE" altLang="de-DE" sz="1200" dirty="0"/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7884368" y="3858890"/>
            <a:ext cx="117015" cy="117015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7884368" y="4146922"/>
            <a:ext cx="117015" cy="117015"/>
          </a:xfrm>
          <a:prstGeom prst="rect">
            <a:avLst/>
          </a:prstGeom>
          <a:solidFill>
            <a:srgbClr val="008380">
              <a:alpha val="7411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7884368" y="3583033"/>
            <a:ext cx="117015" cy="11701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44" name="Text Box 3"/>
          <p:cNvSpPr txBox="1">
            <a:spLocks noChangeArrowheads="1"/>
          </p:cNvSpPr>
          <p:nvPr/>
        </p:nvSpPr>
        <p:spPr bwMode="auto">
          <a:xfrm>
            <a:off x="-33702" y="519644"/>
            <a:ext cx="9177703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Aktueller Life-Status </a:t>
            </a:r>
            <a:r>
              <a:rPr lang="de-DE" altLang="de-DE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C53, D06</a:t>
            </a:r>
          </a:p>
          <a:p>
            <a:pPr lvl="0" algn="ctr"/>
            <a:r>
              <a:rPr lang="de-DE" altLang="de-DE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(Aktuell = das Datum der letzten Information zum Patienten ist &gt; 01.01.2014)</a:t>
            </a:r>
            <a:endParaRPr lang="de-DE" altLang="de-DE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3563888" y="112474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Gesamt=4.747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7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516</Words>
  <Application>Microsoft Office PowerPoint</Application>
  <PresentationFormat>Bildschirmpräsentation (4:3)</PresentationFormat>
  <Paragraphs>205</Paragraphs>
  <Slides>11</Slides>
  <Notes>7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3" baseType="lpstr">
      <vt:lpstr>Larissa</vt:lpstr>
      <vt:lpstr>Dokument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Universitätsklinikum Erlangen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Borstorff, Christine</dc:creator>
  <cp:lastModifiedBy>Borstorff, Christine</cp:lastModifiedBy>
  <cp:revision>235</cp:revision>
  <cp:lastPrinted>2015-11-27T10:48:23Z</cp:lastPrinted>
  <dcterms:created xsi:type="dcterms:W3CDTF">2014-04-28T10:09:44Z</dcterms:created>
  <dcterms:modified xsi:type="dcterms:W3CDTF">2015-12-11T10:51:30Z</dcterms:modified>
</cp:coreProperties>
</file>