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5" r:id="rId2"/>
    <p:sldId id="287" r:id="rId3"/>
    <p:sldId id="302" r:id="rId4"/>
    <p:sldId id="289" r:id="rId5"/>
    <p:sldId id="294" r:id="rId6"/>
    <p:sldId id="285" r:id="rId7"/>
    <p:sldId id="297" r:id="rId8"/>
    <p:sldId id="298" r:id="rId9"/>
    <p:sldId id="277" r:id="rId10"/>
    <p:sldId id="280" r:id="rId11"/>
    <p:sldId id="296" r:id="rId12"/>
  </p:sldIdLst>
  <p:sldSz cx="9144000" cy="6858000" type="screen4x3"/>
  <p:notesSz cx="6858000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</c:v>
                </c:pt>
                <c:pt idx="1">
                  <c:v>13</c:v>
                </c:pt>
                <c:pt idx="2">
                  <c:v>20</c:v>
                </c:pt>
                <c:pt idx="3">
                  <c:v>11</c:v>
                </c:pt>
                <c:pt idx="4">
                  <c:v>17</c:v>
                </c:pt>
                <c:pt idx="5">
                  <c:v>14</c:v>
                </c:pt>
                <c:pt idx="6">
                  <c:v>11</c:v>
                </c:pt>
                <c:pt idx="7">
                  <c:v>21</c:v>
                </c:pt>
                <c:pt idx="8">
                  <c:v>19</c:v>
                </c:pt>
                <c:pt idx="9">
                  <c:v>17</c:v>
                </c:pt>
                <c:pt idx="10">
                  <c:v>16</c:v>
                </c:pt>
                <c:pt idx="11">
                  <c:v>25</c:v>
                </c:pt>
                <c:pt idx="12">
                  <c:v>29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25</c:v>
                </c:pt>
                <c:pt idx="1">
                  <c:v>44</c:v>
                </c:pt>
                <c:pt idx="2">
                  <c:v>38</c:v>
                </c:pt>
                <c:pt idx="3">
                  <c:v>38</c:v>
                </c:pt>
                <c:pt idx="4">
                  <c:v>56</c:v>
                </c:pt>
                <c:pt idx="5">
                  <c:v>53</c:v>
                </c:pt>
                <c:pt idx="6">
                  <c:v>57</c:v>
                </c:pt>
                <c:pt idx="7">
                  <c:v>74</c:v>
                </c:pt>
                <c:pt idx="8">
                  <c:v>68</c:v>
                </c:pt>
                <c:pt idx="9">
                  <c:v>64</c:v>
                </c:pt>
                <c:pt idx="10">
                  <c:v>62</c:v>
                </c:pt>
                <c:pt idx="11">
                  <c:v>59</c:v>
                </c:pt>
                <c:pt idx="12">
                  <c:v>56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Tabelle1!$A$2:$A$14</c:f>
              <c:strCach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strCache>
            </c:str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29</c:v>
                </c:pt>
                <c:pt idx="1">
                  <c:v>57</c:v>
                </c:pt>
                <c:pt idx="2">
                  <c:v>58</c:v>
                </c:pt>
                <c:pt idx="3">
                  <c:v>49</c:v>
                </c:pt>
                <c:pt idx="4">
                  <c:v>73</c:v>
                </c:pt>
                <c:pt idx="5">
                  <c:v>67</c:v>
                </c:pt>
                <c:pt idx="6">
                  <c:v>68</c:v>
                </c:pt>
                <c:pt idx="7">
                  <c:v>95</c:v>
                </c:pt>
                <c:pt idx="8">
                  <c:v>87</c:v>
                </c:pt>
                <c:pt idx="9">
                  <c:v>81</c:v>
                </c:pt>
                <c:pt idx="10">
                  <c:v>78</c:v>
                </c:pt>
                <c:pt idx="11">
                  <c:v>84</c:v>
                </c:pt>
                <c:pt idx="12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120924032"/>
        <c:axId val="121051008"/>
        <c:axId val="0"/>
      </c:bar3DChart>
      <c:catAx>
        <c:axId val="12092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1051008"/>
        <c:crosses val="autoZero"/>
        <c:auto val="1"/>
        <c:lblAlgn val="ctr"/>
        <c:lblOffset val="100"/>
        <c:noMultiLvlLbl val="0"/>
      </c:catAx>
      <c:valAx>
        <c:axId val="121051008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0924032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Tabelle1!$B$2:$B$17</c:f>
              <c:numCache>
                <c:formatCode>General</c:formatCode>
                <c:ptCount val="16"/>
                <c:pt idx="1">
                  <c:v>4</c:v>
                </c:pt>
                <c:pt idx="2">
                  <c:v>7</c:v>
                </c:pt>
                <c:pt idx="3">
                  <c:v>10</c:v>
                </c:pt>
                <c:pt idx="4">
                  <c:v>16</c:v>
                </c:pt>
                <c:pt idx="5">
                  <c:v>24</c:v>
                </c:pt>
                <c:pt idx="6">
                  <c:v>30</c:v>
                </c:pt>
                <c:pt idx="7">
                  <c:v>24</c:v>
                </c:pt>
                <c:pt idx="8">
                  <c:v>24</c:v>
                </c:pt>
                <c:pt idx="9">
                  <c:v>22</c:v>
                </c:pt>
                <c:pt idx="10">
                  <c:v>13</c:v>
                </c:pt>
                <c:pt idx="11">
                  <c:v>17</c:v>
                </c:pt>
                <c:pt idx="12">
                  <c:v>14</c:v>
                </c:pt>
                <c:pt idx="13">
                  <c:v>6</c:v>
                </c:pt>
                <c:pt idx="14">
                  <c:v>5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Tabelle1!$C$2:$C$17</c:f>
              <c:numCache>
                <c:formatCode>General</c:formatCode>
                <c:ptCount val="1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8</c:v>
                </c:pt>
                <c:pt idx="5">
                  <c:v>25</c:v>
                </c:pt>
                <c:pt idx="6">
                  <c:v>51</c:v>
                </c:pt>
                <c:pt idx="7">
                  <c:v>37</c:v>
                </c:pt>
                <c:pt idx="8">
                  <c:v>35</c:v>
                </c:pt>
                <c:pt idx="9">
                  <c:v>65</c:v>
                </c:pt>
                <c:pt idx="10">
                  <c:v>67</c:v>
                </c:pt>
                <c:pt idx="11">
                  <c:v>94</c:v>
                </c:pt>
                <c:pt idx="12">
                  <c:v>97</c:v>
                </c:pt>
                <c:pt idx="13">
                  <c:v>101</c:v>
                </c:pt>
                <c:pt idx="14">
                  <c:v>72</c:v>
                </c:pt>
                <c:pt idx="15">
                  <c:v>29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c:spPr>
          <c:invertIfNegative val="0"/>
          <c:cat>
            <c:strRef>
              <c:f>Tabelle1!$A$2:$A$17</c:f>
              <c:strCache>
                <c:ptCount val="16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  <c:pt idx="7">
                  <c:v>50-54</c:v>
                </c:pt>
                <c:pt idx="8">
                  <c:v>55-59</c:v>
                </c:pt>
                <c:pt idx="9">
                  <c:v>60-64</c:v>
                </c:pt>
                <c:pt idx="10">
                  <c:v>65-69</c:v>
                </c:pt>
                <c:pt idx="11">
                  <c:v>70-74</c:v>
                </c:pt>
                <c:pt idx="12">
                  <c:v>75-79</c:v>
                </c:pt>
                <c:pt idx="13">
                  <c:v>80-84</c:v>
                </c:pt>
                <c:pt idx="14">
                  <c:v>85-89</c:v>
                </c:pt>
                <c:pt idx="15">
                  <c:v>&gt;=90</c:v>
                </c:pt>
              </c:strCache>
            </c:strRef>
          </c:cat>
          <c:val>
            <c:numRef>
              <c:f>Tabelle1!$D$2:$D$17</c:f>
              <c:numCache>
                <c:formatCode>General</c:formatCode>
                <c:ptCount val="16"/>
                <c:pt idx="0">
                  <c:v>2</c:v>
                </c:pt>
                <c:pt idx="1">
                  <c:v>7</c:v>
                </c:pt>
                <c:pt idx="2">
                  <c:v>11</c:v>
                </c:pt>
                <c:pt idx="3">
                  <c:v>14</c:v>
                </c:pt>
                <c:pt idx="4">
                  <c:v>24</c:v>
                </c:pt>
                <c:pt idx="5">
                  <c:v>49</c:v>
                </c:pt>
                <c:pt idx="6">
                  <c:v>81</c:v>
                </c:pt>
                <c:pt idx="7">
                  <c:v>61</c:v>
                </c:pt>
                <c:pt idx="8">
                  <c:v>59</c:v>
                </c:pt>
                <c:pt idx="9">
                  <c:v>87</c:v>
                </c:pt>
                <c:pt idx="10">
                  <c:v>80</c:v>
                </c:pt>
                <c:pt idx="11">
                  <c:v>111</c:v>
                </c:pt>
                <c:pt idx="12">
                  <c:v>111</c:v>
                </c:pt>
                <c:pt idx="13">
                  <c:v>107</c:v>
                </c:pt>
                <c:pt idx="14">
                  <c:v>77</c:v>
                </c:pt>
                <c:pt idx="1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4"/>
        <c:shape val="box"/>
        <c:axId val="42623744"/>
        <c:axId val="42625280"/>
        <c:axId val="0"/>
      </c:bar3DChart>
      <c:catAx>
        <c:axId val="42623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5280"/>
        <c:crosses val="autoZero"/>
        <c:auto val="1"/>
        <c:lblAlgn val="ctr"/>
        <c:lblOffset val="100"/>
        <c:noMultiLvlLbl val="0"/>
      </c:catAx>
      <c:valAx>
        <c:axId val="42625280"/>
        <c:scaling>
          <c:orientation val="minMax"/>
          <c:max val="14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623744"/>
        <c:crosses val="autoZero"/>
        <c:crossBetween val="between"/>
        <c:majorUnit val="20"/>
        <c:minorUnit val="2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D07.1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163</c:v>
                </c:pt>
                <c:pt idx="1">
                  <c:v>54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C51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Tabelle1!$C$2:$C$3</c:f>
              <c:numCache>
                <c:formatCode>General</c:formatCode>
                <c:ptCount val="2"/>
                <c:pt idx="0">
                  <c:v>246</c:v>
                </c:pt>
                <c:pt idx="1">
                  <c:v>448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741760"/>
        <c:axId val="42743296"/>
      </c:barChart>
      <c:catAx>
        <c:axId val="42741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43296"/>
        <c:crosses val="autoZero"/>
        <c:auto val="1"/>
        <c:lblAlgn val="ctr"/>
        <c:lblOffset val="100"/>
        <c:noMultiLvlLbl val="0"/>
      </c:catAx>
      <c:valAx>
        <c:axId val="42743296"/>
        <c:scaling>
          <c:orientation val="minMax"/>
          <c:max val="7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741760"/>
        <c:crosses val="autoZero"/>
        <c:crossBetween val="between"/>
        <c:majorUnit val="100"/>
        <c:minorUnit val="1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15</c:v>
                </c:pt>
                <c:pt idx="1">
                  <c:v>33</c:v>
                </c:pt>
                <c:pt idx="2">
                  <c:v>28</c:v>
                </c:pt>
                <c:pt idx="3">
                  <c:v>16</c:v>
                </c:pt>
                <c:pt idx="4">
                  <c:v>28</c:v>
                </c:pt>
                <c:pt idx="5">
                  <c:v>27</c:v>
                </c:pt>
                <c:pt idx="6">
                  <c:v>29</c:v>
                </c:pt>
                <c:pt idx="7">
                  <c:v>23</c:v>
                </c:pt>
                <c:pt idx="8">
                  <c:v>18</c:v>
                </c:pt>
                <c:pt idx="9">
                  <c:v>18</c:v>
                </c:pt>
                <c:pt idx="10">
                  <c:v>20</c:v>
                </c:pt>
                <c:pt idx="11">
                  <c:v>16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10</c:v>
                </c:pt>
                <c:pt idx="5">
                  <c:v>6</c:v>
                </c:pt>
                <c:pt idx="6">
                  <c:v>5</c:v>
                </c:pt>
                <c:pt idx="7">
                  <c:v>14</c:v>
                </c:pt>
                <c:pt idx="8">
                  <c:v>18</c:v>
                </c:pt>
                <c:pt idx="9">
                  <c:v>14</c:v>
                </c:pt>
                <c:pt idx="10">
                  <c:v>21</c:v>
                </c:pt>
                <c:pt idx="11">
                  <c:v>23</c:v>
                </c:pt>
                <c:pt idx="12">
                  <c:v>82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13</c:v>
                </c:pt>
                <c:pt idx="1">
                  <c:v>20</c:v>
                </c:pt>
                <c:pt idx="2">
                  <c:v>28</c:v>
                </c:pt>
                <c:pt idx="3">
                  <c:v>30</c:v>
                </c:pt>
                <c:pt idx="4">
                  <c:v>35</c:v>
                </c:pt>
                <c:pt idx="5">
                  <c:v>34</c:v>
                </c:pt>
                <c:pt idx="6">
                  <c:v>34</c:v>
                </c:pt>
                <c:pt idx="7">
                  <c:v>58</c:v>
                </c:pt>
                <c:pt idx="8">
                  <c:v>51</c:v>
                </c:pt>
                <c:pt idx="9">
                  <c:v>49</c:v>
                </c:pt>
                <c:pt idx="10">
                  <c:v>37</c:v>
                </c:pt>
                <c:pt idx="11">
                  <c:v>45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12384"/>
        <c:axId val="44118400"/>
      </c:barChart>
      <c:catAx>
        <c:axId val="4291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18400"/>
        <c:crosses val="autoZero"/>
        <c:auto val="1"/>
        <c:lblAlgn val="ctr"/>
        <c:lblOffset val="100"/>
        <c:noMultiLvlLbl val="0"/>
      </c:catAx>
      <c:valAx>
        <c:axId val="441184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91238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15</c:v>
                </c:pt>
                <c:pt idx="1">
                  <c:v>33</c:v>
                </c:pt>
                <c:pt idx="2">
                  <c:v>28</c:v>
                </c:pt>
                <c:pt idx="3">
                  <c:v>16</c:v>
                </c:pt>
                <c:pt idx="4">
                  <c:v>28</c:v>
                </c:pt>
                <c:pt idx="5">
                  <c:v>27</c:v>
                </c:pt>
                <c:pt idx="6">
                  <c:v>29</c:v>
                </c:pt>
                <c:pt idx="7">
                  <c:v>23</c:v>
                </c:pt>
                <c:pt idx="8">
                  <c:v>18</c:v>
                </c:pt>
                <c:pt idx="9">
                  <c:v>18</c:v>
                </c:pt>
                <c:pt idx="10">
                  <c:v>20</c:v>
                </c:pt>
                <c:pt idx="11">
                  <c:v>16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  <c:pt idx="8">
                  <c:v>10</c:v>
                </c:pt>
                <c:pt idx="9">
                  <c:v>8</c:v>
                </c:pt>
                <c:pt idx="10">
                  <c:v>13</c:v>
                </c:pt>
                <c:pt idx="11">
                  <c:v>11</c:v>
                </c:pt>
                <c:pt idx="12">
                  <c:v>82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13</c:v>
                </c:pt>
                <c:pt idx="1">
                  <c:v>23</c:v>
                </c:pt>
                <c:pt idx="2">
                  <c:v>30</c:v>
                </c:pt>
                <c:pt idx="3">
                  <c:v>33</c:v>
                </c:pt>
                <c:pt idx="4">
                  <c:v>44</c:v>
                </c:pt>
                <c:pt idx="5">
                  <c:v>38</c:v>
                </c:pt>
                <c:pt idx="6">
                  <c:v>38</c:v>
                </c:pt>
                <c:pt idx="7">
                  <c:v>68</c:v>
                </c:pt>
                <c:pt idx="8">
                  <c:v>59</c:v>
                </c:pt>
                <c:pt idx="9">
                  <c:v>55</c:v>
                </c:pt>
                <c:pt idx="10">
                  <c:v>45</c:v>
                </c:pt>
                <c:pt idx="11">
                  <c:v>57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74240"/>
        <c:axId val="45323008"/>
      </c:barChart>
      <c:catAx>
        <c:axId val="4527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323008"/>
        <c:crosses val="autoZero"/>
        <c:auto val="1"/>
        <c:lblAlgn val="ctr"/>
        <c:lblOffset val="100"/>
        <c:noMultiLvlLbl val="0"/>
      </c:catAx>
      <c:valAx>
        <c:axId val="453230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27424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275" y="9376900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275" y="0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637" y="4689239"/>
            <a:ext cx="5486727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275" y="9376899"/>
            <a:ext cx="2971092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Auslesedatum: 25.09.2014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07.10.2014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Vulva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C51, D07.1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4192992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331640" y="1634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63555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339752" y="163611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843808" y="163668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3780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3837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3893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24128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73224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236296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Gesamt=911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1.226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343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944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282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Vulva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C51, D07.1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1.569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3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93905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Vulva</a:t>
            </a:r>
            <a:endParaRPr lang="de-DE" altLang="de-DE" sz="2000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Vulva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785430"/>
              </p:ext>
            </p:extLst>
          </p:nvPr>
        </p:nvGraphicFramePr>
        <p:xfrm>
          <a:off x="179388" y="1188464"/>
          <a:ext cx="3773487" cy="2168528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D07.1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Gesamt</a:t>
                      </a: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C51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490" y="1188000"/>
            <a:ext cx="5018006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9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87984744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Gesamt=911</a:t>
            </a:r>
            <a:endParaRPr lang="de-DE" altLang="de-DE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345134" y="6320353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8711" y="1551420"/>
            <a:ext cx="24955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217 (Cis/VIN III) 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694</a:t>
            </a:r>
          </a:p>
          <a:p>
            <a:pPr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Gesamt</a:t>
            </a:r>
            <a:r>
              <a:rPr lang="de-DE" altLang="de-DE" sz="1200" dirty="0">
                <a:latin typeface="Arial" charset="0"/>
              </a:rPr>
              <a:t>		</a:t>
            </a:r>
            <a:r>
              <a:rPr lang="de-DE" altLang="de-DE" sz="1200" dirty="0" smtClean="0">
                <a:latin typeface="Arial" charset="0"/>
              </a:rPr>
              <a:t>n=	911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547664" y="1536466"/>
            <a:ext cx="2746604" cy="8459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619672" y="1642012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672" y="2002052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619672" y="2173069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2" name="Textfeld 11"/>
          <p:cNvSpPr txBox="1"/>
          <p:nvPr/>
        </p:nvSpPr>
        <p:spPr>
          <a:xfrm>
            <a:off x="1259632" y="486916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475656" y="467955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276400" y="5615662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763688" y="410349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79712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780456" y="530120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339752" y="43651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483768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267744" y="5039598"/>
            <a:ext cx="4152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843808" y="43651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987824" y="393305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771800" y="537321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347864" y="364502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491880" y="302337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75856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851920" y="381546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4067944" y="323939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831319" y="5255622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932040" y="299695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76056" y="220486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860032" y="5013176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436096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580112" y="249289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364088" y="508518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940152" y="338341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156176" y="270892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868144" y="5157192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444208" y="342900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6660232" y="280735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6388968" y="518361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380312" y="465313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7668344" y="256490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85*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948264" y="4823574"/>
            <a:ext cx="487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335375" y="5373216"/>
            <a:ext cx="452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572000" y="321297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4427984" y="359943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876256" y="6381328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7020272" y="3527430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164288" y="2591326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524328" y="36534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35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Gesamt=911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m 29"/>
          <p:cNvGraphicFramePr/>
          <p:nvPr>
            <p:extLst>
              <p:ext uri="{D42A27DB-BD31-4B8C-83A1-F6EECF244321}">
                <p14:modId xmlns:p14="http://schemas.microsoft.com/office/powerpoint/2010/main" val="1281638384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345134" y="641384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98711" y="1394192"/>
            <a:ext cx="5869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217,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53 Jahre,	Mittelwert =	54,3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Invasive Tumoren </a:t>
            </a:r>
            <a:r>
              <a:rPr lang="de-DE" altLang="de-DE" sz="1200" dirty="0" smtClean="0">
                <a:latin typeface="Arial" charset="0"/>
              </a:rPr>
              <a:t>		n=	694,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72 Jahre,	Mittelwert =	69,1 Jahre</a:t>
            </a:r>
            <a:endParaRPr lang="de-DE" altLang="de-DE" sz="1200" dirty="0">
              <a:latin typeface="Arial" charset="0"/>
            </a:endParaRPr>
          </a:p>
          <a:p>
            <a:pPr>
              <a:tabLst>
                <a:tab pos="1341438" algn="l"/>
                <a:tab pos="1700213" algn="l"/>
                <a:tab pos="2246313" algn="r"/>
                <a:tab pos="2425700" algn="l"/>
                <a:tab pos="3946525" algn="l"/>
                <a:tab pos="4751388" algn="l"/>
              </a:tabLst>
            </a:pPr>
            <a:r>
              <a:rPr lang="de-DE" altLang="de-DE" sz="1200" dirty="0">
                <a:latin typeface="Arial" charset="0"/>
              </a:rPr>
              <a:t>Gesamt		</a:t>
            </a:r>
            <a:r>
              <a:rPr lang="de-DE" altLang="de-DE" sz="1200" dirty="0" smtClean="0">
                <a:latin typeface="Arial" charset="0"/>
              </a:rPr>
              <a:t>n=	911,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Median </a:t>
            </a:r>
            <a:r>
              <a:rPr lang="de-DE" altLang="de-DE" sz="1200" dirty="0">
                <a:latin typeface="Arial" charset="0"/>
              </a:rPr>
              <a:t>= </a:t>
            </a:r>
            <a:r>
              <a:rPr lang="de-DE" altLang="de-DE" sz="1200" dirty="0" smtClean="0">
                <a:latin typeface="Arial" charset="0"/>
              </a:rPr>
              <a:t>68 Jahre,	Mittelwert =	65,6 Jahre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547664" y="1361093"/>
            <a:ext cx="5904656" cy="69975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1619672" y="1484784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1619672" y="1655801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619672" y="1844824"/>
            <a:ext cx="117015" cy="1170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81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906225119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Patientinnen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Gesamt=911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37692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de-DE" altLang="de-DE" sz="1400" dirty="0" smtClean="0"/>
              <a:t>%</a:t>
            </a:r>
            <a:endParaRPr lang="de-DE" altLang="de-DE" sz="14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64088" y="247315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502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290519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endParaRPr lang="de-DE" altLang="de-DE" sz="16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55183" y="3697287"/>
            <a:ext cx="10890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89%</a:t>
            </a:r>
            <a:endParaRPr lang="de-DE" altLang="de-DE" sz="1400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915295" y="463339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de-DE" altLang="de-DE" sz="1600" dirty="0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35575" y="4921423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de-DE" altLang="de-DE" sz="16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10317" y="2042845"/>
            <a:ext cx="24497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>
                <a:latin typeface="Arial" charset="0"/>
              </a:rPr>
              <a:t>Präinvasive </a:t>
            </a:r>
            <a:r>
              <a:rPr lang="de-DE" altLang="de-DE" sz="1200" dirty="0" smtClean="0">
                <a:latin typeface="Arial" charset="0"/>
              </a:rPr>
              <a:t>Tumoren	n=	217</a:t>
            </a:r>
          </a:p>
          <a:p>
            <a:pPr defTabSz="1203325">
              <a:tabLst>
                <a:tab pos="1341438" algn="l"/>
                <a:tab pos="1700213" algn="l"/>
                <a:tab pos="2157413" algn="r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	694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95736" y="1989421"/>
            <a:ext cx="2664296" cy="51508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2267744" y="2087849"/>
            <a:ext cx="117015" cy="1170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267744" y="2304454"/>
            <a:ext cx="117015" cy="1170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321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70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754227322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24128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C51, D07.1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Gesamt=911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Bildschirmpräsentation (4:3)</PresentationFormat>
  <Paragraphs>209</Paragraphs>
  <Slides>11</Slides>
  <Notes>6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220</cp:revision>
  <cp:lastPrinted>2014-10-09T09:19:55Z</cp:lastPrinted>
  <dcterms:created xsi:type="dcterms:W3CDTF">2014-04-28T10:09:44Z</dcterms:created>
  <dcterms:modified xsi:type="dcterms:W3CDTF">2015-12-11T10:35:09Z</dcterms:modified>
</cp:coreProperties>
</file>