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ppt/notesSlides/notesSlide8.xml" ContentType="application/vnd.openxmlformats-officedocument.presentationml.notesSlide+xml"/>
  <Override PartName="/ppt/charts/chart5.xml" ContentType="application/vnd.openxmlformats-officedocument.drawingml.chart+xml"/>
  <Override PartName="/ppt/notesSlides/notesSlide9.xml" ContentType="application/vnd.openxmlformats-officedocument.presentationml.notesSlide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4"/>
  </p:notesMasterIdLst>
  <p:handoutMasterIdLst>
    <p:handoutMasterId r:id="rId15"/>
  </p:handoutMasterIdLst>
  <p:sldIdLst>
    <p:sldId id="291" r:id="rId2"/>
    <p:sldId id="287" r:id="rId3"/>
    <p:sldId id="295" r:id="rId4"/>
    <p:sldId id="296" r:id="rId5"/>
    <p:sldId id="289" r:id="rId6"/>
    <p:sldId id="285" r:id="rId7"/>
    <p:sldId id="290" r:id="rId8"/>
    <p:sldId id="293" r:id="rId9"/>
    <p:sldId id="294" r:id="rId10"/>
    <p:sldId id="277" r:id="rId11"/>
    <p:sldId id="280" r:id="rId12"/>
    <p:sldId id="292" r:id="rId13"/>
  </p:sldIdLst>
  <p:sldSz cx="9144000" cy="6858000" type="screen4x3"/>
  <p:notesSz cx="6669088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99CCFF"/>
    <a:srgbClr val="339966"/>
    <a:srgbClr val="008378"/>
    <a:srgbClr val="0033CC"/>
    <a:srgbClr val="008380"/>
    <a:srgbClr val="00836C"/>
    <a:srgbClr val="00CC6E"/>
    <a:srgbClr val="00CC66"/>
    <a:srgbClr val="0083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056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>
        <c:manualLayout>
          <c:layoutTarget val="inner"/>
          <c:xMode val="edge"/>
          <c:yMode val="edge"/>
          <c:x val="6.6425990525292994E-2"/>
          <c:y val="2.9293812481685701E-2"/>
          <c:w val="0.91374633003420802"/>
          <c:h val="0.9027503124884842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präinvasiv</c:v>
                </c:pt>
              </c:strCache>
            </c:strRef>
          </c:tx>
          <c:spPr>
            <a:solidFill>
              <a:srgbClr val="CCECFF"/>
            </a:solidFill>
            <a:ln>
              <a:solidFill>
                <a:schemeClr val="tx2"/>
              </a:solidFill>
            </a:ln>
          </c:spPr>
          <c:invertIfNegative val="0"/>
          <c:cat>
            <c:numRef>
              <c:f>Tabelle1!$A$2:$A$14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cat>
          <c:val>
            <c:numRef>
              <c:f>Tabelle1!$B$2:$B$14</c:f>
              <c:numCache>
                <c:formatCode>General</c:formatCode>
                <c:ptCount val="13"/>
                <c:pt idx="0">
                  <c:v>33</c:v>
                </c:pt>
                <c:pt idx="1">
                  <c:v>43</c:v>
                </c:pt>
                <c:pt idx="2">
                  <c:v>60</c:v>
                </c:pt>
                <c:pt idx="3">
                  <c:v>89</c:v>
                </c:pt>
                <c:pt idx="4">
                  <c:v>105</c:v>
                </c:pt>
                <c:pt idx="5">
                  <c:v>100</c:v>
                </c:pt>
                <c:pt idx="6">
                  <c:v>108</c:v>
                </c:pt>
                <c:pt idx="7">
                  <c:v>134</c:v>
                </c:pt>
                <c:pt idx="8">
                  <c:v>141</c:v>
                </c:pt>
                <c:pt idx="9">
                  <c:v>140</c:v>
                </c:pt>
                <c:pt idx="10">
                  <c:v>164</c:v>
                </c:pt>
                <c:pt idx="11">
                  <c:v>163</c:v>
                </c:pt>
                <c:pt idx="12">
                  <c:v>133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invasiv</c:v>
                </c:pt>
              </c:strCache>
            </c:strRef>
          </c:tx>
          <c:spPr>
            <a:solidFill>
              <a:srgbClr val="99CCFF"/>
            </a:solidFill>
            <a:ln>
              <a:solidFill>
                <a:schemeClr val="tx2"/>
              </a:solidFill>
            </a:ln>
          </c:spPr>
          <c:invertIfNegative val="0"/>
          <c:cat>
            <c:numRef>
              <c:f>Tabelle1!$A$2:$A$14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cat>
          <c:val>
            <c:numRef>
              <c:f>Tabelle1!$C$2:$C$14</c:f>
              <c:numCache>
                <c:formatCode>General</c:formatCode>
                <c:ptCount val="13"/>
                <c:pt idx="0">
                  <c:v>235</c:v>
                </c:pt>
                <c:pt idx="1">
                  <c:v>312</c:v>
                </c:pt>
                <c:pt idx="2">
                  <c:v>290</c:v>
                </c:pt>
                <c:pt idx="3">
                  <c:v>318</c:v>
                </c:pt>
                <c:pt idx="4">
                  <c:v>333</c:v>
                </c:pt>
                <c:pt idx="5">
                  <c:v>337</c:v>
                </c:pt>
                <c:pt idx="6">
                  <c:v>454</c:v>
                </c:pt>
                <c:pt idx="7">
                  <c:v>522</c:v>
                </c:pt>
                <c:pt idx="8">
                  <c:v>578</c:v>
                </c:pt>
                <c:pt idx="9">
                  <c:v>548</c:v>
                </c:pt>
                <c:pt idx="10">
                  <c:v>599</c:v>
                </c:pt>
                <c:pt idx="11">
                  <c:v>533</c:v>
                </c:pt>
                <c:pt idx="12">
                  <c:v>519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28087936"/>
        <c:axId val="42475520"/>
      </c:barChart>
      <c:catAx>
        <c:axId val="1280879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42475520"/>
        <c:crosses val="autoZero"/>
        <c:auto val="1"/>
        <c:lblAlgn val="ctr"/>
        <c:lblOffset val="100"/>
        <c:noMultiLvlLbl val="0"/>
      </c:catAx>
      <c:valAx>
        <c:axId val="42475520"/>
        <c:scaling>
          <c:orientation val="minMax"/>
          <c:max val="80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128087936"/>
        <c:crosses val="autoZero"/>
        <c:crossBetween val="between"/>
        <c:majorUnit val="100"/>
        <c:minorUnit val="100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txPr>
    <a:bodyPr/>
    <a:lstStyle/>
    <a:p>
      <a:pPr>
        <a:defRPr sz="1200">
          <a:latin typeface="Arial" panose="020B0604020202020204" pitchFamily="34" charset="0"/>
          <a:cs typeface="Arial" panose="020B0604020202020204" pitchFamily="34" charset="0"/>
        </a:defRPr>
      </a:pPr>
      <a:endParaRPr lang="de-D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Männer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33CC"/>
              </a:solidFill>
            </a:ln>
          </c:spPr>
          <c:invertIfNegative val="0"/>
          <c:cat>
            <c:strRef>
              <c:f>Tabelle1!$A$2:$A$20</c:f>
              <c:strCache>
                <c:ptCount val="19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80-84</c:v>
                </c:pt>
                <c:pt idx="17">
                  <c:v>85-89</c:v>
                </c:pt>
                <c:pt idx="18">
                  <c:v>&gt;=90</c:v>
                </c:pt>
              </c:strCache>
            </c:strRef>
          </c:cat>
          <c:val>
            <c:numRef>
              <c:f>Tabelle1!$B$2:$B$20</c:f>
              <c:numCache>
                <c:formatCode>General</c:formatCode>
                <c:ptCount val="19"/>
                <c:pt idx="2">
                  <c:v>4</c:v>
                </c:pt>
                <c:pt idx="3">
                  <c:v>10</c:v>
                </c:pt>
                <c:pt idx="4">
                  <c:v>22</c:v>
                </c:pt>
                <c:pt idx="5">
                  <c:v>47</c:v>
                </c:pt>
                <c:pt idx="6">
                  <c:v>58</c:v>
                </c:pt>
                <c:pt idx="7">
                  <c:v>109</c:v>
                </c:pt>
                <c:pt idx="8">
                  <c:v>179</c:v>
                </c:pt>
                <c:pt idx="9">
                  <c:v>247</c:v>
                </c:pt>
                <c:pt idx="10">
                  <c:v>249</c:v>
                </c:pt>
                <c:pt idx="11">
                  <c:v>278</c:v>
                </c:pt>
                <c:pt idx="12">
                  <c:v>397</c:v>
                </c:pt>
                <c:pt idx="13">
                  <c:v>571</c:v>
                </c:pt>
                <c:pt idx="14">
                  <c:v>584</c:v>
                </c:pt>
                <c:pt idx="15">
                  <c:v>436</c:v>
                </c:pt>
                <c:pt idx="16">
                  <c:v>251</c:v>
                </c:pt>
                <c:pt idx="17">
                  <c:v>107</c:v>
                </c:pt>
                <c:pt idx="18">
                  <c:v>30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Frauen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accent2">
                  <a:lumMod val="50000"/>
                </a:schemeClr>
              </a:solidFill>
            </a:ln>
          </c:spPr>
          <c:invertIfNegative val="0"/>
          <c:cat>
            <c:strRef>
              <c:f>Tabelle1!$A$2:$A$20</c:f>
              <c:strCache>
                <c:ptCount val="19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80-84</c:v>
                </c:pt>
                <c:pt idx="17">
                  <c:v>85-89</c:v>
                </c:pt>
                <c:pt idx="18">
                  <c:v>&gt;=90</c:v>
                </c:pt>
              </c:strCache>
            </c:strRef>
          </c:cat>
          <c:val>
            <c:numRef>
              <c:f>Tabelle1!$C$2:$C$20</c:f>
              <c:numCache>
                <c:formatCode>General</c:formatCode>
                <c:ptCount val="19"/>
                <c:pt idx="2">
                  <c:v>6</c:v>
                </c:pt>
                <c:pt idx="3">
                  <c:v>14</c:v>
                </c:pt>
                <c:pt idx="4">
                  <c:v>46</c:v>
                </c:pt>
                <c:pt idx="5">
                  <c:v>95</c:v>
                </c:pt>
                <c:pt idx="6">
                  <c:v>97</c:v>
                </c:pt>
                <c:pt idx="7">
                  <c:v>170</c:v>
                </c:pt>
                <c:pt idx="8">
                  <c:v>296</c:v>
                </c:pt>
                <c:pt idx="9">
                  <c:v>303</c:v>
                </c:pt>
                <c:pt idx="10">
                  <c:v>301</c:v>
                </c:pt>
                <c:pt idx="11">
                  <c:v>294</c:v>
                </c:pt>
                <c:pt idx="12">
                  <c:v>301</c:v>
                </c:pt>
                <c:pt idx="13">
                  <c:v>370</c:v>
                </c:pt>
                <c:pt idx="14">
                  <c:v>397</c:v>
                </c:pt>
                <c:pt idx="15">
                  <c:v>298</c:v>
                </c:pt>
                <c:pt idx="16">
                  <c:v>230</c:v>
                </c:pt>
                <c:pt idx="17">
                  <c:v>129</c:v>
                </c:pt>
                <c:pt idx="18">
                  <c:v>65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2620416"/>
        <c:axId val="42621952"/>
        <c:axId val="0"/>
      </c:bar3DChart>
      <c:catAx>
        <c:axId val="4262041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42621952"/>
        <c:crosses val="autoZero"/>
        <c:auto val="1"/>
        <c:lblAlgn val="ctr"/>
        <c:lblOffset val="100"/>
        <c:noMultiLvlLbl val="0"/>
      </c:catAx>
      <c:valAx>
        <c:axId val="42621952"/>
        <c:scaling>
          <c:orientation val="minMax"/>
          <c:max val="70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aseline="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42620416"/>
        <c:crosses val="autoZero"/>
        <c:crossBetween val="between"/>
        <c:majorUnit val="100"/>
        <c:minorUnit val="100"/>
      </c:valAx>
      <c:spPr>
        <a:solidFill>
          <a:schemeClr val="lt1"/>
        </a:solidFill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252053066971322"/>
          <c:y val="0.1422642991877005"/>
          <c:w val="0.78596050932831818"/>
          <c:h val="0.7724756031898363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Datenreihe 1</c:v>
                </c:pt>
              </c:strCache>
            </c:strRef>
          </c:tx>
          <c:spPr>
            <a:solidFill>
              <a:srgbClr val="339966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Tabelle1!$A$2:$A$3</c:f>
              <c:strCache>
                <c:ptCount val="2"/>
                <c:pt idx="0">
                  <c:v>&lt;=65 Jahre</c:v>
                </c:pt>
                <c:pt idx="1">
                  <c:v>&gt;65 Jahre</c:v>
                </c:pt>
              </c:strCache>
            </c:strRef>
          </c:cat>
          <c:val>
            <c:numRef>
              <c:f>Tabelle1!$B$2:$B$3</c:f>
              <c:numCache>
                <c:formatCode>General</c:formatCode>
                <c:ptCount val="2"/>
                <c:pt idx="0">
                  <c:v>3716</c:v>
                </c:pt>
                <c:pt idx="1">
                  <c:v>3275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100"/>
        <c:axId val="42503168"/>
        <c:axId val="42656512"/>
      </c:barChart>
      <c:catAx>
        <c:axId val="4250316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42656512"/>
        <c:crosses val="autoZero"/>
        <c:auto val="1"/>
        <c:lblAlgn val="ctr"/>
        <c:lblOffset val="100"/>
        <c:noMultiLvlLbl val="0"/>
      </c:catAx>
      <c:valAx>
        <c:axId val="42656512"/>
        <c:scaling>
          <c:orientation val="minMax"/>
          <c:max val="500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spPr>
          <a:ln w="12700"/>
        </c:spPr>
        <c:txPr>
          <a:bodyPr/>
          <a:lstStyle/>
          <a:p>
            <a: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42503168"/>
        <c:crosses val="autoZero"/>
        <c:crossBetween val="between"/>
        <c:majorUnit val="1000"/>
        <c:minorUnit val="1000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dPt>
            <c:idx val="1"/>
            <c:bubble3D val="0"/>
            <c:spPr>
              <a:solidFill>
                <a:schemeClr val="accent2"/>
              </a:solidFill>
            </c:spPr>
          </c:dPt>
          <c:dPt>
            <c:idx val="3"/>
            <c:bubble3D val="0"/>
            <c:spPr>
              <a:solidFill>
                <a:srgbClr val="FFC000"/>
              </a:solidFill>
            </c:spPr>
          </c:dPt>
          <c:dPt>
            <c:idx val="6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</c:dPt>
          <c:dPt>
            <c:idx val="7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</c:spPr>
          </c:dPt>
          <c:dPt>
            <c:idx val="8"/>
            <c:bubble3D val="0"/>
            <c:spPr>
              <a:solidFill>
                <a:schemeClr val="bg1">
                  <a:lumMod val="75000"/>
                </a:schemeClr>
              </a:solidFill>
            </c:spPr>
          </c:dPt>
          <c:cat>
            <c:strRef>
              <c:f>Tabelle1!$A$2:$A$7</c:f>
              <c:strCache>
                <c:ptCount val="6"/>
                <c:pt idx="0">
                  <c:v>SSM</c:v>
                </c:pt>
                <c:pt idx="1">
                  <c:v>LMM</c:v>
                </c:pt>
                <c:pt idx="2">
                  <c:v>NM</c:v>
                </c:pt>
                <c:pt idx="3">
                  <c:v>ALM</c:v>
                </c:pt>
                <c:pt idx="4">
                  <c:v>Sonstiges MM</c:v>
                </c:pt>
                <c:pt idx="5">
                  <c:v>MM k.A.</c:v>
                </c:pt>
              </c:strCache>
            </c:strRef>
          </c:cat>
          <c:val>
            <c:numRef>
              <c:f>Tabelle1!$B$2:$B$7</c:f>
              <c:numCache>
                <c:formatCode>General</c:formatCode>
                <c:ptCount val="6"/>
                <c:pt idx="0">
                  <c:v>3197</c:v>
                </c:pt>
                <c:pt idx="1">
                  <c:v>1207</c:v>
                </c:pt>
                <c:pt idx="2">
                  <c:v>549</c:v>
                </c:pt>
                <c:pt idx="3">
                  <c:v>140</c:v>
                </c:pt>
                <c:pt idx="4">
                  <c:v>129</c:v>
                </c:pt>
                <c:pt idx="5">
                  <c:v>1769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tot</c:v>
                </c:pt>
              </c:strCache>
            </c:strRef>
          </c:tx>
          <c:spPr>
            <a:solidFill>
              <a:srgbClr val="008378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Tabelle1!$A$2:$A$14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cat>
          <c:val>
            <c:numRef>
              <c:f>Tabelle1!$B$2:$B$14</c:f>
              <c:numCache>
                <c:formatCode>General</c:formatCode>
                <c:ptCount val="13"/>
                <c:pt idx="0">
                  <c:v>87</c:v>
                </c:pt>
                <c:pt idx="1">
                  <c:v>118</c:v>
                </c:pt>
                <c:pt idx="2">
                  <c:v>102</c:v>
                </c:pt>
                <c:pt idx="3">
                  <c:v>108</c:v>
                </c:pt>
                <c:pt idx="4">
                  <c:v>105</c:v>
                </c:pt>
                <c:pt idx="5">
                  <c:v>82</c:v>
                </c:pt>
                <c:pt idx="6">
                  <c:v>106</c:v>
                </c:pt>
                <c:pt idx="7">
                  <c:v>120</c:v>
                </c:pt>
                <c:pt idx="8">
                  <c:v>92</c:v>
                </c:pt>
                <c:pt idx="9">
                  <c:v>61</c:v>
                </c:pt>
                <c:pt idx="10">
                  <c:v>62</c:v>
                </c:pt>
                <c:pt idx="11">
                  <c:v>27</c:v>
                </c:pt>
                <c:pt idx="12">
                  <c:v>6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&gt; 2014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Tabelle1!$A$2:$A$14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cat>
          <c:val>
            <c:numRef>
              <c:f>Tabelle1!$C$2:$C$14</c:f>
              <c:numCache>
                <c:formatCode>General</c:formatCode>
                <c:ptCount val="13"/>
                <c:pt idx="0">
                  <c:v>49</c:v>
                </c:pt>
                <c:pt idx="1">
                  <c:v>53</c:v>
                </c:pt>
                <c:pt idx="2">
                  <c:v>68</c:v>
                </c:pt>
                <c:pt idx="3">
                  <c:v>78</c:v>
                </c:pt>
                <c:pt idx="4">
                  <c:v>79</c:v>
                </c:pt>
                <c:pt idx="5">
                  <c:v>75</c:v>
                </c:pt>
                <c:pt idx="6">
                  <c:v>108</c:v>
                </c:pt>
                <c:pt idx="7">
                  <c:v>145</c:v>
                </c:pt>
                <c:pt idx="8">
                  <c:v>171</c:v>
                </c:pt>
                <c:pt idx="9">
                  <c:v>167</c:v>
                </c:pt>
                <c:pt idx="10">
                  <c:v>241</c:v>
                </c:pt>
                <c:pt idx="11">
                  <c:v>279</c:v>
                </c:pt>
                <c:pt idx="12">
                  <c:v>647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&lt; 2014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Tabelle1!$A$2:$A$14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cat>
          <c:val>
            <c:numRef>
              <c:f>Tabelle1!$D$2:$D$14</c:f>
              <c:numCache>
                <c:formatCode>General</c:formatCode>
                <c:ptCount val="13"/>
                <c:pt idx="0">
                  <c:v>132</c:v>
                </c:pt>
                <c:pt idx="1">
                  <c:v>184</c:v>
                </c:pt>
                <c:pt idx="2">
                  <c:v>180</c:v>
                </c:pt>
                <c:pt idx="3">
                  <c:v>221</c:v>
                </c:pt>
                <c:pt idx="4">
                  <c:v>254</c:v>
                </c:pt>
                <c:pt idx="5">
                  <c:v>280</c:v>
                </c:pt>
                <c:pt idx="6">
                  <c:v>348</c:v>
                </c:pt>
                <c:pt idx="7">
                  <c:v>391</c:v>
                </c:pt>
                <c:pt idx="8">
                  <c:v>456</c:v>
                </c:pt>
                <c:pt idx="9">
                  <c:v>460</c:v>
                </c:pt>
                <c:pt idx="10">
                  <c:v>460</c:v>
                </c:pt>
                <c:pt idx="11">
                  <c:v>390</c:v>
                </c:pt>
                <c:pt idx="1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4180608"/>
        <c:axId val="44182528"/>
      </c:barChart>
      <c:catAx>
        <c:axId val="441806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44182528"/>
        <c:crosses val="autoZero"/>
        <c:auto val="1"/>
        <c:lblAlgn val="ctr"/>
        <c:lblOffset val="100"/>
        <c:noMultiLvlLbl val="0"/>
      </c:catAx>
      <c:valAx>
        <c:axId val="44182528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44180608"/>
        <c:crosses val="autoZero"/>
        <c:crossBetween val="between"/>
        <c:majorUnit val="0.2"/>
      </c:valAx>
      <c:spPr>
        <a:noFill/>
      </c:spPr>
    </c:plotArea>
    <c:plotVisOnly val="1"/>
    <c:dispBlanksAs val="gap"/>
    <c:showDLblsOverMax val="0"/>
  </c:chart>
  <c:spPr>
    <a:noFill/>
    <a:ln w="0">
      <a:noFill/>
    </a:ln>
  </c:spPr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tot</c:v>
                </c:pt>
              </c:strCache>
            </c:strRef>
          </c:tx>
          <c:spPr>
            <a:solidFill>
              <a:srgbClr val="008378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Tabelle1!$A$2:$A$14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cat>
          <c:val>
            <c:numRef>
              <c:f>Tabelle1!$B$2:$B$14</c:f>
              <c:numCache>
                <c:formatCode>General</c:formatCode>
                <c:ptCount val="13"/>
                <c:pt idx="0">
                  <c:v>87</c:v>
                </c:pt>
                <c:pt idx="1">
                  <c:v>118</c:v>
                </c:pt>
                <c:pt idx="2">
                  <c:v>102</c:v>
                </c:pt>
                <c:pt idx="3">
                  <c:v>108</c:v>
                </c:pt>
                <c:pt idx="4">
                  <c:v>105</c:v>
                </c:pt>
                <c:pt idx="5">
                  <c:v>82</c:v>
                </c:pt>
                <c:pt idx="6">
                  <c:v>106</c:v>
                </c:pt>
                <c:pt idx="7">
                  <c:v>120</c:v>
                </c:pt>
                <c:pt idx="8">
                  <c:v>92</c:v>
                </c:pt>
                <c:pt idx="9">
                  <c:v>61</c:v>
                </c:pt>
                <c:pt idx="10">
                  <c:v>62</c:v>
                </c:pt>
                <c:pt idx="11">
                  <c:v>27</c:v>
                </c:pt>
                <c:pt idx="12">
                  <c:v>5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&gt; 2014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Tabelle1!$A$2:$A$14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cat>
          <c:val>
            <c:numRef>
              <c:f>Tabelle1!$C$2:$C$14</c:f>
              <c:numCache>
                <c:formatCode>General</c:formatCode>
                <c:ptCount val="13"/>
                <c:pt idx="0">
                  <c:v>23</c:v>
                </c:pt>
                <c:pt idx="1">
                  <c:v>17</c:v>
                </c:pt>
                <c:pt idx="2">
                  <c:v>33</c:v>
                </c:pt>
                <c:pt idx="3">
                  <c:v>45</c:v>
                </c:pt>
                <c:pt idx="4">
                  <c:v>42</c:v>
                </c:pt>
                <c:pt idx="5">
                  <c:v>40</c:v>
                </c:pt>
                <c:pt idx="6">
                  <c:v>46</c:v>
                </c:pt>
                <c:pt idx="7">
                  <c:v>87</c:v>
                </c:pt>
                <c:pt idx="8">
                  <c:v>90</c:v>
                </c:pt>
                <c:pt idx="9">
                  <c:v>101</c:v>
                </c:pt>
                <c:pt idx="10">
                  <c:v>144</c:v>
                </c:pt>
                <c:pt idx="11">
                  <c:v>189</c:v>
                </c:pt>
                <c:pt idx="12">
                  <c:v>647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&lt; 2014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Tabelle1!$A$2:$A$14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cat>
          <c:val>
            <c:numRef>
              <c:f>Tabelle1!$D$2:$D$14</c:f>
              <c:numCache>
                <c:formatCode>General</c:formatCode>
                <c:ptCount val="13"/>
                <c:pt idx="0">
                  <c:v>158</c:v>
                </c:pt>
                <c:pt idx="1">
                  <c:v>220</c:v>
                </c:pt>
                <c:pt idx="2">
                  <c:v>215</c:v>
                </c:pt>
                <c:pt idx="3">
                  <c:v>254</c:v>
                </c:pt>
                <c:pt idx="4">
                  <c:v>291</c:v>
                </c:pt>
                <c:pt idx="5">
                  <c:v>315</c:v>
                </c:pt>
                <c:pt idx="6">
                  <c:v>410</c:v>
                </c:pt>
                <c:pt idx="7">
                  <c:v>449</c:v>
                </c:pt>
                <c:pt idx="8">
                  <c:v>537</c:v>
                </c:pt>
                <c:pt idx="9">
                  <c:v>526</c:v>
                </c:pt>
                <c:pt idx="10">
                  <c:v>557</c:v>
                </c:pt>
                <c:pt idx="11">
                  <c:v>480</c:v>
                </c:pt>
                <c:pt idx="1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4816640"/>
        <c:axId val="44822528"/>
      </c:barChart>
      <c:catAx>
        <c:axId val="448166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44822528"/>
        <c:crosses val="autoZero"/>
        <c:auto val="1"/>
        <c:lblAlgn val="ctr"/>
        <c:lblOffset val="100"/>
        <c:noMultiLvlLbl val="0"/>
      </c:catAx>
      <c:valAx>
        <c:axId val="44822528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44816640"/>
        <c:crosses val="autoZero"/>
        <c:crossBetween val="between"/>
        <c:majorUnit val="0.2"/>
      </c:valAx>
      <c:spPr>
        <a:noFill/>
      </c:spPr>
    </c:plotArea>
    <c:plotVisOnly val="1"/>
    <c:dispBlanksAs val="gap"/>
    <c:showDLblsOverMax val="0"/>
  </c:chart>
  <c:spPr>
    <a:noFill/>
    <a:ln w="0">
      <a:noFill/>
    </a:ln>
  </c:spPr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165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778250" y="9428165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379A4D-3684-4833-A6AA-E91B74DB24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9405496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66751" y="4714876"/>
            <a:ext cx="5335588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164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778250" y="9428164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7BD335-3D9A-492E-AD99-2F3266528E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4448488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15413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77941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46362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8882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17816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87217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87217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14717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03478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FC5E6187-CFC3-45C5-A79E-577515149F7C}" type="datetimeFigureOut">
              <a:rPr lang="de-DE" smtClean="0"/>
              <a:t>11.12.2015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C0D0F7A2-B28A-429E-988E-A3055CC33046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08346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FC5E6187-CFC3-45C5-A79E-577515149F7C}" type="datetimeFigureOut">
              <a:rPr lang="de-DE" smtClean="0"/>
              <a:t>11.12.2015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C0D0F7A2-B28A-429E-988E-A3055CC330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0023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/>
          <p:cNvSpPr>
            <a:spLocks noChangeArrowheads="1"/>
          </p:cNvSpPr>
          <p:nvPr userDrawn="1"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8" name="Object 15">
            <a:hlinkClick r:id="" action="ppaction://ole?verb=0"/>
          </p:cNvPr>
          <p:cNvGraphicFramePr>
            <a:graphicFrameLocks noChangeAspect="1"/>
          </p:cNvGraphicFramePr>
          <p:nvPr userDrawn="1"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9" name="Dokument" r:id="rId5" imgW="1458599" imgH="1305528" progId="Word.Document.8">
                  <p:embed/>
                </p:oleObj>
              </mc:Choice>
              <mc:Fallback>
                <p:oleObj name="Dokument" r:id="rId5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17"/>
          <p:cNvSpPr>
            <a:spLocks noChangeArrowheads="1"/>
          </p:cNvSpPr>
          <p:nvPr userDrawn="1"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  <a:latin typeface="Arial" charset="0"/>
              </a:rPr>
              <a:t>Mittelfranken ED </a:t>
            </a:r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2002-2014: Malignes Melanom der Haut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sp>
        <p:nvSpPr>
          <p:cNvPr id="10" name="Textfeld 9"/>
          <p:cNvSpPr txBox="1"/>
          <p:nvPr userDrawn="1"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22.10.2015, Stand: November 2015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feld 10"/>
          <p:cNvSpPr txBox="1">
            <a:spLocks noChangeArrowheads="1"/>
          </p:cNvSpPr>
          <p:nvPr userDrawn="1"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2015</a:t>
            </a:r>
          </a:p>
        </p:txBody>
      </p:sp>
    </p:spTree>
    <p:extLst>
      <p:ext uri="{BB962C8B-B14F-4D97-AF65-F5344CB8AC3E}">
        <p14:creationId xmlns:p14="http://schemas.microsoft.com/office/powerpoint/2010/main" val="876145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7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.wmf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219200" y="1916794"/>
            <a:ext cx="6644054" cy="23763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3600" b="1" dirty="0" smtClean="0">
                <a:solidFill>
                  <a:srgbClr val="0033CC"/>
                </a:solidFill>
              </a:rPr>
              <a:t>Malignes Melanom der Haut</a:t>
            </a:r>
          </a:p>
          <a:p>
            <a:pPr algn="ctr">
              <a:spcBef>
                <a:spcPct val="50000"/>
              </a:spcBef>
            </a:pPr>
            <a:r>
              <a:rPr lang="de-DE" altLang="de-DE" sz="1800" b="1" dirty="0" smtClean="0">
                <a:solidFill>
                  <a:srgbClr val="0033CC"/>
                </a:solidFill>
              </a:rPr>
              <a:t>C43, D03</a:t>
            </a:r>
          </a:p>
          <a:p>
            <a:pPr algn="ctr">
              <a:spcBef>
                <a:spcPct val="50000"/>
              </a:spcBef>
            </a:pPr>
            <a:endParaRPr lang="de-DE" altLang="de-DE" sz="3600" b="1" dirty="0">
              <a:solidFill>
                <a:srgbClr val="0033CC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de-DE" altLang="de-DE" b="1" dirty="0" smtClean="0">
                <a:solidFill>
                  <a:srgbClr val="0033CC"/>
                </a:solidFill>
              </a:rPr>
              <a:t>Erstdiagnosejahre 2002-2014</a:t>
            </a:r>
            <a:endParaRPr lang="de-DE" altLang="de-DE" b="1" dirty="0">
              <a:solidFill>
                <a:srgbClr val="0033CC"/>
              </a:solidFill>
            </a:endParaRPr>
          </a:p>
        </p:txBody>
      </p:sp>
      <p:sp>
        <p:nvSpPr>
          <p:cNvPr id="13316" name="Rectangle 16"/>
          <p:cNvSpPr>
            <a:spLocks noChangeArrowheads="1"/>
          </p:cNvSpPr>
          <p:nvPr/>
        </p:nvSpPr>
        <p:spPr bwMode="auto">
          <a:xfrm>
            <a:off x="0" y="1"/>
            <a:ext cx="9144000" cy="44926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93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</a:rPr>
              <a:t>Tumorzentrum der Universität Erlangen-Nürnberg</a:t>
            </a:r>
          </a:p>
        </p:txBody>
      </p:sp>
      <p:graphicFrame>
        <p:nvGraphicFramePr>
          <p:cNvPr id="13317" name="Object 17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1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9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1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feld 6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22.10.2015, Stand: November 2015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feld 7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2015</a:t>
            </a:r>
          </a:p>
        </p:txBody>
      </p:sp>
    </p:spTree>
    <p:extLst>
      <p:ext uri="{BB962C8B-B14F-4D97-AF65-F5344CB8AC3E}">
        <p14:creationId xmlns:p14="http://schemas.microsoft.com/office/powerpoint/2010/main" val="1367253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2457312209"/>
              </p:ext>
            </p:extLst>
          </p:nvPr>
        </p:nvGraphicFramePr>
        <p:xfrm>
          <a:off x="724461" y="1713141"/>
          <a:ext cx="7132320" cy="467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7"/>
          <p:cNvSpPr txBox="1">
            <a:spLocks noChangeArrowheads="1"/>
          </p:cNvSpPr>
          <p:nvPr/>
        </p:nvSpPr>
        <p:spPr bwMode="auto">
          <a:xfrm rot="16200000">
            <a:off x="-565817" y="3779550"/>
            <a:ext cx="2206799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Relative Häufigkeit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519781" y="6313260"/>
            <a:ext cx="2060331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Diagnosejahr</a:t>
            </a:r>
          </a:p>
        </p:txBody>
      </p:sp>
      <p:sp>
        <p:nvSpPr>
          <p:cNvPr id="29" name="Textfeld 28"/>
          <p:cNvSpPr txBox="1"/>
          <p:nvPr/>
        </p:nvSpPr>
        <p:spPr>
          <a:xfrm>
            <a:off x="1403648" y="161342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268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1835696" y="1613991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355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2339752" y="161455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350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2843808" y="1615117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407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3347864" y="1616243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438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3779912" y="161680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437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4788024" y="1617369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656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5292080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719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feld 37"/>
          <p:cNvSpPr txBox="1"/>
          <p:nvPr/>
        </p:nvSpPr>
        <p:spPr>
          <a:xfrm>
            <a:off x="5796136" y="161117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688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feld 38"/>
          <p:cNvSpPr txBox="1"/>
          <p:nvPr/>
        </p:nvSpPr>
        <p:spPr>
          <a:xfrm>
            <a:off x="6228184" y="161117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763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6732240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696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feld 39"/>
          <p:cNvSpPr txBox="1"/>
          <p:nvPr/>
        </p:nvSpPr>
        <p:spPr>
          <a:xfrm>
            <a:off x="4283968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562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7236296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652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 Box 4"/>
          <p:cNvSpPr txBox="1">
            <a:spLocks noChangeArrowheads="1"/>
          </p:cNvSpPr>
          <p:nvPr/>
        </p:nvSpPr>
        <p:spPr bwMode="auto">
          <a:xfrm>
            <a:off x="8021633" y="3504948"/>
            <a:ext cx="11223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200" dirty="0" smtClean="0"/>
              <a:t>Nicht aktuell</a:t>
            </a:r>
            <a:endParaRPr lang="de-DE" altLang="de-DE" sz="1200" dirty="0"/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Aktuell</a:t>
            </a:r>
            <a:endParaRPr lang="de-DE" altLang="de-DE" sz="1200" dirty="0"/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Tot</a:t>
            </a:r>
            <a:endParaRPr lang="de-DE" altLang="de-DE" sz="1200" dirty="0"/>
          </a:p>
        </p:txBody>
      </p:sp>
      <p:sp>
        <p:nvSpPr>
          <p:cNvPr id="41" name="Rectangle 7"/>
          <p:cNvSpPr>
            <a:spLocks noChangeArrowheads="1"/>
          </p:cNvSpPr>
          <p:nvPr/>
        </p:nvSpPr>
        <p:spPr bwMode="auto">
          <a:xfrm>
            <a:off x="7884368" y="3858890"/>
            <a:ext cx="117015" cy="117015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" name="Rectangle 8"/>
          <p:cNvSpPr>
            <a:spLocks noChangeArrowheads="1"/>
          </p:cNvSpPr>
          <p:nvPr/>
        </p:nvSpPr>
        <p:spPr bwMode="auto">
          <a:xfrm>
            <a:off x="7884368" y="4146922"/>
            <a:ext cx="117015" cy="117015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3" name="Rectangle 10"/>
          <p:cNvSpPr>
            <a:spLocks noChangeArrowheads="1"/>
          </p:cNvSpPr>
          <p:nvPr/>
        </p:nvSpPr>
        <p:spPr bwMode="auto">
          <a:xfrm>
            <a:off x="7884368" y="3583033"/>
            <a:ext cx="117015" cy="11701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4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Aktueller Life-Status 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C43, D03</a:t>
            </a:r>
          </a:p>
          <a:p>
            <a:pPr lvl="0" algn="ctr"/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(Aktuell = das Datum der letzten Information zum Patienten ist &gt; 01.01.2014)</a:t>
            </a:r>
            <a:endParaRPr lang="de-DE" altLang="de-DE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feld 44"/>
          <p:cNvSpPr txBox="1"/>
          <p:nvPr/>
        </p:nvSpPr>
        <p:spPr>
          <a:xfrm>
            <a:off x="3563888" y="112474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Gesamt=6.991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179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1594128624"/>
              </p:ext>
            </p:extLst>
          </p:nvPr>
        </p:nvGraphicFramePr>
        <p:xfrm>
          <a:off x="724461" y="1713141"/>
          <a:ext cx="7132320" cy="467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7"/>
          <p:cNvSpPr txBox="1">
            <a:spLocks noChangeArrowheads="1"/>
          </p:cNvSpPr>
          <p:nvPr/>
        </p:nvSpPr>
        <p:spPr bwMode="auto">
          <a:xfrm rot="16200000">
            <a:off x="-565817" y="3779550"/>
            <a:ext cx="2206799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Relative Häufigkeit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519781" y="6313260"/>
            <a:ext cx="2060331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Diagnosejahr</a:t>
            </a:r>
          </a:p>
        </p:txBody>
      </p:sp>
      <p:sp>
        <p:nvSpPr>
          <p:cNvPr id="30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Aktuelles Klinisches Follow-</a:t>
            </a:r>
            <a:r>
              <a:rPr lang="de-DE" altLang="de-DE" sz="20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C43, D03</a:t>
            </a:r>
          </a:p>
          <a:p>
            <a:pPr lvl="0" algn="ctr"/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(Aktuell = das Datum der letzten Information zum Krankheitsverlauf/Tumorstatus ist &gt; 01.01.2014)</a:t>
            </a:r>
            <a:endParaRPr lang="de-DE" altLang="de-DE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3563888" y="112474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Gesamt=6.991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1403648" y="161342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268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1835696" y="1613991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355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2339752" y="161455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350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2843808" y="1615117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407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3347864" y="1616243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438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3779912" y="161680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437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feld 46"/>
          <p:cNvSpPr txBox="1"/>
          <p:nvPr/>
        </p:nvSpPr>
        <p:spPr>
          <a:xfrm>
            <a:off x="4788024" y="1617369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656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Textfeld 47"/>
          <p:cNvSpPr txBox="1"/>
          <p:nvPr/>
        </p:nvSpPr>
        <p:spPr>
          <a:xfrm>
            <a:off x="5292080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719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Textfeld 48"/>
          <p:cNvSpPr txBox="1"/>
          <p:nvPr/>
        </p:nvSpPr>
        <p:spPr>
          <a:xfrm>
            <a:off x="5796136" y="161117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688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feld 49"/>
          <p:cNvSpPr txBox="1"/>
          <p:nvPr/>
        </p:nvSpPr>
        <p:spPr>
          <a:xfrm>
            <a:off x="6228184" y="161117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763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Textfeld 50"/>
          <p:cNvSpPr txBox="1"/>
          <p:nvPr/>
        </p:nvSpPr>
        <p:spPr>
          <a:xfrm>
            <a:off x="6732240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696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Textfeld 51"/>
          <p:cNvSpPr txBox="1"/>
          <p:nvPr/>
        </p:nvSpPr>
        <p:spPr>
          <a:xfrm>
            <a:off x="4283968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562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Textfeld 52"/>
          <p:cNvSpPr txBox="1"/>
          <p:nvPr/>
        </p:nvSpPr>
        <p:spPr>
          <a:xfrm>
            <a:off x="7236296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652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Text Box 4"/>
          <p:cNvSpPr txBox="1">
            <a:spLocks noChangeArrowheads="1"/>
          </p:cNvSpPr>
          <p:nvPr/>
        </p:nvSpPr>
        <p:spPr bwMode="auto">
          <a:xfrm>
            <a:off x="8021633" y="3504948"/>
            <a:ext cx="130289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200" dirty="0" smtClean="0"/>
              <a:t>Nicht aktuell</a:t>
            </a:r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Aktuell</a:t>
            </a:r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Patient tot</a:t>
            </a:r>
            <a:endParaRPr lang="de-DE" altLang="de-DE" sz="1200" dirty="0"/>
          </a:p>
        </p:txBody>
      </p:sp>
      <p:sp>
        <p:nvSpPr>
          <p:cNvPr id="55" name="Rectangle 7"/>
          <p:cNvSpPr>
            <a:spLocks noChangeArrowheads="1"/>
          </p:cNvSpPr>
          <p:nvPr/>
        </p:nvSpPr>
        <p:spPr bwMode="auto">
          <a:xfrm>
            <a:off x="7884368" y="3864988"/>
            <a:ext cx="117015" cy="117015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6" name="Rectangle 8"/>
          <p:cNvSpPr>
            <a:spLocks noChangeArrowheads="1"/>
          </p:cNvSpPr>
          <p:nvPr/>
        </p:nvSpPr>
        <p:spPr bwMode="auto">
          <a:xfrm>
            <a:off x="7884368" y="4153020"/>
            <a:ext cx="117015" cy="117015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7" name="Rectangle 10"/>
          <p:cNvSpPr>
            <a:spLocks noChangeArrowheads="1"/>
          </p:cNvSpPr>
          <p:nvPr/>
        </p:nvSpPr>
        <p:spPr bwMode="auto">
          <a:xfrm>
            <a:off x="7884368" y="3583033"/>
            <a:ext cx="117015" cy="117015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202454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219200" y="1674813"/>
            <a:ext cx="6644054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1600" b="1">
                <a:solidFill>
                  <a:srgbClr val="000000"/>
                </a:solidFill>
              </a:rPr>
              <a:t>Nutzungsbedingungen</a:t>
            </a:r>
          </a:p>
        </p:txBody>
      </p:sp>
      <p:sp>
        <p:nvSpPr>
          <p:cNvPr id="13315" name="Text Box 30"/>
          <p:cNvSpPr txBox="1">
            <a:spLocks noChangeArrowheads="1"/>
          </p:cNvSpPr>
          <p:nvPr/>
        </p:nvSpPr>
        <p:spPr bwMode="auto">
          <a:xfrm>
            <a:off x="1182566" y="2106613"/>
            <a:ext cx="6646985" cy="3592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Die Abbildungen dürfen unter folgenden Bedingungen in Vorträgen, wissenschaftlichen Veröffentlichungen, Doktorarbeiten </a:t>
            </a:r>
            <a:r>
              <a:rPr lang="de-DE" altLang="de-DE" sz="1600" dirty="0" err="1">
                <a:solidFill>
                  <a:srgbClr val="000000"/>
                </a:solidFill>
              </a:rPr>
              <a:t>u.ä.</a:t>
            </a:r>
            <a:r>
              <a:rPr lang="de-DE" altLang="de-DE" sz="1600" dirty="0">
                <a:solidFill>
                  <a:srgbClr val="000000"/>
                </a:solidFill>
              </a:rPr>
              <a:t> verwendet werden:</a:t>
            </a:r>
          </a:p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Eine Abbildung wird entweder komplett übernommen, d.h. einschließlich Kopf- und Fußzeile, oder die Abbildung wird – bei Übernahme nur der Grafik selbst –  mit einer Quellenangabe nach unten angegebener Zitierweise versehen.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Es ist nicht zulässig, Ausschnitte aus einer Grafik zu verwenden.</a:t>
            </a:r>
          </a:p>
          <a:p>
            <a:pPr>
              <a:spcBef>
                <a:spcPct val="50000"/>
              </a:spcBef>
            </a:pPr>
            <a:endParaRPr lang="de-DE" altLang="de-DE" sz="1600" dirty="0">
              <a:solidFill>
                <a:srgbClr val="000000"/>
              </a:solidFill>
            </a:endParaRPr>
          </a:p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Quelle: 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Tumorzentrum der Universität Erlangen-Nürnberg (Hrsg.): 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Qualitätsbericht </a:t>
            </a:r>
            <a:r>
              <a:rPr lang="de-DE" altLang="de-DE" sz="1600" dirty="0" smtClean="0">
                <a:solidFill>
                  <a:srgbClr val="000000"/>
                </a:solidFill>
              </a:rPr>
              <a:t>2015 </a:t>
            </a:r>
            <a:r>
              <a:rPr lang="de-DE" altLang="de-DE" sz="1600" dirty="0">
                <a:solidFill>
                  <a:srgbClr val="000000"/>
                </a:solidFill>
              </a:rPr>
              <a:t>– Krebs in Mittelfranken </a:t>
            </a:r>
            <a:r>
              <a:rPr lang="de-DE" altLang="de-DE" sz="1600" dirty="0" smtClean="0">
                <a:solidFill>
                  <a:srgbClr val="000000"/>
                </a:solidFill>
              </a:rPr>
              <a:t>2002-2014, </a:t>
            </a:r>
            <a:r>
              <a:rPr lang="de-DE" altLang="de-DE" sz="1600" dirty="0">
                <a:solidFill>
                  <a:srgbClr val="000000"/>
                </a:solidFill>
              </a:rPr>
              <a:t/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 smtClean="0">
                <a:solidFill>
                  <a:srgbClr val="000000"/>
                </a:solidFill>
              </a:rPr>
              <a:t>Erlangen, 2015.</a:t>
            </a:r>
            <a:endParaRPr lang="de-DE" altLang="de-DE" sz="1600" dirty="0">
              <a:solidFill>
                <a:srgbClr val="000000"/>
              </a:solidFill>
            </a:endParaRPr>
          </a:p>
        </p:txBody>
      </p:sp>
      <p:sp>
        <p:nvSpPr>
          <p:cNvPr id="13316" name="Rectangle 16"/>
          <p:cNvSpPr>
            <a:spLocks noChangeArrowheads="1"/>
          </p:cNvSpPr>
          <p:nvPr/>
        </p:nvSpPr>
        <p:spPr bwMode="auto">
          <a:xfrm>
            <a:off x="0" y="1"/>
            <a:ext cx="9144000" cy="44926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93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</a:rPr>
              <a:t>Tumorzentrum der Universität Erlangen-Nürnberg</a:t>
            </a:r>
          </a:p>
        </p:txBody>
      </p:sp>
      <p:graphicFrame>
        <p:nvGraphicFramePr>
          <p:cNvPr id="13317" name="Object 17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1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3" name="Dokument" r:id="rId3" imgW="1458599" imgH="1305528" progId="Word.Document.8">
                  <p:embed/>
                </p:oleObj>
              </mc:Choice>
              <mc:Fallback>
                <p:oleObj name="Dokument" r:id="rId3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1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3275856" y="2276872"/>
            <a:ext cx="266429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2002-2014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10.074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6228184" y="2282840"/>
            <a:ext cx="2613580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&lt; 2002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4.977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3275856" y="3939862"/>
            <a:ext cx="266429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Mittelfranken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7.088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6228183" y="3945830"/>
            <a:ext cx="2615011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Nicht Mittelfranken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2.986</a:t>
            </a:r>
          </a:p>
        </p:txBody>
      </p:sp>
      <p:sp>
        <p:nvSpPr>
          <p:cNvPr id="11" name="Text Box 38"/>
          <p:cNvSpPr txBox="1">
            <a:spLocks noChangeArrowheads="1"/>
          </p:cNvSpPr>
          <p:nvPr/>
        </p:nvSpPr>
        <p:spPr bwMode="auto">
          <a:xfrm>
            <a:off x="211017" y="580203"/>
            <a:ext cx="8745415" cy="97658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98462" tIns="49232" rIns="98462" bIns="49232">
            <a:spAutoFit/>
          </a:bodyPr>
          <a:lstStyle>
            <a:lvl1pPr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343025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522413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01800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81188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383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955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527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7099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sz="1900" dirty="0">
                <a:latin typeface="Arial" charset="0"/>
              </a:rPr>
              <a:t>Klinisches Krebsregister des Tumorzentrums Erlangen-Nürnberg</a:t>
            </a:r>
          </a:p>
          <a:p>
            <a:pPr algn="ctr"/>
            <a:r>
              <a:rPr lang="de-DE" altLang="de-DE" sz="1900" b="1" dirty="0" smtClean="0">
                <a:latin typeface="Arial" charset="0"/>
              </a:rPr>
              <a:t>Tumorentität: Malignes Melanom der Haut</a:t>
            </a:r>
            <a:r>
              <a:rPr lang="de-DE" altLang="de-DE" sz="1900" dirty="0" smtClean="0">
                <a:latin typeface="Arial" charset="0"/>
              </a:rPr>
              <a:t>, </a:t>
            </a:r>
            <a:r>
              <a:rPr lang="de-DE" altLang="de-DE" sz="1400" dirty="0" smtClean="0">
                <a:latin typeface="Arial" charset="0"/>
              </a:rPr>
              <a:t>C43, D03</a:t>
            </a:r>
            <a:endParaRPr lang="de-DE" altLang="de-DE" sz="1400" b="1" dirty="0" smtClean="0">
              <a:latin typeface="Arial" charset="0"/>
            </a:endParaRPr>
          </a:p>
          <a:p>
            <a:pPr algn="ctr"/>
            <a:r>
              <a:rPr lang="de-DE" altLang="de-DE" sz="1900" b="1" dirty="0" smtClean="0">
                <a:latin typeface="Arial" charset="0"/>
              </a:rPr>
              <a:t>Gesamt: 15.051 </a:t>
            </a:r>
            <a:r>
              <a:rPr lang="de-DE" altLang="de-DE" sz="1200" b="1" dirty="0" smtClean="0">
                <a:latin typeface="Arial" charset="0"/>
              </a:rPr>
              <a:t>(ED 1978 bis 2014)</a:t>
            </a:r>
            <a:endParaRPr lang="de-DE" altLang="de-DE" sz="1200" b="1" dirty="0">
              <a:latin typeface="Arial" charset="0"/>
            </a:endParaRPr>
          </a:p>
        </p:txBody>
      </p:sp>
      <p:sp>
        <p:nvSpPr>
          <p:cNvPr id="25" name="Line 54"/>
          <p:cNvSpPr>
            <a:spLocks noChangeShapeType="1"/>
          </p:cNvSpPr>
          <p:nvPr/>
        </p:nvSpPr>
        <p:spPr bwMode="auto">
          <a:xfrm>
            <a:off x="4572000" y="1706195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6" name="Line 54"/>
          <p:cNvSpPr>
            <a:spLocks noChangeShapeType="1"/>
          </p:cNvSpPr>
          <p:nvPr/>
        </p:nvSpPr>
        <p:spPr bwMode="auto">
          <a:xfrm>
            <a:off x="4572000" y="3348910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7" name="Line 54"/>
          <p:cNvSpPr>
            <a:spLocks noChangeShapeType="1"/>
          </p:cNvSpPr>
          <p:nvPr/>
        </p:nvSpPr>
        <p:spPr bwMode="auto">
          <a:xfrm>
            <a:off x="4572000" y="4994320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8" name="Line 58"/>
          <p:cNvSpPr>
            <a:spLocks noChangeShapeType="1"/>
          </p:cNvSpPr>
          <p:nvPr/>
        </p:nvSpPr>
        <p:spPr bwMode="auto">
          <a:xfrm>
            <a:off x="5403850" y="4927699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" name="Line 58"/>
          <p:cNvSpPr>
            <a:spLocks noChangeShapeType="1"/>
          </p:cNvSpPr>
          <p:nvPr/>
        </p:nvSpPr>
        <p:spPr bwMode="auto">
          <a:xfrm>
            <a:off x="5394325" y="3276902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" name="Line 58"/>
          <p:cNvSpPr>
            <a:spLocks noChangeShapeType="1"/>
          </p:cNvSpPr>
          <p:nvPr/>
        </p:nvSpPr>
        <p:spPr bwMode="auto">
          <a:xfrm>
            <a:off x="5364088" y="1692726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" name="Rectangle 16"/>
          <p:cNvSpPr>
            <a:spLocks noChangeArrowheads="1"/>
          </p:cNvSpPr>
          <p:nvPr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32" name="Object 1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25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Rectangle 17"/>
          <p:cNvSpPr>
            <a:spLocks noChangeArrowheads="1"/>
          </p:cNvSpPr>
          <p:nvPr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    Datenbestand Klinisches Krebsregister: Malignes Melanom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323528" y="2483604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Erstdiagnosejahr: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323528" y="4141207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Wohnort: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3275855" y="5524038"/>
            <a:ext cx="2664297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Klinische/Pathologische Meldungen</a:t>
            </a:r>
          </a:p>
          <a:p>
            <a:pPr algn="ctr"/>
            <a:r>
              <a:rPr lang="de-DE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6.991</a:t>
            </a:r>
          </a:p>
        </p:txBody>
      </p:sp>
      <p:sp>
        <p:nvSpPr>
          <p:cNvPr id="24" name="Textfeld 23"/>
          <p:cNvSpPr txBox="1"/>
          <p:nvPr/>
        </p:nvSpPr>
        <p:spPr>
          <a:xfrm>
            <a:off x="6206891" y="5530006"/>
            <a:ext cx="2613581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Ausschließlich Todesbescheinigungen</a:t>
            </a: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97</a:t>
            </a:r>
          </a:p>
        </p:txBody>
      </p:sp>
      <p:sp>
        <p:nvSpPr>
          <p:cNvPr id="36" name="Textfeld 35"/>
          <p:cNvSpPr txBox="1"/>
          <p:nvPr/>
        </p:nvSpPr>
        <p:spPr>
          <a:xfrm>
            <a:off x="323528" y="5725383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Meldetyp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22.10.2015, Stand: November 2015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feld 36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2015</a:t>
            </a:r>
          </a:p>
        </p:txBody>
      </p:sp>
    </p:spTree>
    <p:extLst>
      <p:ext uri="{BB962C8B-B14F-4D97-AF65-F5344CB8AC3E}">
        <p14:creationId xmlns:p14="http://schemas.microsoft.com/office/powerpoint/2010/main" val="405290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-33702" y="519645"/>
            <a:ext cx="9177703" cy="407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Vollzähligkeit der Städte und Landkreise</a:t>
            </a:r>
            <a:endParaRPr lang="de-DE" altLang="de-DE" sz="2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6"/>
          <p:cNvSpPr>
            <a:spLocks noChangeArrowheads="1"/>
          </p:cNvSpPr>
          <p:nvPr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12" name="Object 1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7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7"/>
          <p:cNvSpPr>
            <a:spLocks noChangeArrowheads="1"/>
          </p:cNvSpPr>
          <p:nvPr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  <a:latin typeface="Arial" charset="0"/>
              </a:rPr>
              <a:t>Mittelfranken ED </a:t>
            </a:r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2014: Malignes Melanom der Haut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14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9808044"/>
              </p:ext>
            </p:extLst>
          </p:nvPr>
        </p:nvGraphicFramePr>
        <p:xfrm>
          <a:off x="179388" y="1247457"/>
          <a:ext cx="3773487" cy="2168528"/>
        </p:xfrm>
        <a:graphic>
          <a:graphicData uri="http://schemas.openxmlformats.org/drawingml/2006/table">
            <a:tbl>
              <a:tblPr/>
              <a:tblGrid>
                <a:gridCol w="1782762"/>
                <a:gridCol w="1143000"/>
                <a:gridCol w="847725"/>
              </a:tblGrid>
              <a:tr h="309563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Dokumentierte Fälle</a:t>
                      </a:r>
                      <a:endParaRPr kumimoji="0" lang="de-DE" altLang="de-DE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C43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519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15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D03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133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Gesamt</a:t>
                      </a:r>
                      <a:endParaRPr kumimoji="0" lang="de-DE" altLang="de-DE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652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Dokumentierte Fälle </a:t>
                      </a:r>
                      <a:endParaRPr kumimoji="0" lang="de-DE" altLang="de-DE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C43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519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Erwartete Fälle</a:t>
                      </a:r>
                      <a:endParaRPr kumimoji="0" lang="de-DE" altLang="de-DE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475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Vollzähligkeit</a:t>
                      </a:r>
                      <a:endParaRPr kumimoji="0" lang="de-DE" altLang="de-DE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&gt;95%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" name="Textfeld 15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22.10.2015, Stand: November 2015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feld 16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2015</a:t>
            </a:r>
          </a:p>
        </p:txBody>
      </p:sp>
      <p:sp>
        <p:nvSpPr>
          <p:cNvPr id="15" name="Text Box 31"/>
          <p:cNvSpPr txBox="1">
            <a:spLocks noChangeArrowheads="1"/>
          </p:cNvSpPr>
          <p:nvPr/>
        </p:nvSpPr>
        <p:spPr bwMode="auto">
          <a:xfrm>
            <a:off x="180000" y="3960000"/>
            <a:ext cx="3759200" cy="2031325"/>
          </a:xfrm>
          <a:prstGeom prst="rect">
            <a:avLst/>
          </a:prstGeom>
          <a:solidFill>
            <a:srgbClr val="F8F8F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1200" dirty="0">
                <a:latin typeface="Arial" panose="020B0604020202020204" pitchFamily="34" charset="0"/>
                <a:cs typeface="Arial" panose="020B0604020202020204" pitchFamily="34" charset="0"/>
              </a:rPr>
              <a:t>Die alters- und geschlechtsspezifischen Erwartungswerte für Mittelfranken werden </a:t>
            </a:r>
            <a:r>
              <a:rPr lang="de-DE" alt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vom ZKFR am Bayerischen Landesamt für Gesundheit und Lebensmittelsicherheit unter </a:t>
            </a:r>
            <a:r>
              <a:rPr lang="de-DE" altLang="de-DE" sz="1200" dirty="0">
                <a:latin typeface="Arial" panose="020B0604020202020204" pitchFamily="34" charset="0"/>
                <a:cs typeface="Arial" panose="020B0604020202020204" pitchFamily="34" charset="0"/>
              </a:rPr>
              <a:t>Berücksichtigung der jeweiligen demografischen Altersstruktur auf Kreisebene errechnet.</a:t>
            </a:r>
          </a:p>
          <a:p>
            <a:pPr>
              <a:spcBef>
                <a:spcPct val="50000"/>
              </a:spcBef>
            </a:pPr>
            <a:r>
              <a:rPr lang="de-DE" altLang="de-DE" sz="1200" dirty="0">
                <a:latin typeface="Arial" panose="020B0604020202020204" pitchFamily="34" charset="0"/>
                <a:cs typeface="Arial" panose="020B0604020202020204" pitchFamily="34" charset="0"/>
              </a:rPr>
              <a:t>Sie basieren auf den vom Zentrum für Krebsregisterdaten am Robert-Koch-Institut in Berlin bereitgestellten Daten aus den bereits vollzähligen Krebsregistern in Deutschland.</a:t>
            </a:r>
          </a:p>
        </p:txBody>
      </p:sp>
      <p:sp>
        <p:nvSpPr>
          <p:cNvPr id="18" name="Text Box 29"/>
          <p:cNvSpPr txBox="1">
            <a:spLocks noChangeArrowheads="1"/>
          </p:cNvSpPr>
          <p:nvPr/>
        </p:nvSpPr>
        <p:spPr bwMode="auto">
          <a:xfrm>
            <a:off x="185738" y="6165304"/>
            <a:ext cx="304006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 sz="1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Bevölkerung </a:t>
            </a:r>
            <a:r>
              <a:rPr lang="de-DE" altLang="de-DE" sz="1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Mfr</a:t>
            </a:r>
            <a:r>
              <a:rPr lang="de-DE" altLang="de-DE" sz="1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DE" altLang="de-DE" sz="12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2014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1.711.285 (</a:t>
            </a:r>
            <a:r>
              <a:rPr lang="de-DE" altLang="de-DE" sz="1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Männer: 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837.116, Frauen</a:t>
            </a:r>
            <a:r>
              <a:rPr lang="de-DE" altLang="de-DE" sz="1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874.169)</a:t>
            </a:r>
            <a:endParaRPr lang="de-DE" altLang="de-DE" sz="1200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7669" y="1188000"/>
            <a:ext cx="5090835" cy="53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6893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 3"/>
          <p:cNvGraphicFramePr/>
          <p:nvPr>
            <p:extLst>
              <p:ext uri="{D42A27DB-BD31-4B8C-83A1-F6EECF244321}">
                <p14:modId xmlns:p14="http://schemas.microsoft.com/office/powerpoint/2010/main" val="2702452178"/>
              </p:ext>
            </p:extLst>
          </p:nvPr>
        </p:nvGraphicFramePr>
        <p:xfrm>
          <a:off x="1049147" y="1503060"/>
          <a:ext cx="7045706" cy="47019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Dokumentierte Neuerkrankungen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, 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C43, D03</a:t>
            </a:r>
            <a:endParaRPr lang="de-DE" altLang="de-DE" sz="1400" b="1" dirty="0" smtClean="0">
              <a:solidFill>
                <a:srgbClr val="00000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Gesamt=6.991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708110" y="6165304"/>
            <a:ext cx="20603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Diagnosejahr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 rot="16200000">
            <a:off x="282621" y="3632483"/>
            <a:ext cx="111601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Anzahl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1889212" y="1661899"/>
            <a:ext cx="241324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1203325">
              <a:tabLst>
                <a:tab pos="1341438" algn="l"/>
                <a:tab pos="1609725" algn="l"/>
                <a:tab pos="2335213" algn="r"/>
                <a:tab pos="2514600" algn="l"/>
                <a:tab pos="4035425" algn="l"/>
              </a:tabLst>
            </a:pPr>
            <a:r>
              <a:rPr lang="de-DE" altLang="de-DE" sz="1200" dirty="0" smtClean="0">
                <a:latin typeface="Arial" charset="0"/>
              </a:rPr>
              <a:t>Invasive Tumoren		n=5.578	</a:t>
            </a:r>
            <a:endParaRPr lang="de-DE" altLang="de-DE" sz="1200" dirty="0">
              <a:latin typeface="Arial" charset="0"/>
            </a:endParaRPr>
          </a:p>
          <a:p>
            <a:pPr>
              <a:tabLst>
                <a:tab pos="1341438" algn="l"/>
                <a:tab pos="1609725" algn="l"/>
                <a:tab pos="2335213" algn="r"/>
                <a:tab pos="2514600" algn="l"/>
                <a:tab pos="4035425" algn="l"/>
              </a:tabLst>
            </a:pPr>
            <a:r>
              <a:rPr lang="de-DE" altLang="de-DE" sz="1200" dirty="0" smtClean="0">
                <a:latin typeface="Arial" charset="0"/>
              </a:rPr>
              <a:t>Präinvasive Tumoren</a:t>
            </a:r>
            <a:r>
              <a:rPr lang="de-DE" altLang="de-DE" sz="1200" dirty="0">
                <a:latin typeface="Arial" charset="0"/>
              </a:rPr>
              <a:t>	</a:t>
            </a:r>
            <a:r>
              <a:rPr lang="de-DE" altLang="de-DE" sz="1200" dirty="0" smtClean="0">
                <a:latin typeface="Arial" charset="0"/>
              </a:rPr>
              <a:t>n=1.413</a:t>
            </a:r>
          </a:p>
        </p:txBody>
      </p:sp>
      <p:sp>
        <p:nvSpPr>
          <p:cNvPr id="12" name="Rectangle 14"/>
          <p:cNvSpPr>
            <a:spLocks noChangeArrowheads="1"/>
          </p:cNvSpPr>
          <p:nvPr/>
        </p:nvSpPr>
        <p:spPr bwMode="auto">
          <a:xfrm>
            <a:off x="1638165" y="1628800"/>
            <a:ext cx="2664296" cy="524382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1737174" y="1727809"/>
            <a:ext cx="117015" cy="117015"/>
          </a:xfrm>
          <a:prstGeom prst="rect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4" name="Rectangle 10"/>
          <p:cNvSpPr>
            <a:spLocks noChangeArrowheads="1"/>
          </p:cNvSpPr>
          <p:nvPr/>
        </p:nvSpPr>
        <p:spPr bwMode="auto">
          <a:xfrm>
            <a:off x="1737174" y="1916832"/>
            <a:ext cx="117015" cy="117015"/>
          </a:xfrm>
          <a:prstGeom prst="rect">
            <a:avLst/>
          </a:prstGeom>
          <a:solidFill>
            <a:srgbClr val="CCE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" name="Textfeld 1"/>
          <p:cNvSpPr txBox="1"/>
          <p:nvPr/>
        </p:nvSpPr>
        <p:spPr>
          <a:xfrm>
            <a:off x="1475656" y="4149080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268</a:t>
            </a:r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1584649" y="5013176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235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1584649" y="5661248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33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1979712" y="3728065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355</a:t>
            </a:r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2051720" y="4694947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312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feld 19"/>
          <p:cNvSpPr txBox="1"/>
          <p:nvPr/>
        </p:nvSpPr>
        <p:spPr>
          <a:xfrm>
            <a:off x="2051720" y="5661248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43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2483768" y="3728065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350</a:t>
            </a:r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2555776" y="4694947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290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feld 22"/>
          <p:cNvSpPr txBox="1"/>
          <p:nvPr/>
        </p:nvSpPr>
        <p:spPr>
          <a:xfrm>
            <a:off x="2555776" y="5589240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60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2987824" y="3440033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407</a:t>
            </a:r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feld 24"/>
          <p:cNvSpPr txBox="1"/>
          <p:nvPr/>
        </p:nvSpPr>
        <p:spPr>
          <a:xfrm>
            <a:off x="3059832" y="4478923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318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feld 25"/>
          <p:cNvSpPr txBox="1"/>
          <p:nvPr/>
        </p:nvSpPr>
        <p:spPr>
          <a:xfrm>
            <a:off x="3059832" y="5517232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89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3491880" y="3284984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438</a:t>
            </a:r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feld 27"/>
          <p:cNvSpPr txBox="1"/>
          <p:nvPr/>
        </p:nvSpPr>
        <p:spPr>
          <a:xfrm>
            <a:off x="3563888" y="4293096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333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feld 28"/>
          <p:cNvSpPr txBox="1"/>
          <p:nvPr/>
        </p:nvSpPr>
        <p:spPr>
          <a:xfrm>
            <a:off x="3528865" y="5517232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105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3995936" y="3284984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437</a:t>
            </a:r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4032921" y="4365104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337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4032921" y="5517232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100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4427984" y="2575937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562</a:t>
            </a:r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4536977" y="3902859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454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4536977" y="5517232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108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4932040" y="2071881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656</a:t>
            </a:r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5041033" y="3614827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522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feld 37"/>
          <p:cNvSpPr txBox="1"/>
          <p:nvPr/>
        </p:nvSpPr>
        <p:spPr>
          <a:xfrm>
            <a:off x="5041033" y="5445224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134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feld 38"/>
          <p:cNvSpPr txBox="1"/>
          <p:nvPr/>
        </p:nvSpPr>
        <p:spPr>
          <a:xfrm>
            <a:off x="5436096" y="1772816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719</a:t>
            </a:r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feld 39"/>
          <p:cNvSpPr txBox="1"/>
          <p:nvPr/>
        </p:nvSpPr>
        <p:spPr>
          <a:xfrm>
            <a:off x="5545089" y="3398803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578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feld 40"/>
          <p:cNvSpPr txBox="1"/>
          <p:nvPr/>
        </p:nvSpPr>
        <p:spPr>
          <a:xfrm>
            <a:off x="5508104" y="5445224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141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feld 41"/>
          <p:cNvSpPr txBox="1"/>
          <p:nvPr/>
        </p:nvSpPr>
        <p:spPr>
          <a:xfrm>
            <a:off x="5940152" y="1916832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688</a:t>
            </a:r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Textfeld 42"/>
          <p:cNvSpPr txBox="1"/>
          <p:nvPr/>
        </p:nvSpPr>
        <p:spPr>
          <a:xfrm>
            <a:off x="6012160" y="3686835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548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feld 43"/>
          <p:cNvSpPr txBox="1"/>
          <p:nvPr/>
        </p:nvSpPr>
        <p:spPr>
          <a:xfrm>
            <a:off x="6012160" y="5415027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140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feld 44"/>
          <p:cNvSpPr txBox="1"/>
          <p:nvPr/>
        </p:nvSpPr>
        <p:spPr>
          <a:xfrm>
            <a:off x="6948264" y="1916832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696</a:t>
            </a:r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extfeld 45"/>
          <p:cNvSpPr txBox="1"/>
          <p:nvPr/>
        </p:nvSpPr>
        <p:spPr>
          <a:xfrm>
            <a:off x="6516216" y="3212976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599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feld 46"/>
          <p:cNvSpPr txBox="1"/>
          <p:nvPr/>
        </p:nvSpPr>
        <p:spPr>
          <a:xfrm>
            <a:off x="6516216" y="5373216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164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Textfeld 47"/>
          <p:cNvSpPr txBox="1"/>
          <p:nvPr/>
        </p:nvSpPr>
        <p:spPr>
          <a:xfrm>
            <a:off x="7452320" y="2132856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652*</a:t>
            </a:r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Textfeld 48"/>
          <p:cNvSpPr txBox="1"/>
          <p:nvPr/>
        </p:nvSpPr>
        <p:spPr>
          <a:xfrm>
            <a:off x="7020272" y="3614827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533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feld 49"/>
          <p:cNvSpPr txBox="1"/>
          <p:nvPr/>
        </p:nvSpPr>
        <p:spPr>
          <a:xfrm>
            <a:off x="7489305" y="5445224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133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Textfeld 51"/>
          <p:cNvSpPr txBox="1"/>
          <p:nvPr/>
        </p:nvSpPr>
        <p:spPr>
          <a:xfrm>
            <a:off x="6804248" y="6237312"/>
            <a:ext cx="22677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* Dokumentation noch nicht abgeschlossen</a:t>
            </a:r>
          </a:p>
        </p:txBody>
      </p:sp>
      <p:sp>
        <p:nvSpPr>
          <p:cNvPr id="51" name="Textfeld 50"/>
          <p:cNvSpPr txBox="1"/>
          <p:nvPr/>
        </p:nvSpPr>
        <p:spPr>
          <a:xfrm>
            <a:off x="7020272" y="5373216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163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Textfeld 52"/>
          <p:cNvSpPr txBox="1"/>
          <p:nvPr/>
        </p:nvSpPr>
        <p:spPr>
          <a:xfrm>
            <a:off x="7524328" y="3758843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519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Textfeld 53"/>
          <p:cNvSpPr txBox="1"/>
          <p:nvPr/>
        </p:nvSpPr>
        <p:spPr>
          <a:xfrm>
            <a:off x="6444208" y="1556792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763</a:t>
            </a:r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262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4195151097"/>
              </p:ext>
            </p:extLst>
          </p:nvPr>
        </p:nvGraphicFramePr>
        <p:xfrm>
          <a:off x="832579" y="1340766"/>
          <a:ext cx="7459493" cy="5073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Altersverteilung bei Diagnosestellung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C43, D03</a:t>
            </a:r>
            <a:endParaRPr lang="de-DE" altLang="de-DE" sz="14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Gesamt=6.991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1610471" y="1556792"/>
            <a:ext cx="62674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tabLst>
                <a:tab pos="712788" algn="l"/>
                <a:tab pos="803275" algn="l"/>
                <a:tab pos="1609725" algn="l"/>
                <a:tab pos="3319463" algn="l"/>
              </a:tabLst>
            </a:pP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Männer: 	</a:t>
            </a:r>
            <a:r>
              <a:rPr lang="de-DE" altLang="de-DE" sz="1400" dirty="0" smtClean="0">
                <a:solidFill>
                  <a:srgbClr val="0033CC"/>
                </a:solidFill>
                <a:latin typeface="Arial" charset="0"/>
              </a:rPr>
              <a:t>n=3.579,	Median </a:t>
            </a: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= </a:t>
            </a:r>
            <a:r>
              <a:rPr lang="de-DE" altLang="de-DE" sz="1400" dirty="0" smtClean="0">
                <a:solidFill>
                  <a:srgbClr val="0033CC"/>
                </a:solidFill>
                <a:latin typeface="Arial" charset="0"/>
              </a:rPr>
              <a:t>66 Jahre,	Mittelwert </a:t>
            </a: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= </a:t>
            </a:r>
            <a:r>
              <a:rPr lang="de-DE" altLang="de-DE" sz="1400" dirty="0" smtClean="0">
                <a:solidFill>
                  <a:srgbClr val="0033CC"/>
                </a:solidFill>
                <a:latin typeface="Arial" charset="0"/>
              </a:rPr>
              <a:t>63,4 </a:t>
            </a: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Jahre</a:t>
            </a:r>
          </a:p>
          <a:p>
            <a:pPr>
              <a:tabLst>
                <a:tab pos="712788" algn="l"/>
                <a:tab pos="803275" algn="l"/>
                <a:tab pos="1609725" algn="l"/>
                <a:tab pos="3319463" algn="l"/>
              </a:tabLst>
            </a:pP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Frauen: 	</a:t>
            </a:r>
            <a:r>
              <a:rPr lang="de-DE" altLang="de-DE" sz="1400" dirty="0" smtClean="0">
                <a:solidFill>
                  <a:srgbClr val="FF0000"/>
                </a:solidFill>
                <a:latin typeface="Arial" charset="0"/>
              </a:rPr>
              <a:t>n=3.412,</a:t>
            </a: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	Median = </a:t>
            </a:r>
            <a:r>
              <a:rPr lang="de-DE" altLang="de-DE" sz="1400" dirty="0" smtClean="0">
                <a:solidFill>
                  <a:srgbClr val="FF0000"/>
                </a:solidFill>
                <a:latin typeface="Arial" charset="0"/>
              </a:rPr>
              <a:t>61 Jahre,	Mittelwert </a:t>
            </a: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= </a:t>
            </a:r>
            <a:r>
              <a:rPr lang="de-DE" altLang="de-DE" sz="1400" dirty="0" smtClean="0">
                <a:solidFill>
                  <a:srgbClr val="FF0000"/>
                </a:solidFill>
                <a:latin typeface="Arial" charset="0"/>
              </a:rPr>
              <a:t>59,6 </a:t>
            </a: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Jahre</a:t>
            </a: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3156805" y="6413848"/>
            <a:ext cx="281104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Alter bei Diagnosestellung (Jahre)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17" name="Rectangle 8"/>
          <p:cNvSpPr>
            <a:spLocks noChangeArrowheads="1"/>
          </p:cNvSpPr>
          <p:nvPr/>
        </p:nvSpPr>
        <p:spPr bwMode="auto">
          <a:xfrm>
            <a:off x="1475656" y="1626642"/>
            <a:ext cx="133350" cy="144462"/>
          </a:xfrm>
          <a:prstGeom prst="rect">
            <a:avLst/>
          </a:prstGeom>
          <a:solidFill>
            <a:srgbClr val="3366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8" name="Rectangle 9"/>
          <p:cNvSpPr>
            <a:spLocks noChangeArrowheads="1"/>
          </p:cNvSpPr>
          <p:nvPr/>
        </p:nvSpPr>
        <p:spPr bwMode="auto">
          <a:xfrm>
            <a:off x="1475656" y="1867942"/>
            <a:ext cx="133350" cy="144462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9" name="Text Box 6"/>
          <p:cNvSpPr txBox="1">
            <a:spLocks noChangeArrowheads="1"/>
          </p:cNvSpPr>
          <p:nvPr/>
        </p:nvSpPr>
        <p:spPr bwMode="auto">
          <a:xfrm rot="16200000">
            <a:off x="-514160" y="3610456"/>
            <a:ext cx="23844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Anzahl</a:t>
            </a:r>
          </a:p>
        </p:txBody>
      </p:sp>
    </p:spTree>
    <p:extLst>
      <p:ext uri="{BB962C8B-B14F-4D97-AF65-F5344CB8AC3E}">
        <p14:creationId xmlns:p14="http://schemas.microsoft.com/office/powerpoint/2010/main" val="3794303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Diagramm 10"/>
          <p:cNvGraphicFramePr/>
          <p:nvPr>
            <p:extLst>
              <p:ext uri="{D42A27DB-BD31-4B8C-83A1-F6EECF244321}">
                <p14:modId xmlns:p14="http://schemas.microsoft.com/office/powerpoint/2010/main" val="2712450290"/>
              </p:ext>
            </p:extLst>
          </p:nvPr>
        </p:nvGraphicFramePr>
        <p:xfrm>
          <a:off x="1381955" y="1299674"/>
          <a:ext cx="6380089" cy="42586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0" y="519644"/>
            <a:ext cx="9036496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Anteil der unter und über 65-jährigen Patienten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C43, D03</a:t>
            </a:r>
            <a:endParaRPr lang="de-DE" altLang="de-DE" sz="14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Gesamt=6.991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2886492" y="3717032"/>
            <a:ext cx="89394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53%</a:t>
            </a:r>
            <a:endParaRPr lang="de-DE" altLang="de-DE" sz="1400" b="1" dirty="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436096" y="3933056"/>
            <a:ext cx="86461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47</a:t>
            </a:r>
            <a:r>
              <a:rPr lang="de-DE" altLang="de-DE" sz="1400" b="1" dirty="0" smtClean="0"/>
              <a:t>%</a:t>
            </a:r>
            <a:endParaRPr lang="de-DE" altLang="de-DE" sz="1400" b="1" dirty="0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059832" y="5661248"/>
            <a:ext cx="304529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Alter bei Diagnosestellung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 rot="16200000">
            <a:off x="-10104" y="3411267"/>
            <a:ext cx="23844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Anzahl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2886492" y="2420888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3.716</a:t>
            </a:r>
            <a:endParaRPr lang="de-DE" altLang="de-DE" sz="1600" dirty="0"/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5364088" y="2689175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3.275</a:t>
            </a:r>
            <a:endParaRPr lang="de-DE" altLang="de-DE" sz="1600" dirty="0"/>
          </a:p>
        </p:txBody>
      </p:sp>
    </p:spTree>
    <p:extLst>
      <p:ext uri="{BB962C8B-B14F-4D97-AF65-F5344CB8AC3E}">
        <p14:creationId xmlns:p14="http://schemas.microsoft.com/office/powerpoint/2010/main" val="2815870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Tumortypen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C43, D03</a:t>
            </a: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Gesamt=6.991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3" name="Diagramm 12"/>
          <p:cNvGraphicFramePr/>
          <p:nvPr>
            <p:extLst>
              <p:ext uri="{D42A27DB-BD31-4B8C-83A1-F6EECF244321}">
                <p14:modId xmlns:p14="http://schemas.microsoft.com/office/powerpoint/2010/main" val="704396479"/>
              </p:ext>
            </p:extLst>
          </p:nvPr>
        </p:nvGraphicFramePr>
        <p:xfrm>
          <a:off x="2196268" y="2429558"/>
          <a:ext cx="4788000" cy="352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251520" y="2636912"/>
            <a:ext cx="19240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Sonstiges </a:t>
            </a: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Melanom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Box 8"/>
          <p:cNvSpPr txBox="1">
            <a:spLocks noChangeArrowheads="1"/>
          </p:cNvSpPr>
          <p:nvPr/>
        </p:nvSpPr>
        <p:spPr bwMode="auto">
          <a:xfrm>
            <a:off x="80339" y="4849996"/>
            <a:ext cx="20637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Noduläres</a:t>
            </a: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Melanom</a:t>
            </a:r>
          </a:p>
          <a:p>
            <a:pPr algn="ctr"/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8%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 Box 10"/>
          <p:cNvSpPr txBox="1">
            <a:spLocks noChangeArrowheads="1"/>
          </p:cNvSpPr>
          <p:nvPr/>
        </p:nvSpPr>
        <p:spPr bwMode="auto">
          <a:xfrm>
            <a:off x="2117477" y="1628800"/>
            <a:ext cx="20224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Melanom </a:t>
            </a:r>
            <a:r>
              <a:rPr lang="de-DE" altLang="de-DE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o.n.A</a:t>
            </a: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25%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Box 12"/>
          <p:cNvSpPr txBox="1">
            <a:spLocks noChangeArrowheads="1"/>
          </p:cNvSpPr>
          <p:nvPr/>
        </p:nvSpPr>
        <p:spPr bwMode="auto">
          <a:xfrm>
            <a:off x="2267744" y="5877272"/>
            <a:ext cx="24482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Lentigo-</a:t>
            </a:r>
            <a:r>
              <a:rPr lang="de-DE" altLang="de-DE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maligna</a:t>
            </a: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- Melanom</a:t>
            </a:r>
          </a:p>
          <a:p>
            <a:pPr algn="ctr"/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17%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5622032" y="2204864"/>
            <a:ext cx="334245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Superfiziell spreitendes Melanom</a:t>
            </a:r>
          </a:p>
          <a:p>
            <a:pPr algn="ctr"/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46%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 Box 23"/>
          <p:cNvSpPr txBox="1">
            <a:spLocks noChangeArrowheads="1"/>
          </p:cNvSpPr>
          <p:nvPr/>
        </p:nvSpPr>
        <p:spPr bwMode="auto">
          <a:xfrm>
            <a:off x="179512" y="3573596"/>
            <a:ext cx="1636018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Akral-lentiginöses</a:t>
            </a: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Melanom</a:t>
            </a:r>
          </a:p>
          <a:p>
            <a:pPr algn="ctr"/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2%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 Box 7"/>
          <p:cNvSpPr txBox="1">
            <a:spLocks noChangeArrowheads="1"/>
          </p:cNvSpPr>
          <p:nvPr/>
        </p:nvSpPr>
        <p:spPr bwMode="auto">
          <a:xfrm>
            <a:off x="2555776" y="4005064"/>
            <a:ext cx="762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549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3779912" y="4365104"/>
            <a:ext cx="762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1.207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 Box 7"/>
          <p:cNvSpPr txBox="1">
            <a:spLocks noChangeArrowheads="1"/>
          </p:cNvSpPr>
          <p:nvPr/>
        </p:nvSpPr>
        <p:spPr bwMode="auto">
          <a:xfrm>
            <a:off x="5436096" y="3649365"/>
            <a:ext cx="762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3.197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2411760" y="3788459"/>
            <a:ext cx="47878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140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 Box 7"/>
          <p:cNvSpPr txBox="1">
            <a:spLocks noChangeArrowheads="1"/>
          </p:cNvSpPr>
          <p:nvPr/>
        </p:nvSpPr>
        <p:spPr bwMode="auto">
          <a:xfrm>
            <a:off x="3275856" y="3193231"/>
            <a:ext cx="91442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1.769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9" name="Gerade Verbindung 28"/>
          <p:cNvCxnSpPr/>
          <p:nvPr/>
        </p:nvCxnSpPr>
        <p:spPr>
          <a:xfrm flipH="1">
            <a:off x="3707904" y="5440251"/>
            <a:ext cx="191648" cy="38417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29"/>
          <p:cNvCxnSpPr/>
          <p:nvPr/>
        </p:nvCxnSpPr>
        <p:spPr>
          <a:xfrm flipH="1">
            <a:off x="1691680" y="4572085"/>
            <a:ext cx="792088" cy="2779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30"/>
          <p:cNvCxnSpPr/>
          <p:nvPr/>
        </p:nvCxnSpPr>
        <p:spPr>
          <a:xfrm flipH="1">
            <a:off x="1763688" y="3923046"/>
            <a:ext cx="623214" cy="109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Gerade Verbindung 35"/>
          <p:cNvCxnSpPr/>
          <p:nvPr/>
        </p:nvCxnSpPr>
        <p:spPr>
          <a:xfrm flipV="1">
            <a:off x="6444208" y="2800092"/>
            <a:ext cx="936104" cy="5354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 Verbindung 36"/>
          <p:cNvCxnSpPr/>
          <p:nvPr/>
        </p:nvCxnSpPr>
        <p:spPr>
          <a:xfrm flipH="1" flipV="1">
            <a:off x="3211386" y="2204864"/>
            <a:ext cx="298611" cy="7883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 Box 7"/>
          <p:cNvSpPr txBox="1">
            <a:spLocks noChangeArrowheads="1"/>
          </p:cNvSpPr>
          <p:nvPr/>
        </p:nvSpPr>
        <p:spPr bwMode="auto">
          <a:xfrm>
            <a:off x="2411760" y="3592180"/>
            <a:ext cx="47878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129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1" name="Gerade Verbindung 40"/>
          <p:cNvCxnSpPr/>
          <p:nvPr/>
        </p:nvCxnSpPr>
        <p:spPr>
          <a:xfrm flipH="1" flipV="1">
            <a:off x="1547664" y="3027718"/>
            <a:ext cx="826242" cy="7211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5362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251520" y="620688"/>
            <a:ext cx="871296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Überlebensanalysen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sind entscheidende Faktoren für die Ergebnisqualität der Tumortherapie. Unterschieden wird zwischen</a:t>
            </a:r>
          </a:p>
          <a:p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Life-Status 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Information, ob  Patient lebt oder verstorben ist mit Todesdatum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(Overall-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Survival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, OAS)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Follow-</a:t>
            </a:r>
            <a:r>
              <a:rPr lang="de-DE" b="1" dirty="0" err="1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Vorliegende klinische Informationen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zum weiteren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Krankheitsverlauf, insbes. Tumorstatus (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Diseasefree-Survival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, DFS etc.)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Seit Jahren können in Bayern keine Überlebensanalysen für das gesamte dokumentierte Patientengut mehr berechnet werden, da der Bayerische Landesbeauftragte für Datenschutz ab 2008  den elektronischen Life-Status-Abgleich mit der AKDB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(‚Anstalt für Kommunale Datenverarbeitung in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Bayern’) untersagt hat.  </a:t>
            </a:r>
          </a:p>
          <a:p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Die notwendige Novellierung des Bayerischen Krebsregistergesetzes im Rahmen des seit 01.01.2014 geltenden KFRG (Krebsfrüherkennungs-  und 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registergesetzes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) ist für 2016 vorgesehen. </a:t>
            </a:r>
          </a:p>
        </p:txBody>
      </p:sp>
    </p:spTree>
    <p:extLst>
      <p:ext uri="{BB962C8B-B14F-4D97-AF65-F5344CB8AC3E}">
        <p14:creationId xmlns:p14="http://schemas.microsoft.com/office/powerpoint/2010/main" val="17870811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323528" y="764704"/>
            <a:ext cx="88204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In den beiden folgenden Grafiken wird der Ist-Zustand dargestellt: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Aktueller Life-Status:</a:t>
            </a:r>
          </a:p>
          <a:p>
            <a:endParaRPr lang="de-DE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Nicht aktuell	Es ist keine Information vorhanden, ob Patient lebt oder tot ist</a:t>
            </a: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Aktuell			Information, dass Patient noch lebt (unabhängig vom Tumorstatus)</a:t>
            </a: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Tot				Tod und Sterbetag des Patienten ist bekannt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323528" y="2235933"/>
            <a:ext cx="216024" cy="189023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323528" y="2523965"/>
            <a:ext cx="216024" cy="189023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323528" y="1947901"/>
            <a:ext cx="216024" cy="18902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" name="Textfeld 5"/>
          <p:cNvSpPr txBox="1"/>
          <p:nvPr/>
        </p:nvSpPr>
        <p:spPr>
          <a:xfrm>
            <a:off x="323528" y="3073028"/>
            <a:ext cx="871296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Aktuelles Klinisches Follow-</a:t>
            </a:r>
            <a:r>
              <a:rPr lang="de-DE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defTabSz="357188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Nicht aktuell 	Keine aktuelle Information zum klinischen Verlauf /Tumorstatus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				des Patienten vorhanden</a:t>
            </a:r>
          </a:p>
          <a:p>
            <a:pPr defTabSz="357188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Aktuell 	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Der aktuelle klinische Verlauf /Tumorstatus des Patienten ist 						vorhanden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Tot				Tod und Sterbetag des Patienten ist bekannt</a:t>
            </a:r>
          </a:p>
          <a:p>
            <a:pPr defTabSz="357188"/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Ausblick: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Das KFRG sieht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eine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adäquate Finanzierung durch die Krankenkassen vor, so dass die klinischen Verlaufsinformationen zukünftig vollständig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erhoben werden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können.</a:t>
            </a:r>
          </a:p>
          <a:p>
            <a:pPr defTabSz="357188"/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323528" y="4252157"/>
            <a:ext cx="216024" cy="189023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3528" y="4828221"/>
            <a:ext cx="216024" cy="189023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323528" y="3721100"/>
            <a:ext cx="216024" cy="189023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37535142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540</Words>
  <Application>Microsoft Office PowerPoint</Application>
  <PresentationFormat>Bildschirmpräsentation (4:3)</PresentationFormat>
  <Paragraphs>214</Paragraphs>
  <Slides>12</Slides>
  <Notes>9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4" baseType="lpstr">
      <vt:lpstr>Larissa</vt:lpstr>
      <vt:lpstr>Dokument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Universitätsklinikum Erlangen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Borstorff, Christine</dc:creator>
  <cp:lastModifiedBy>Borstorff, Christine</cp:lastModifiedBy>
  <cp:revision>198</cp:revision>
  <cp:lastPrinted>2015-12-02T10:58:26Z</cp:lastPrinted>
  <dcterms:created xsi:type="dcterms:W3CDTF">2014-04-28T10:09:44Z</dcterms:created>
  <dcterms:modified xsi:type="dcterms:W3CDTF">2015-12-11T10:19:34Z</dcterms:modified>
</cp:coreProperties>
</file>