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notesSlides/notesSlide7.xml" ContentType="application/vnd.openxmlformats-officedocument.presentationml.notesSlide+xml"/>
  <Override PartName="/ppt/charts/chart5.xml" ContentType="application/vnd.openxmlformats-officedocument.drawingml.chart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3"/>
  </p:notesMasterIdLst>
  <p:handoutMasterIdLst>
    <p:handoutMasterId r:id="rId14"/>
  </p:handoutMasterIdLst>
  <p:sldIdLst>
    <p:sldId id="289" r:id="rId2"/>
    <p:sldId id="287" r:id="rId3"/>
    <p:sldId id="293" r:id="rId4"/>
    <p:sldId id="284" r:id="rId5"/>
    <p:sldId id="282" r:id="rId6"/>
    <p:sldId id="285" r:id="rId7"/>
    <p:sldId id="291" r:id="rId8"/>
    <p:sldId id="292" r:id="rId9"/>
    <p:sldId id="277" r:id="rId10"/>
    <p:sldId id="280" r:id="rId11"/>
    <p:sldId id="290" r:id="rId12"/>
  </p:sldIdLst>
  <p:sldSz cx="9144000" cy="6858000" type="screen4x3"/>
  <p:notesSz cx="6669088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339966"/>
    <a:srgbClr val="008378"/>
    <a:srgbClr val="008380"/>
    <a:srgbClr val="00836C"/>
    <a:srgbClr val="00CC6E"/>
    <a:srgbClr val="00CC66"/>
    <a:srgbClr val="00835C"/>
    <a:srgbClr val="008080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1056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>
        <c:manualLayout>
          <c:layoutTarget val="inner"/>
          <c:xMode val="edge"/>
          <c:yMode val="edge"/>
          <c:x val="6.6425990525292994E-2"/>
          <c:y val="2.9293812481685701E-2"/>
          <c:w val="0.91374633003420802"/>
          <c:h val="0.9027503124884842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Datenreihe 1</c:v>
                </c:pt>
              </c:strCache>
            </c:strRef>
          </c:tx>
          <c:spPr>
            <a:solidFill>
              <a:srgbClr val="99CCFF"/>
            </a:solidFill>
            <a:ln>
              <a:solidFill>
                <a:schemeClr val="tx2"/>
              </a:solidFill>
            </a:ln>
          </c:spPr>
          <c:invertIfNegative val="0"/>
          <c:dLbls>
            <c:dLbl>
              <c:idx val="0"/>
              <c:layout>
                <c:manualLayout>
                  <c:x val="-1.9732586060218806E-3"/>
                  <c:y val="-0.3441435018931583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6368250392508571E-3"/>
                  <c:y val="-0.3262950902512180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3440810615714025E-3"/>
                  <c:y val="-0.3429897206062785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8023743823543021E-3"/>
                  <c:y val="-0.3768351768666958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3.0926638153791827E-4"/>
                  <c:y val="-0.3826438541952232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3.4023559881720868E-3"/>
                  <c:y val="-0.3873263984520402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1.6638502940656337E-3"/>
                  <c:y val="-0.4353768696307963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3.1890345694242706E-3"/>
                  <c:y val="-0.4261772450510226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3.4120072566184284E-4"/>
                  <c:y val="-0.4258546116478527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1.9731166756035519E-3"/>
                  <c:y val="-0.3948326761919730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3.3702797136298335E-3"/>
                  <c:y val="-0.3899517028216705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1.6638502940656337E-3"/>
                  <c:y val="-0.4201641836088194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3.498300950962189E-3"/>
                  <c:y val="-0.371592649913407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6.3868688247849112E-5"/>
                  <c:y val="-0.3818306790286579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-1.6638502940656337E-3"/>
                  <c:y val="-0.3314078564423075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-9.6032306682905259E-5"/>
                  <c:y val="-0.3158743755895799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-3.1967097995400932E-5"/>
                  <c:y val="-0.2999714065400790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7"/>
              <c:layout>
                <c:manualLayout>
                  <c:x val="-1.6638612481213999E-3"/>
                  <c:y val="-4.00426675116615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/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Tabelle1!$A$2:$A$14</c:f>
              <c:numCache>
                <c:formatCode>General</c:formatCode>
                <c:ptCount val="13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</c:numCache>
            </c:numRef>
          </c:cat>
          <c:val>
            <c:numRef>
              <c:f>Tabelle1!$B$2:$B$14</c:f>
              <c:numCache>
                <c:formatCode>General</c:formatCode>
                <c:ptCount val="13"/>
                <c:pt idx="0">
                  <c:v>622</c:v>
                </c:pt>
                <c:pt idx="1">
                  <c:v>598</c:v>
                </c:pt>
                <c:pt idx="2">
                  <c:v>629</c:v>
                </c:pt>
                <c:pt idx="3">
                  <c:v>701</c:v>
                </c:pt>
                <c:pt idx="4">
                  <c:v>708</c:v>
                </c:pt>
                <c:pt idx="5">
                  <c:v>710</c:v>
                </c:pt>
                <c:pt idx="6">
                  <c:v>806</c:v>
                </c:pt>
                <c:pt idx="7">
                  <c:v>791</c:v>
                </c:pt>
                <c:pt idx="8">
                  <c:v>779</c:v>
                </c:pt>
                <c:pt idx="9">
                  <c:v>726</c:v>
                </c:pt>
                <c:pt idx="10">
                  <c:v>727</c:v>
                </c:pt>
                <c:pt idx="11">
                  <c:v>775</c:v>
                </c:pt>
                <c:pt idx="12">
                  <c:v>690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17055872"/>
        <c:axId val="117058560"/>
      </c:barChart>
      <c:catAx>
        <c:axId val="1170558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17058560"/>
        <c:crosses val="autoZero"/>
        <c:auto val="1"/>
        <c:lblAlgn val="ctr"/>
        <c:lblOffset val="100"/>
        <c:noMultiLvlLbl val="0"/>
      </c:catAx>
      <c:valAx>
        <c:axId val="117058560"/>
        <c:scaling>
          <c:orientation val="minMax"/>
          <c:max val="900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117055872"/>
        <c:crosses val="autoZero"/>
        <c:crossBetween val="between"/>
        <c:majorUnit val="100"/>
        <c:minorUnit val="100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txPr>
    <a:bodyPr/>
    <a:lstStyle/>
    <a:p>
      <a:pPr>
        <a:defRPr sz="1200">
          <a:latin typeface="Arial" panose="020B0604020202020204" pitchFamily="34" charset="0"/>
          <a:cs typeface="Arial" panose="020B0604020202020204" pitchFamily="34" charset="0"/>
        </a:defRPr>
      </a:pPr>
      <a:endParaRPr lang="de-DE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Männer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33CC"/>
              </a:solidFill>
            </a:ln>
          </c:spPr>
          <c:invertIfNegative val="0"/>
          <c:cat>
            <c:strRef>
              <c:f>Tabelle1!$A$2:$A$20</c:f>
              <c:strCache>
                <c:ptCount val="19"/>
                <c:pt idx="0">
                  <c:v>0-4</c:v>
                </c:pt>
                <c:pt idx="1">
                  <c:v>5-9</c:v>
                </c:pt>
                <c:pt idx="2">
                  <c:v>10-14</c:v>
                </c:pt>
                <c:pt idx="3">
                  <c:v>15-19</c:v>
                </c:pt>
                <c:pt idx="4">
                  <c:v>20-24</c:v>
                </c:pt>
                <c:pt idx="5">
                  <c:v>25-29</c:v>
                </c:pt>
                <c:pt idx="6">
                  <c:v>30-34</c:v>
                </c:pt>
                <c:pt idx="7">
                  <c:v>35-39</c:v>
                </c:pt>
                <c:pt idx="8">
                  <c:v>40-44</c:v>
                </c:pt>
                <c:pt idx="9">
                  <c:v>45-49</c:v>
                </c:pt>
                <c:pt idx="10">
                  <c:v>50-54</c:v>
                </c:pt>
                <c:pt idx="11">
                  <c:v>55-59</c:v>
                </c:pt>
                <c:pt idx="12">
                  <c:v>60-64</c:v>
                </c:pt>
                <c:pt idx="13">
                  <c:v>65-69</c:v>
                </c:pt>
                <c:pt idx="14">
                  <c:v>70-74</c:v>
                </c:pt>
                <c:pt idx="15">
                  <c:v>75-79</c:v>
                </c:pt>
                <c:pt idx="16">
                  <c:v>80-84</c:v>
                </c:pt>
                <c:pt idx="17">
                  <c:v>85-89</c:v>
                </c:pt>
                <c:pt idx="18">
                  <c:v>&gt;=90</c:v>
                </c:pt>
              </c:strCache>
            </c:strRef>
          </c:cat>
          <c:val>
            <c:numRef>
              <c:f>Tabelle1!$B$2:$B$20</c:f>
              <c:numCache>
                <c:formatCode>General</c:formatCode>
                <c:ptCount val="19"/>
                <c:pt idx="3">
                  <c:v>2</c:v>
                </c:pt>
                <c:pt idx="4">
                  <c:v>2</c:v>
                </c:pt>
                <c:pt idx="5">
                  <c:v>2</c:v>
                </c:pt>
                <c:pt idx="6">
                  <c:v>8</c:v>
                </c:pt>
                <c:pt idx="7">
                  <c:v>21</c:v>
                </c:pt>
                <c:pt idx="8">
                  <c:v>77</c:v>
                </c:pt>
                <c:pt idx="9">
                  <c:v>208</c:v>
                </c:pt>
                <c:pt idx="10">
                  <c:v>382</c:v>
                </c:pt>
                <c:pt idx="11">
                  <c:v>694</c:v>
                </c:pt>
                <c:pt idx="12">
                  <c:v>1029</c:v>
                </c:pt>
                <c:pt idx="13">
                  <c:v>1235</c:v>
                </c:pt>
                <c:pt idx="14">
                  <c:v>1183</c:v>
                </c:pt>
                <c:pt idx="15">
                  <c:v>864</c:v>
                </c:pt>
                <c:pt idx="16">
                  <c:v>444</c:v>
                </c:pt>
                <c:pt idx="17">
                  <c:v>116</c:v>
                </c:pt>
                <c:pt idx="18">
                  <c:v>18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Frauen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accent2">
                  <a:lumMod val="50000"/>
                </a:schemeClr>
              </a:solidFill>
            </a:ln>
          </c:spPr>
          <c:invertIfNegative val="0"/>
          <c:cat>
            <c:strRef>
              <c:f>Tabelle1!$A$2:$A$20</c:f>
              <c:strCache>
                <c:ptCount val="19"/>
                <c:pt idx="0">
                  <c:v>0-4</c:v>
                </c:pt>
                <c:pt idx="1">
                  <c:v>5-9</c:v>
                </c:pt>
                <c:pt idx="2">
                  <c:v>10-14</c:v>
                </c:pt>
                <c:pt idx="3">
                  <c:v>15-19</c:v>
                </c:pt>
                <c:pt idx="4">
                  <c:v>20-24</c:v>
                </c:pt>
                <c:pt idx="5">
                  <c:v>25-29</c:v>
                </c:pt>
                <c:pt idx="6">
                  <c:v>30-34</c:v>
                </c:pt>
                <c:pt idx="7">
                  <c:v>35-39</c:v>
                </c:pt>
                <c:pt idx="8">
                  <c:v>40-44</c:v>
                </c:pt>
                <c:pt idx="9">
                  <c:v>45-49</c:v>
                </c:pt>
                <c:pt idx="10">
                  <c:v>50-54</c:v>
                </c:pt>
                <c:pt idx="11">
                  <c:v>55-59</c:v>
                </c:pt>
                <c:pt idx="12">
                  <c:v>60-64</c:v>
                </c:pt>
                <c:pt idx="13">
                  <c:v>65-69</c:v>
                </c:pt>
                <c:pt idx="14">
                  <c:v>70-74</c:v>
                </c:pt>
                <c:pt idx="15">
                  <c:v>75-79</c:v>
                </c:pt>
                <c:pt idx="16">
                  <c:v>80-84</c:v>
                </c:pt>
                <c:pt idx="17">
                  <c:v>85-89</c:v>
                </c:pt>
                <c:pt idx="18">
                  <c:v>&gt;=90</c:v>
                </c:pt>
              </c:strCache>
            </c:strRef>
          </c:cat>
          <c:val>
            <c:numRef>
              <c:f>Tabelle1!$C$2:$C$20</c:f>
              <c:numCache>
                <c:formatCode>General</c:formatCode>
                <c:ptCount val="19"/>
                <c:pt idx="3">
                  <c:v>1</c:v>
                </c:pt>
                <c:pt idx="4">
                  <c:v>1</c:v>
                </c:pt>
                <c:pt idx="5">
                  <c:v>4</c:v>
                </c:pt>
                <c:pt idx="6">
                  <c:v>6</c:v>
                </c:pt>
                <c:pt idx="7">
                  <c:v>24</c:v>
                </c:pt>
                <c:pt idx="8">
                  <c:v>68</c:v>
                </c:pt>
                <c:pt idx="9">
                  <c:v>162</c:v>
                </c:pt>
                <c:pt idx="10">
                  <c:v>258</c:v>
                </c:pt>
                <c:pt idx="11">
                  <c:v>349</c:v>
                </c:pt>
                <c:pt idx="12">
                  <c:v>462</c:v>
                </c:pt>
                <c:pt idx="13">
                  <c:v>504</c:v>
                </c:pt>
                <c:pt idx="14">
                  <c:v>480</c:v>
                </c:pt>
                <c:pt idx="15">
                  <c:v>349</c:v>
                </c:pt>
                <c:pt idx="16">
                  <c:v>224</c:v>
                </c:pt>
                <c:pt idx="17">
                  <c:v>70</c:v>
                </c:pt>
                <c:pt idx="18">
                  <c:v>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2617088"/>
        <c:axId val="42618880"/>
        <c:axId val="0"/>
      </c:bar3DChart>
      <c:catAx>
        <c:axId val="4261708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de-DE"/>
          </a:p>
        </c:txPr>
        <c:crossAx val="42618880"/>
        <c:crosses val="autoZero"/>
        <c:auto val="1"/>
        <c:lblAlgn val="ctr"/>
        <c:lblOffset val="100"/>
        <c:noMultiLvlLbl val="0"/>
      </c:catAx>
      <c:valAx>
        <c:axId val="42618880"/>
        <c:scaling>
          <c:orientation val="minMax"/>
          <c:max val="1500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aseline="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de-DE"/>
          </a:p>
        </c:txPr>
        <c:crossAx val="42617088"/>
        <c:crosses val="autoZero"/>
        <c:crossBetween val="between"/>
        <c:majorUnit val="300"/>
        <c:minorUnit val="300"/>
      </c:valAx>
      <c:spPr>
        <a:solidFill>
          <a:schemeClr val="lt1"/>
        </a:solidFill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252053066971322"/>
          <c:y val="0.1422642991877005"/>
          <c:w val="0.78596050932831818"/>
          <c:h val="0.7724756031898363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Datenreihe 1</c:v>
                </c:pt>
              </c:strCache>
            </c:strRef>
          </c:tx>
          <c:spPr>
            <a:solidFill>
              <a:srgbClr val="339966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Tabelle1!$A$2:$A$3</c:f>
              <c:strCache>
                <c:ptCount val="2"/>
                <c:pt idx="0">
                  <c:v>&lt;=65 Jahre</c:v>
                </c:pt>
                <c:pt idx="1">
                  <c:v>&gt;65 Jahre</c:v>
                </c:pt>
              </c:strCache>
            </c:strRef>
          </c:cat>
          <c:val>
            <c:numRef>
              <c:f>Tabelle1!$B$2:$B$3</c:f>
              <c:numCache>
                <c:formatCode>General</c:formatCode>
                <c:ptCount val="2"/>
                <c:pt idx="0">
                  <c:v>4103</c:v>
                </c:pt>
                <c:pt idx="1">
                  <c:v>5159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100"/>
        <c:axId val="42659840"/>
        <c:axId val="42661376"/>
      </c:barChart>
      <c:catAx>
        <c:axId val="4265984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de-DE"/>
          </a:p>
        </c:txPr>
        <c:crossAx val="42661376"/>
        <c:crosses val="autoZero"/>
        <c:auto val="1"/>
        <c:lblAlgn val="ctr"/>
        <c:lblOffset val="100"/>
        <c:noMultiLvlLbl val="0"/>
      </c:catAx>
      <c:valAx>
        <c:axId val="42661376"/>
        <c:scaling>
          <c:orientation val="minMax"/>
          <c:max val="6000"/>
          <c:min val="0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spPr>
          <a:ln w="12700"/>
        </c:spPr>
        <c:txPr>
          <a:bodyPr/>
          <a:lstStyle/>
          <a:p>
            <a: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de-DE"/>
          </a:p>
        </c:txPr>
        <c:crossAx val="42659840"/>
        <c:crosses val="autoZero"/>
        <c:crossBetween val="between"/>
        <c:majorUnit val="1000"/>
        <c:minorUnit val="1000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tot</c:v>
                </c:pt>
              </c:strCache>
            </c:strRef>
          </c:tx>
          <c:spPr>
            <a:solidFill>
              <a:srgbClr val="008378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Tabelle1!$A$2:$A$14</c:f>
              <c:numCache>
                <c:formatCode>General</c:formatCode>
                <c:ptCount val="13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</c:numCache>
            </c:numRef>
          </c:cat>
          <c:val>
            <c:numRef>
              <c:f>Tabelle1!$B$2:$B$14</c:f>
              <c:numCache>
                <c:formatCode>General</c:formatCode>
                <c:ptCount val="13"/>
                <c:pt idx="0">
                  <c:v>576</c:v>
                </c:pt>
                <c:pt idx="1">
                  <c:v>553</c:v>
                </c:pt>
                <c:pt idx="2">
                  <c:v>581</c:v>
                </c:pt>
                <c:pt idx="3">
                  <c:v>650</c:v>
                </c:pt>
                <c:pt idx="4">
                  <c:v>636</c:v>
                </c:pt>
                <c:pt idx="5">
                  <c:v>617</c:v>
                </c:pt>
                <c:pt idx="6">
                  <c:v>710</c:v>
                </c:pt>
                <c:pt idx="7">
                  <c:v>668</c:v>
                </c:pt>
                <c:pt idx="8">
                  <c:v>619</c:v>
                </c:pt>
                <c:pt idx="9">
                  <c:v>533</c:v>
                </c:pt>
                <c:pt idx="10">
                  <c:v>518</c:v>
                </c:pt>
                <c:pt idx="11">
                  <c:v>451</c:v>
                </c:pt>
                <c:pt idx="12">
                  <c:v>173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&gt; 2014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Tabelle1!$A$2:$A$14</c:f>
              <c:numCache>
                <c:formatCode>General</c:formatCode>
                <c:ptCount val="13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</c:numCache>
            </c:numRef>
          </c:cat>
          <c:val>
            <c:numRef>
              <c:f>Tabelle1!$C$2:$C$14</c:f>
              <c:numCache>
                <c:formatCode>General</c:formatCode>
                <c:ptCount val="13"/>
                <c:pt idx="0">
                  <c:v>9</c:v>
                </c:pt>
                <c:pt idx="1">
                  <c:v>12</c:v>
                </c:pt>
                <c:pt idx="2">
                  <c:v>16</c:v>
                </c:pt>
                <c:pt idx="3">
                  <c:v>4</c:v>
                </c:pt>
                <c:pt idx="4">
                  <c:v>19</c:v>
                </c:pt>
                <c:pt idx="5">
                  <c:v>19</c:v>
                </c:pt>
                <c:pt idx="6">
                  <c:v>35</c:v>
                </c:pt>
                <c:pt idx="7">
                  <c:v>53</c:v>
                </c:pt>
                <c:pt idx="8">
                  <c:v>78</c:v>
                </c:pt>
                <c:pt idx="9">
                  <c:v>97</c:v>
                </c:pt>
                <c:pt idx="10">
                  <c:v>124</c:v>
                </c:pt>
                <c:pt idx="11">
                  <c:v>224</c:v>
                </c:pt>
                <c:pt idx="12">
                  <c:v>517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&lt; 2014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Tabelle1!$A$2:$A$14</c:f>
              <c:numCache>
                <c:formatCode>General</c:formatCode>
                <c:ptCount val="13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</c:numCache>
            </c:numRef>
          </c:cat>
          <c:val>
            <c:numRef>
              <c:f>Tabelle1!$D$2:$D$14</c:f>
              <c:numCache>
                <c:formatCode>General</c:formatCode>
                <c:ptCount val="13"/>
                <c:pt idx="0">
                  <c:v>37</c:v>
                </c:pt>
                <c:pt idx="1">
                  <c:v>33</c:v>
                </c:pt>
                <c:pt idx="2">
                  <c:v>32</c:v>
                </c:pt>
                <c:pt idx="3">
                  <c:v>47</c:v>
                </c:pt>
                <c:pt idx="4">
                  <c:v>53</c:v>
                </c:pt>
                <c:pt idx="5">
                  <c:v>74</c:v>
                </c:pt>
                <c:pt idx="6">
                  <c:v>61</c:v>
                </c:pt>
                <c:pt idx="7">
                  <c:v>70</c:v>
                </c:pt>
                <c:pt idx="8">
                  <c:v>82</c:v>
                </c:pt>
                <c:pt idx="9">
                  <c:v>96</c:v>
                </c:pt>
                <c:pt idx="10">
                  <c:v>85</c:v>
                </c:pt>
                <c:pt idx="11">
                  <c:v>100</c:v>
                </c:pt>
                <c:pt idx="12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2728448"/>
        <c:axId val="42742528"/>
      </c:barChart>
      <c:catAx>
        <c:axId val="427284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de-DE"/>
          </a:p>
        </c:txPr>
        <c:crossAx val="42742528"/>
        <c:crosses val="autoZero"/>
        <c:auto val="1"/>
        <c:lblAlgn val="ctr"/>
        <c:lblOffset val="100"/>
        <c:noMultiLvlLbl val="0"/>
      </c:catAx>
      <c:valAx>
        <c:axId val="42742528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de-DE"/>
          </a:p>
        </c:txPr>
        <c:crossAx val="42728448"/>
        <c:crosses val="autoZero"/>
        <c:crossBetween val="between"/>
        <c:majorUnit val="0.2"/>
      </c:valAx>
      <c:spPr>
        <a:noFill/>
      </c:spPr>
    </c:plotArea>
    <c:plotVisOnly val="1"/>
    <c:dispBlanksAs val="gap"/>
    <c:showDLblsOverMax val="0"/>
  </c:chart>
  <c:spPr>
    <a:noFill/>
    <a:ln w="0">
      <a:noFill/>
    </a:ln>
  </c:spPr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tot</c:v>
                </c:pt>
              </c:strCache>
            </c:strRef>
          </c:tx>
          <c:spPr>
            <a:solidFill>
              <a:srgbClr val="008378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Tabelle1!$A$2:$A$14</c:f>
              <c:numCache>
                <c:formatCode>General</c:formatCode>
                <c:ptCount val="13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</c:numCache>
            </c:numRef>
          </c:cat>
          <c:val>
            <c:numRef>
              <c:f>Tabelle1!$B$2:$B$14</c:f>
              <c:numCache>
                <c:formatCode>General</c:formatCode>
                <c:ptCount val="13"/>
                <c:pt idx="0">
                  <c:v>576</c:v>
                </c:pt>
                <c:pt idx="1">
                  <c:v>553</c:v>
                </c:pt>
                <c:pt idx="2">
                  <c:v>581</c:v>
                </c:pt>
                <c:pt idx="3">
                  <c:v>650</c:v>
                </c:pt>
                <c:pt idx="4">
                  <c:v>636</c:v>
                </c:pt>
                <c:pt idx="5">
                  <c:v>617</c:v>
                </c:pt>
                <c:pt idx="6">
                  <c:v>710</c:v>
                </c:pt>
                <c:pt idx="7">
                  <c:v>668</c:v>
                </c:pt>
                <c:pt idx="8">
                  <c:v>619</c:v>
                </c:pt>
                <c:pt idx="9">
                  <c:v>533</c:v>
                </c:pt>
                <c:pt idx="10">
                  <c:v>518</c:v>
                </c:pt>
                <c:pt idx="11">
                  <c:v>451</c:v>
                </c:pt>
                <c:pt idx="12">
                  <c:v>173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&gt; 2014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Tabelle1!$A$2:$A$14</c:f>
              <c:numCache>
                <c:formatCode>General</c:formatCode>
                <c:ptCount val="13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</c:numCache>
            </c:numRef>
          </c:cat>
          <c:val>
            <c:numRef>
              <c:f>Tabelle1!$C$2:$C$14</c:f>
              <c:numCache>
                <c:formatCode>General</c:formatCode>
                <c:ptCount val="13"/>
                <c:pt idx="0">
                  <c:v>4</c:v>
                </c:pt>
                <c:pt idx="1">
                  <c:v>3</c:v>
                </c:pt>
                <c:pt idx="2">
                  <c:v>6</c:v>
                </c:pt>
                <c:pt idx="3">
                  <c:v>0</c:v>
                </c:pt>
                <c:pt idx="4">
                  <c:v>5</c:v>
                </c:pt>
                <c:pt idx="5">
                  <c:v>5</c:v>
                </c:pt>
                <c:pt idx="6">
                  <c:v>9</c:v>
                </c:pt>
                <c:pt idx="7">
                  <c:v>15</c:v>
                </c:pt>
                <c:pt idx="8">
                  <c:v>19</c:v>
                </c:pt>
                <c:pt idx="9">
                  <c:v>28</c:v>
                </c:pt>
                <c:pt idx="10">
                  <c:v>20</c:v>
                </c:pt>
                <c:pt idx="11">
                  <c:v>111</c:v>
                </c:pt>
                <c:pt idx="12">
                  <c:v>517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&lt; 2014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Tabelle1!$A$2:$A$14</c:f>
              <c:numCache>
                <c:formatCode>General</c:formatCode>
                <c:ptCount val="13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</c:numCache>
            </c:numRef>
          </c:cat>
          <c:val>
            <c:numRef>
              <c:f>Tabelle1!$D$2:$D$14</c:f>
              <c:numCache>
                <c:formatCode>General</c:formatCode>
                <c:ptCount val="13"/>
                <c:pt idx="0">
                  <c:v>42</c:v>
                </c:pt>
                <c:pt idx="1">
                  <c:v>42</c:v>
                </c:pt>
                <c:pt idx="2">
                  <c:v>42</c:v>
                </c:pt>
                <c:pt idx="3">
                  <c:v>51</c:v>
                </c:pt>
                <c:pt idx="4">
                  <c:v>67</c:v>
                </c:pt>
                <c:pt idx="5">
                  <c:v>88</c:v>
                </c:pt>
                <c:pt idx="6">
                  <c:v>87</c:v>
                </c:pt>
                <c:pt idx="7">
                  <c:v>108</c:v>
                </c:pt>
                <c:pt idx="8">
                  <c:v>141</c:v>
                </c:pt>
                <c:pt idx="9">
                  <c:v>165</c:v>
                </c:pt>
                <c:pt idx="10">
                  <c:v>189</c:v>
                </c:pt>
                <c:pt idx="11">
                  <c:v>213</c:v>
                </c:pt>
                <c:pt idx="12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5170688"/>
        <c:axId val="45172608"/>
      </c:barChart>
      <c:catAx>
        <c:axId val="451706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de-DE"/>
          </a:p>
        </c:txPr>
        <c:crossAx val="45172608"/>
        <c:crosses val="autoZero"/>
        <c:auto val="1"/>
        <c:lblAlgn val="ctr"/>
        <c:lblOffset val="100"/>
        <c:noMultiLvlLbl val="0"/>
      </c:catAx>
      <c:valAx>
        <c:axId val="45172608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de-DE"/>
          </a:p>
        </c:txPr>
        <c:crossAx val="45170688"/>
        <c:crosses val="autoZero"/>
        <c:crossBetween val="between"/>
        <c:majorUnit val="0.2"/>
      </c:valAx>
      <c:spPr>
        <a:noFill/>
      </c:spPr>
    </c:plotArea>
    <c:plotVisOnly val="1"/>
    <c:dispBlanksAs val="gap"/>
    <c:showDLblsOverMax val="0"/>
  </c:chart>
  <c:spPr>
    <a:noFill/>
    <a:ln w="0">
      <a:noFill/>
    </a:ln>
  </c:spPr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de-DE" smtClean="0"/>
              <a:t>Stand: 27.11.2015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165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778250" y="9428165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379A4D-3684-4833-A6AA-E91B74DB24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9405496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de-DE" smtClean="0"/>
              <a:t>Stand: 27.11.2015</a:t>
            </a:r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66751" y="4714876"/>
            <a:ext cx="5335588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164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778250" y="9428164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7BD335-3D9A-492E-AD99-2F3266528E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4448488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smtClean="0"/>
              <a:t>Stand: 27.11.2015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77941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smtClean="0"/>
              <a:t>Stand: 27.11.2015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46362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smtClean="0"/>
              <a:t>Stand: 27.11.2015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8882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smtClean="0"/>
              <a:t>Stand: 27.11.2015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017816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smtClean="0"/>
              <a:t>Stand: 27.11.2015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87217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smtClean="0"/>
              <a:t>Stand: 27.11.2015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14717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smtClean="0"/>
              <a:t>Stand: 27.11.2015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103478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smtClean="0"/>
              <a:t>Stand: 27.11.2015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883284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64"/>
            <a:ext cx="2133600" cy="365125"/>
          </a:xfrm>
          <a:prstGeom prst="rect">
            <a:avLst/>
          </a:prstGeom>
        </p:spPr>
        <p:txBody>
          <a:bodyPr/>
          <a:lstStyle/>
          <a:p>
            <a:fld id="{FC5E6187-CFC3-45C5-A79E-577515149F7C}" type="datetimeFigureOut">
              <a:rPr lang="de-DE" smtClean="0"/>
              <a:t>11.12.2015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64"/>
            <a:ext cx="2133600" cy="365125"/>
          </a:xfrm>
          <a:prstGeom prst="rect">
            <a:avLst/>
          </a:prstGeom>
        </p:spPr>
        <p:txBody>
          <a:bodyPr/>
          <a:lstStyle/>
          <a:p>
            <a:fld id="{C0D0F7A2-B28A-429E-988E-A3055CC33046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708346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457200" y="6356364"/>
            <a:ext cx="2133600" cy="365125"/>
          </a:xfrm>
          <a:prstGeom prst="rect">
            <a:avLst/>
          </a:prstGeom>
        </p:spPr>
        <p:txBody>
          <a:bodyPr/>
          <a:lstStyle/>
          <a:p>
            <a:fld id="{FC5E6187-CFC3-45C5-A79E-577515149F7C}" type="datetimeFigureOut">
              <a:rPr lang="de-DE" smtClean="0"/>
              <a:t>11.12.2015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6553200" y="6356364"/>
            <a:ext cx="2133600" cy="365125"/>
          </a:xfrm>
          <a:prstGeom prst="rect">
            <a:avLst/>
          </a:prstGeom>
        </p:spPr>
        <p:txBody>
          <a:bodyPr/>
          <a:lstStyle/>
          <a:p>
            <a:fld id="{C0D0F7A2-B28A-429E-988E-A3055CC3304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0023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6"/>
          <p:cNvSpPr>
            <a:spLocks noChangeArrowheads="1"/>
          </p:cNvSpPr>
          <p:nvPr userDrawn="1"/>
        </p:nvSpPr>
        <p:spPr bwMode="auto">
          <a:xfrm>
            <a:off x="0" y="0"/>
            <a:ext cx="9144000" cy="449459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de-DE" altLang="de-DE" b="1">
              <a:solidFill>
                <a:srgbClr val="3333CC"/>
              </a:solidFill>
              <a:latin typeface="Arial" charset="0"/>
            </a:endParaRPr>
          </a:p>
        </p:txBody>
      </p:sp>
      <p:graphicFrame>
        <p:nvGraphicFramePr>
          <p:cNvPr id="8" name="Object 15">
            <a:hlinkClick r:id="" action="ppaction://ole?verb=0"/>
          </p:cNvPr>
          <p:cNvGraphicFramePr>
            <a:graphicFrameLocks noChangeAspect="1"/>
          </p:cNvGraphicFramePr>
          <p:nvPr userDrawn="1"/>
        </p:nvGraphicFramePr>
        <p:xfrm>
          <a:off x="2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1" name="Dokument" r:id="rId5" imgW="1458599" imgH="1305528" progId="Word.Document.8">
                  <p:embed/>
                </p:oleObj>
              </mc:Choice>
              <mc:Fallback>
                <p:oleObj name="Dokument" r:id="rId5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2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17"/>
          <p:cNvSpPr>
            <a:spLocks noChangeArrowheads="1"/>
          </p:cNvSpPr>
          <p:nvPr userDrawn="1"/>
        </p:nvSpPr>
        <p:spPr bwMode="auto">
          <a:xfrm>
            <a:off x="58615" y="12701"/>
            <a:ext cx="9144000" cy="449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de-DE" altLang="de-DE" b="1" dirty="0">
                <a:solidFill>
                  <a:srgbClr val="3333CC"/>
                </a:solidFill>
                <a:latin typeface="Arial" charset="0"/>
              </a:rPr>
              <a:t>Mittelfranken ED </a:t>
            </a:r>
            <a:r>
              <a:rPr lang="de-DE" altLang="de-DE" b="1" dirty="0" smtClean="0">
                <a:solidFill>
                  <a:srgbClr val="3333CC"/>
                </a:solidFill>
                <a:latin typeface="Arial" charset="0"/>
              </a:rPr>
              <a:t>2002-2014: Lunge</a:t>
            </a:r>
            <a:endParaRPr lang="de-DE" altLang="de-DE" b="1" dirty="0">
              <a:solidFill>
                <a:srgbClr val="3333CC"/>
              </a:solidFill>
              <a:latin typeface="Arial" charset="0"/>
            </a:endParaRPr>
          </a:p>
        </p:txBody>
      </p:sp>
      <p:sp>
        <p:nvSpPr>
          <p:cNvPr id="10" name="Textfeld 9"/>
          <p:cNvSpPr txBox="1"/>
          <p:nvPr userDrawn="1"/>
        </p:nvSpPr>
        <p:spPr>
          <a:xfrm>
            <a:off x="6084168" y="6669940"/>
            <a:ext cx="30963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Auslesedatum: 22.10.2015, Stand: November 2015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feld 10"/>
          <p:cNvSpPr txBox="1">
            <a:spLocks noChangeArrowheads="1"/>
          </p:cNvSpPr>
          <p:nvPr userDrawn="1"/>
        </p:nvSpPr>
        <p:spPr bwMode="auto">
          <a:xfrm>
            <a:off x="-5408" y="6634163"/>
            <a:ext cx="479343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de-DE" sz="1000" i="1" dirty="0" smtClean="0"/>
              <a:t>©</a:t>
            </a:r>
            <a:r>
              <a:rPr lang="de-DE" sz="1000" dirty="0" smtClean="0"/>
              <a:t> Tumorzentrum der Universität Erlangen-Nürnberg, Qualitätsbericht 2015</a:t>
            </a:r>
          </a:p>
        </p:txBody>
      </p:sp>
    </p:spTree>
    <p:extLst>
      <p:ext uri="{BB962C8B-B14F-4D97-AF65-F5344CB8AC3E}">
        <p14:creationId xmlns:p14="http://schemas.microsoft.com/office/powerpoint/2010/main" val="876145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7" r:id="rId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5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.wmf"/><Relationship Id="rId5" Type="http://schemas.openxmlformats.org/officeDocument/2006/relationships/image" Target="../media/image1.emf"/><Relationship Id="rId4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1219200" y="1916794"/>
            <a:ext cx="6644054" cy="23763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3600" b="1" dirty="0" smtClean="0">
                <a:solidFill>
                  <a:srgbClr val="0033CC"/>
                </a:solidFill>
              </a:rPr>
              <a:t>Lunge</a:t>
            </a:r>
          </a:p>
          <a:p>
            <a:pPr algn="ctr">
              <a:spcBef>
                <a:spcPct val="50000"/>
              </a:spcBef>
            </a:pPr>
            <a:r>
              <a:rPr lang="de-DE" altLang="de-DE" sz="1800" b="1" dirty="0" smtClean="0">
                <a:solidFill>
                  <a:srgbClr val="0033CC"/>
                </a:solidFill>
                <a:cs typeface="Times New Roman" pitchFamily="18" charset="0"/>
              </a:rPr>
              <a:t>C33 </a:t>
            </a:r>
            <a:r>
              <a:rPr lang="de-DE" altLang="de-DE" sz="1800" b="1" dirty="0">
                <a:solidFill>
                  <a:srgbClr val="0033CC"/>
                </a:solidFill>
                <a:cs typeface="Times New Roman" pitchFamily="18" charset="0"/>
              </a:rPr>
              <a:t>– </a:t>
            </a:r>
            <a:r>
              <a:rPr lang="de-DE" altLang="de-DE" sz="1800" b="1" dirty="0" smtClean="0">
                <a:solidFill>
                  <a:srgbClr val="0033CC"/>
                </a:solidFill>
                <a:cs typeface="Times New Roman" pitchFamily="18" charset="0"/>
              </a:rPr>
              <a:t>C34</a:t>
            </a:r>
            <a:endParaRPr lang="de-DE" altLang="de-DE" sz="1800" b="1" dirty="0" smtClean="0">
              <a:solidFill>
                <a:srgbClr val="0033CC"/>
              </a:solidFill>
            </a:endParaRPr>
          </a:p>
          <a:p>
            <a:pPr algn="ctr">
              <a:spcBef>
                <a:spcPct val="50000"/>
              </a:spcBef>
            </a:pPr>
            <a:endParaRPr lang="de-DE" altLang="de-DE" sz="3600" b="1" dirty="0">
              <a:solidFill>
                <a:srgbClr val="0033CC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de-DE" altLang="de-DE" b="1" dirty="0" smtClean="0">
                <a:solidFill>
                  <a:srgbClr val="0033CC"/>
                </a:solidFill>
              </a:rPr>
              <a:t>Erstdiagnosejahre 2002-2014</a:t>
            </a:r>
            <a:endParaRPr lang="de-DE" altLang="de-DE" b="1" dirty="0">
              <a:solidFill>
                <a:srgbClr val="0033CC"/>
              </a:solidFill>
            </a:endParaRPr>
          </a:p>
        </p:txBody>
      </p:sp>
      <p:sp>
        <p:nvSpPr>
          <p:cNvPr id="13316" name="Rectangle 16"/>
          <p:cNvSpPr>
            <a:spLocks noChangeArrowheads="1"/>
          </p:cNvSpPr>
          <p:nvPr/>
        </p:nvSpPr>
        <p:spPr bwMode="auto">
          <a:xfrm>
            <a:off x="0" y="1"/>
            <a:ext cx="9144000" cy="449263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93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de-DE" altLang="de-DE" b="1" dirty="0">
                <a:solidFill>
                  <a:srgbClr val="3333CC"/>
                </a:solidFill>
              </a:rPr>
              <a:t>Tumorzentrum der Universität Erlangen-Nürnberg</a:t>
            </a:r>
          </a:p>
        </p:txBody>
      </p:sp>
      <p:graphicFrame>
        <p:nvGraphicFramePr>
          <p:cNvPr id="13317" name="Object 17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1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1" name="Dokument" r:id="rId3" imgW="1458599" imgH="1305528" progId="Word.Document.8">
                  <p:embed/>
                </p:oleObj>
              </mc:Choice>
              <mc:Fallback>
                <p:oleObj name="Dokument" r:id="rId3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1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feld 6"/>
          <p:cNvSpPr txBox="1"/>
          <p:nvPr/>
        </p:nvSpPr>
        <p:spPr>
          <a:xfrm>
            <a:off x="6084168" y="6669940"/>
            <a:ext cx="30963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Auslesedatum: 22.10.2015, Stand: November 2015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feld 7"/>
          <p:cNvSpPr txBox="1">
            <a:spLocks noChangeArrowheads="1"/>
          </p:cNvSpPr>
          <p:nvPr/>
        </p:nvSpPr>
        <p:spPr bwMode="auto">
          <a:xfrm>
            <a:off x="-5408" y="6634163"/>
            <a:ext cx="479343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de-DE" sz="1000" i="1" dirty="0" smtClean="0"/>
              <a:t>©</a:t>
            </a:r>
            <a:r>
              <a:rPr lang="de-DE" sz="1000" dirty="0" smtClean="0"/>
              <a:t> Tumorzentrum der Universität Erlangen-Nürnberg, Qualitätsbericht 2015</a:t>
            </a:r>
          </a:p>
        </p:txBody>
      </p:sp>
    </p:spTree>
    <p:extLst>
      <p:ext uri="{BB962C8B-B14F-4D97-AF65-F5344CB8AC3E}">
        <p14:creationId xmlns:p14="http://schemas.microsoft.com/office/powerpoint/2010/main" val="1367253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/>
          <p:cNvGraphicFramePr/>
          <p:nvPr>
            <p:extLst>
              <p:ext uri="{D42A27DB-BD31-4B8C-83A1-F6EECF244321}">
                <p14:modId xmlns:p14="http://schemas.microsoft.com/office/powerpoint/2010/main" val="1971364733"/>
              </p:ext>
            </p:extLst>
          </p:nvPr>
        </p:nvGraphicFramePr>
        <p:xfrm>
          <a:off x="724461" y="1713141"/>
          <a:ext cx="7132320" cy="467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 Box 7"/>
          <p:cNvSpPr txBox="1">
            <a:spLocks noChangeArrowheads="1"/>
          </p:cNvSpPr>
          <p:nvPr/>
        </p:nvSpPr>
        <p:spPr bwMode="auto">
          <a:xfrm rot="16200000">
            <a:off x="-565817" y="3779550"/>
            <a:ext cx="2206799" cy="284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8462" tIns="49232" rIns="98462" bIns="4923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Relative Häufigkeit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519781" y="6313260"/>
            <a:ext cx="2060331" cy="284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462" tIns="49232" rIns="98462" bIns="4923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>
                <a:latin typeface="Arial" charset="0"/>
              </a:rPr>
              <a:t>Diagnosejahr</a:t>
            </a:r>
          </a:p>
        </p:txBody>
      </p:sp>
      <p:sp>
        <p:nvSpPr>
          <p:cNvPr id="39" name="Text Box 3"/>
          <p:cNvSpPr txBox="1">
            <a:spLocks noChangeArrowheads="1"/>
          </p:cNvSpPr>
          <p:nvPr/>
        </p:nvSpPr>
        <p:spPr bwMode="auto">
          <a:xfrm>
            <a:off x="-33702" y="519644"/>
            <a:ext cx="9177703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Aktuelles Klinisches Follow-</a:t>
            </a:r>
            <a:r>
              <a:rPr lang="de-DE" altLang="de-DE" sz="2000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</a:t>
            </a:r>
            <a:r>
              <a:rPr lang="de-DE" altLang="de-DE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altLang="de-DE" sz="1400" dirty="0">
                <a:latin typeface="Arial" charset="0"/>
                <a:cs typeface="Times New Roman" pitchFamily="18" charset="0"/>
              </a:rPr>
              <a:t>C33 – C34</a:t>
            </a:r>
            <a:endParaRPr lang="de-DE" altLang="de-DE" sz="14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de-DE" altLang="de-DE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(Aktuell = das Datum der letzten Information zum Krankheitsverlauf/Tumorstatus ist &gt; 01.01.2014)</a:t>
            </a:r>
            <a:endParaRPr lang="de-DE" altLang="de-DE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feld 39"/>
          <p:cNvSpPr txBox="1"/>
          <p:nvPr/>
        </p:nvSpPr>
        <p:spPr>
          <a:xfrm>
            <a:off x="3563888" y="1124744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Gesamt=9.262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Textfeld 40"/>
          <p:cNvSpPr txBox="1"/>
          <p:nvPr/>
        </p:nvSpPr>
        <p:spPr>
          <a:xfrm>
            <a:off x="1331640" y="163105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622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Textfeld 41"/>
          <p:cNvSpPr txBox="1"/>
          <p:nvPr/>
        </p:nvSpPr>
        <p:spPr>
          <a:xfrm>
            <a:off x="1835696" y="1631615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598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Textfeld 42"/>
          <p:cNvSpPr txBox="1"/>
          <p:nvPr/>
        </p:nvSpPr>
        <p:spPr>
          <a:xfrm>
            <a:off x="2339752" y="1632178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629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Textfeld 43"/>
          <p:cNvSpPr txBox="1"/>
          <p:nvPr/>
        </p:nvSpPr>
        <p:spPr>
          <a:xfrm>
            <a:off x="2843808" y="1632741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701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Textfeld 44"/>
          <p:cNvSpPr txBox="1"/>
          <p:nvPr/>
        </p:nvSpPr>
        <p:spPr>
          <a:xfrm>
            <a:off x="3347864" y="1633867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708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Textfeld 45"/>
          <p:cNvSpPr txBox="1"/>
          <p:nvPr/>
        </p:nvSpPr>
        <p:spPr>
          <a:xfrm>
            <a:off x="3779912" y="1634430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710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Textfeld 46"/>
          <p:cNvSpPr txBox="1"/>
          <p:nvPr/>
        </p:nvSpPr>
        <p:spPr>
          <a:xfrm>
            <a:off x="4788024" y="1634993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791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Textfeld 47"/>
          <p:cNvSpPr txBox="1"/>
          <p:nvPr/>
        </p:nvSpPr>
        <p:spPr>
          <a:xfrm>
            <a:off x="5292080" y="1635556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779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Textfeld 48"/>
          <p:cNvSpPr txBox="1"/>
          <p:nvPr/>
        </p:nvSpPr>
        <p:spPr>
          <a:xfrm>
            <a:off x="5796136" y="1628800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726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Textfeld 49"/>
          <p:cNvSpPr txBox="1"/>
          <p:nvPr/>
        </p:nvSpPr>
        <p:spPr>
          <a:xfrm>
            <a:off x="6228184" y="1628800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727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Textfeld 50"/>
          <p:cNvSpPr txBox="1"/>
          <p:nvPr/>
        </p:nvSpPr>
        <p:spPr>
          <a:xfrm>
            <a:off x="6732240" y="1635556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775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Textfeld 51"/>
          <p:cNvSpPr txBox="1"/>
          <p:nvPr/>
        </p:nvSpPr>
        <p:spPr>
          <a:xfrm>
            <a:off x="4283968" y="1635556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806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Textfeld 52"/>
          <p:cNvSpPr txBox="1"/>
          <p:nvPr/>
        </p:nvSpPr>
        <p:spPr>
          <a:xfrm>
            <a:off x="7241773" y="1631616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690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Text Box 4"/>
          <p:cNvSpPr txBox="1">
            <a:spLocks noChangeArrowheads="1"/>
          </p:cNvSpPr>
          <p:nvPr/>
        </p:nvSpPr>
        <p:spPr bwMode="auto">
          <a:xfrm>
            <a:off x="8021633" y="3504948"/>
            <a:ext cx="130289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de-DE" sz="1200" dirty="0" smtClean="0"/>
              <a:t>Nicht aktuell</a:t>
            </a:r>
          </a:p>
          <a:p>
            <a:pPr>
              <a:spcBef>
                <a:spcPct val="50000"/>
              </a:spcBef>
            </a:pPr>
            <a:r>
              <a:rPr lang="de-DE" altLang="de-DE" sz="1200" dirty="0" smtClean="0"/>
              <a:t>Aktuell</a:t>
            </a:r>
          </a:p>
          <a:p>
            <a:pPr>
              <a:spcBef>
                <a:spcPct val="50000"/>
              </a:spcBef>
            </a:pPr>
            <a:r>
              <a:rPr lang="de-DE" altLang="de-DE" sz="1200" dirty="0" smtClean="0"/>
              <a:t>Patient tot</a:t>
            </a:r>
            <a:endParaRPr lang="de-DE" altLang="de-DE" sz="1200" dirty="0"/>
          </a:p>
        </p:txBody>
      </p:sp>
      <p:sp>
        <p:nvSpPr>
          <p:cNvPr id="55" name="Rectangle 7"/>
          <p:cNvSpPr>
            <a:spLocks noChangeArrowheads="1"/>
          </p:cNvSpPr>
          <p:nvPr/>
        </p:nvSpPr>
        <p:spPr bwMode="auto">
          <a:xfrm>
            <a:off x="7884368" y="3864988"/>
            <a:ext cx="117015" cy="117015"/>
          </a:xfrm>
          <a:prstGeom prst="rect">
            <a:avLst/>
          </a:prstGeom>
          <a:solidFill>
            <a:srgbClr val="FFC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56" name="Rectangle 8"/>
          <p:cNvSpPr>
            <a:spLocks noChangeArrowheads="1"/>
          </p:cNvSpPr>
          <p:nvPr/>
        </p:nvSpPr>
        <p:spPr bwMode="auto">
          <a:xfrm>
            <a:off x="7884368" y="4153020"/>
            <a:ext cx="117015" cy="117015"/>
          </a:xfrm>
          <a:prstGeom prst="rect">
            <a:avLst/>
          </a:prstGeom>
          <a:solidFill>
            <a:srgbClr val="008380">
              <a:alpha val="74117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57" name="Rectangle 10"/>
          <p:cNvSpPr>
            <a:spLocks noChangeArrowheads="1"/>
          </p:cNvSpPr>
          <p:nvPr/>
        </p:nvSpPr>
        <p:spPr bwMode="auto">
          <a:xfrm>
            <a:off x="7884368" y="3583033"/>
            <a:ext cx="117015" cy="117015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202454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1219200" y="1674813"/>
            <a:ext cx="6644054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1600" b="1">
                <a:solidFill>
                  <a:srgbClr val="000000"/>
                </a:solidFill>
              </a:rPr>
              <a:t>Nutzungsbedingungen</a:t>
            </a:r>
          </a:p>
        </p:txBody>
      </p:sp>
      <p:sp>
        <p:nvSpPr>
          <p:cNvPr id="13315" name="Text Box 30"/>
          <p:cNvSpPr txBox="1">
            <a:spLocks noChangeArrowheads="1"/>
          </p:cNvSpPr>
          <p:nvPr/>
        </p:nvSpPr>
        <p:spPr bwMode="auto">
          <a:xfrm>
            <a:off x="1182566" y="2106613"/>
            <a:ext cx="6646985" cy="35920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de-DE" sz="1600" dirty="0">
                <a:solidFill>
                  <a:srgbClr val="000000"/>
                </a:solidFill>
              </a:rPr>
              <a:t>Die Abbildungen dürfen unter folgenden Bedingungen in Vorträgen, wissenschaftlichen Veröffentlichungen, Doktorarbeiten </a:t>
            </a:r>
            <a:r>
              <a:rPr lang="de-DE" altLang="de-DE" sz="1600" dirty="0" err="1">
                <a:solidFill>
                  <a:srgbClr val="000000"/>
                </a:solidFill>
              </a:rPr>
              <a:t>u.ä.</a:t>
            </a:r>
            <a:r>
              <a:rPr lang="de-DE" altLang="de-DE" sz="1600" dirty="0">
                <a:solidFill>
                  <a:srgbClr val="000000"/>
                </a:solidFill>
              </a:rPr>
              <a:t> verwendet werden:</a:t>
            </a:r>
          </a:p>
          <a:p>
            <a:pPr>
              <a:spcBef>
                <a:spcPct val="50000"/>
              </a:spcBef>
            </a:pPr>
            <a:r>
              <a:rPr lang="de-DE" altLang="de-DE" sz="1600" dirty="0">
                <a:solidFill>
                  <a:srgbClr val="000000"/>
                </a:solidFill>
              </a:rPr>
              <a:t>Eine Abbildung wird entweder komplett übernommen, d.h. einschließlich Kopf- und Fußzeile, oder die Abbildung wird – bei Übernahme nur der Grafik selbst –  mit einer Quellenangabe nach unten angegebener Zitierweise versehen.</a:t>
            </a:r>
            <a:br>
              <a:rPr lang="de-DE" altLang="de-DE" sz="1600" dirty="0">
                <a:solidFill>
                  <a:srgbClr val="000000"/>
                </a:solidFill>
              </a:rPr>
            </a:br>
            <a:r>
              <a:rPr lang="de-DE" altLang="de-DE" sz="1600" dirty="0">
                <a:solidFill>
                  <a:srgbClr val="000000"/>
                </a:solidFill>
              </a:rPr>
              <a:t>Es ist nicht zulässig, Ausschnitte aus einer Grafik zu verwenden.</a:t>
            </a:r>
          </a:p>
          <a:p>
            <a:pPr>
              <a:spcBef>
                <a:spcPct val="50000"/>
              </a:spcBef>
            </a:pPr>
            <a:endParaRPr lang="de-DE" altLang="de-DE" sz="1600" dirty="0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</a:pPr>
            <a:r>
              <a:rPr lang="de-DE" altLang="de-DE" sz="1600" dirty="0">
                <a:solidFill>
                  <a:srgbClr val="000000"/>
                </a:solidFill>
              </a:rPr>
              <a:t>Quelle: </a:t>
            </a:r>
            <a:br>
              <a:rPr lang="de-DE" altLang="de-DE" sz="1600" dirty="0">
                <a:solidFill>
                  <a:srgbClr val="000000"/>
                </a:solidFill>
              </a:rPr>
            </a:br>
            <a:r>
              <a:rPr lang="de-DE" altLang="de-DE" sz="1600" dirty="0">
                <a:solidFill>
                  <a:srgbClr val="000000"/>
                </a:solidFill>
              </a:rPr>
              <a:t>Tumorzentrum der Universität Erlangen-Nürnberg (Hrsg.): </a:t>
            </a:r>
            <a:br>
              <a:rPr lang="de-DE" altLang="de-DE" sz="1600" dirty="0">
                <a:solidFill>
                  <a:srgbClr val="000000"/>
                </a:solidFill>
              </a:rPr>
            </a:br>
            <a:r>
              <a:rPr lang="de-DE" altLang="de-DE" sz="1600" dirty="0">
                <a:solidFill>
                  <a:srgbClr val="000000"/>
                </a:solidFill>
              </a:rPr>
              <a:t>Qualitätsbericht </a:t>
            </a:r>
            <a:r>
              <a:rPr lang="de-DE" altLang="de-DE" sz="1600" dirty="0" smtClean="0">
                <a:solidFill>
                  <a:srgbClr val="000000"/>
                </a:solidFill>
              </a:rPr>
              <a:t>2015 </a:t>
            </a:r>
            <a:r>
              <a:rPr lang="de-DE" altLang="de-DE" sz="1600" dirty="0">
                <a:solidFill>
                  <a:srgbClr val="000000"/>
                </a:solidFill>
              </a:rPr>
              <a:t>– Krebs in Mittelfranken </a:t>
            </a:r>
            <a:r>
              <a:rPr lang="de-DE" altLang="de-DE" sz="1600" dirty="0" smtClean="0">
                <a:solidFill>
                  <a:srgbClr val="000000"/>
                </a:solidFill>
              </a:rPr>
              <a:t>2002-2014, </a:t>
            </a:r>
            <a:r>
              <a:rPr lang="de-DE" altLang="de-DE" sz="1600" dirty="0">
                <a:solidFill>
                  <a:srgbClr val="000000"/>
                </a:solidFill>
              </a:rPr>
              <a:t/>
            </a:r>
            <a:br>
              <a:rPr lang="de-DE" altLang="de-DE" sz="1600" dirty="0">
                <a:solidFill>
                  <a:srgbClr val="000000"/>
                </a:solidFill>
              </a:rPr>
            </a:br>
            <a:r>
              <a:rPr lang="de-DE" altLang="de-DE" sz="1600" dirty="0" smtClean="0">
                <a:solidFill>
                  <a:srgbClr val="000000"/>
                </a:solidFill>
              </a:rPr>
              <a:t>Erlangen, 2015.</a:t>
            </a:r>
            <a:endParaRPr lang="de-DE" altLang="de-DE" sz="1600" dirty="0">
              <a:solidFill>
                <a:srgbClr val="000000"/>
              </a:solidFill>
            </a:endParaRPr>
          </a:p>
        </p:txBody>
      </p:sp>
      <p:sp>
        <p:nvSpPr>
          <p:cNvPr id="13316" name="Rectangle 16"/>
          <p:cNvSpPr>
            <a:spLocks noChangeArrowheads="1"/>
          </p:cNvSpPr>
          <p:nvPr/>
        </p:nvSpPr>
        <p:spPr bwMode="auto">
          <a:xfrm>
            <a:off x="0" y="1"/>
            <a:ext cx="9144000" cy="449263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93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de-DE" altLang="de-DE" b="1" dirty="0">
                <a:solidFill>
                  <a:srgbClr val="3333CC"/>
                </a:solidFill>
              </a:rPr>
              <a:t>Tumorzentrum der Universität Erlangen-Nürnberg</a:t>
            </a:r>
          </a:p>
        </p:txBody>
      </p:sp>
      <p:graphicFrame>
        <p:nvGraphicFramePr>
          <p:cNvPr id="13317" name="Object 17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1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5" name="Dokument" r:id="rId4" imgW="1458599" imgH="1305528" progId="Word.Document.8">
                  <p:embed/>
                </p:oleObj>
              </mc:Choice>
              <mc:Fallback>
                <p:oleObj name="Dokument" r:id="rId4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1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3275856" y="2276872"/>
            <a:ext cx="2664296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2002-2014</a:t>
            </a:r>
          </a:p>
          <a:p>
            <a:pPr algn="ctr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13.634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6228184" y="2282840"/>
            <a:ext cx="2613580" cy="92333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&lt; 2002</a:t>
            </a:r>
          </a:p>
          <a:p>
            <a:pPr algn="ctr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5.415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3275856" y="3939862"/>
            <a:ext cx="2664296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Mittelfranken</a:t>
            </a:r>
          </a:p>
          <a:p>
            <a:pPr algn="ctr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11.482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6228183" y="3945830"/>
            <a:ext cx="2615011" cy="92333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Nicht Mittelfranken</a:t>
            </a:r>
          </a:p>
          <a:p>
            <a:pPr algn="ctr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2.152</a:t>
            </a:r>
          </a:p>
        </p:txBody>
      </p:sp>
      <p:sp>
        <p:nvSpPr>
          <p:cNvPr id="11" name="Text Box 38"/>
          <p:cNvSpPr txBox="1">
            <a:spLocks noChangeArrowheads="1"/>
          </p:cNvSpPr>
          <p:nvPr/>
        </p:nvSpPr>
        <p:spPr bwMode="auto">
          <a:xfrm>
            <a:off x="211017" y="580203"/>
            <a:ext cx="8745415" cy="97658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lIns="98462" tIns="49232" rIns="98462" bIns="49232">
            <a:spAutoFit/>
          </a:bodyPr>
          <a:lstStyle>
            <a:lvl1pPr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343025"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522413"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01800"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881188"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338388" eaLnBrk="0" fontAlgn="base" hangingPunct="0">
              <a:spcBef>
                <a:spcPct val="0"/>
              </a:spcBef>
              <a:spcAft>
                <a:spcPct val="0"/>
              </a:spcAft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795588" eaLnBrk="0" fontAlgn="base" hangingPunct="0">
              <a:spcBef>
                <a:spcPct val="0"/>
              </a:spcBef>
              <a:spcAft>
                <a:spcPct val="0"/>
              </a:spcAft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252788" eaLnBrk="0" fontAlgn="base" hangingPunct="0">
              <a:spcBef>
                <a:spcPct val="0"/>
              </a:spcBef>
              <a:spcAft>
                <a:spcPct val="0"/>
              </a:spcAft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709988" eaLnBrk="0" fontAlgn="base" hangingPunct="0">
              <a:spcBef>
                <a:spcPct val="0"/>
              </a:spcBef>
              <a:spcAft>
                <a:spcPct val="0"/>
              </a:spcAft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de-DE" altLang="de-DE" sz="1900" dirty="0">
                <a:latin typeface="Arial" charset="0"/>
              </a:rPr>
              <a:t>Klinisches Krebsregister des Tumorzentrums Erlangen-Nürnberg</a:t>
            </a:r>
          </a:p>
          <a:p>
            <a:pPr lvl="0" algn="ctr"/>
            <a:r>
              <a:rPr lang="de-DE" altLang="de-DE" sz="1900" b="1" dirty="0" smtClean="0">
                <a:latin typeface="Arial" charset="0"/>
              </a:rPr>
              <a:t>Tumorentität: Lunge</a:t>
            </a:r>
            <a:r>
              <a:rPr lang="de-DE" altLang="de-DE" sz="1900" dirty="0" smtClean="0">
                <a:latin typeface="Arial" charset="0"/>
              </a:rPr>
              <a:t>, </a:t>
            </a:r>
            <a:r>
              <a:rPr lang="de-DE" altLang="de-DE" sz="1400" dirty="0">
                <a:latin typeface="Arial" charset="0"/>
                <a:cs typeface="Times New Roman" pitchFamily="18" charset="0"/>
              </a:rPr>
              <a:t>C33 – C34</a:t>
            </a:r>
          </a:p>
          <a:p>
            <a:pPr algn="ctr"/>
            <a:r>
              <a:rPr lang="de-DE" altLang="de-DE" sz="1900" b="1" dirty="0" smtClean="0">
                <a:latin typeface="Arial" charset="0"/>
              </a:rPr>
              <a:t>Gesamt: 19.049 </a:t>
            </a:r>
            <a:r>
              <a:rPr lang="de-DE" altLang="de-DE" sz="1200" b="1" dirty="0" smtClean="0">
                <a:latin typeface="Arial" charset="0"/>
              </a:rPr>
              <a:t>(ED 1978 bis 2014)</a:t>
            </a:r>
            <a:endParaRPr lang="de-DE" altLang="de-DE" sz="1200" b="1" dirty="0">
              <a:latin typeface="Arial" charset="0"/>
            </a:endParaRPr>
          </a:p>
        </p:txBody>
      </p:sp>
      <p:sp>
        <p:nvSpPr>
          <p:cNvPr id="25" name="Line 54"/>
          <p:cNvSpPr>
            <a:spLocks noChangeShapeType="1"/>
          </p:cNvSpPr>
          <p:nvPr/>
        </p:nvSpPr>
        <p:spPr bwMode="auto">
          <a:xfrm>
            <a:off x="4572000" y="1706195"/>
            <a:ext cx="0" cy="445517"/>
          </a:xfrm>
          <a:prstGeom prst="line">
            <a:avLst/>
          </a:prstGeom>
          <a:noFill/>
          <a:ln w="63500">
            <a:solidFill>
              <a:srgbClr val="FF505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462" tIns="49232" rIns="98462" bIns="49232"/>
          <a:lstStyle/>
          <a:p>
            <a:endParaRPr lang="de-DE"/>
          </a:p>
        </p:txBody>
      </p:sp>
      <p:sp>
        <p:nvSpPr>
          <p:cNvPr id="26" name="Line 54"/>
          <p:cNvSpPr>
            <a:spLocks noChangeShapeType="1"/>
          </p:cNvSpPr>
          <p:nvPr/>
        </p:nvSpPr>
        <p:spPr bwMode="auto">
          <a:xfrm>
            <a:off x="4572000" y="3348910"/>
            <a:ext cx="0" cy="445517"/>
          </a:xfrm>
          <a:prstGeom prst="line">
            <a:avLst/>
          </a:prstGeom>
          <a:noFill/>
          <a:ln w="63500">
            <a:solidFill>
              <a:srgbClr val="FF505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462" tIns="49232" rIns="98462" bIns="49232"/>
          <a:lstStyle/>
          <a:p>
            <a:endParaRPr lang="de-DE"/>
          </a:p>
        </p:txBody>
      </p:sp>
      <p:sp>
        <p:nvSpPr>
          <p:cNvPr id="27" name="Line 54"/>
          <p:cNvSpPr>
            <a:spLocks noChangeShapeType="1"/>
          </p:cNvSpPr>
          <p:nvPr/>
        </p:nvSpPr>
        <p:spPr bwMode="auto">
          <a:xfrm>
            <a:off x="4572000" y="4994320"/>
            <a:ext cx="0" cy="445517"/>
          </a:xfrm>
          <a:prstGeom prst="line">
            <a:avLst/>
          </a:prstGeom>
          <a:noFill/>
          <a:ln w="63500">
            <a:solidFill>
              <a:srgbClr val="FF505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462" tIns="49232" rIns="98462" bIns="49232"/>
          <a:lstStyle/>
          <a:p>
            <a:endParaRPr lang="de-DE"/>
          </a:p>
        </p:txBody>
      </p:sp>
      <p:sp>
        <p:nvSpPr>
          <p:cNvPr id="28" name="Line 58"/>
          <p:cNvSpPr>
            <a:spLocks noChangeShapeType="1"/>
          </p:cNvSpPr>
          <p:nvPr/>
        </p:nvSpPr>
        <p:spPr bwMode="auto">
          <a:xfrm>
            <a:off x="5403850" y="4927699"/>
            <a:ext cx="1430338" cy="517525"/>
          </a:xfrm>
          <a:prstGeom prst="line">
            <a:avLst/>
          </a:prstGeom>
          <a:noFill/>
          <a:ln w="63500">
            <a:solidFill>
              <a:srgbClr val="C0C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9" name="Line 58"/>
          <p:cNvSpPr>
            <a:spLocks noChangeShapeType="1"/>
          </p:cNvSpPr>
          <p:nvPr/>
        </p:nvSpPr>
        <p:spPr bwMode="auto">
          <a:xfrm>
            <a:off x="5394325" y="3276902"/>
            <a:ext cx="1430338" cy="517525"/>
          </a:xfrm>
          <a:prstGeom prst="line">
            <a:avLst/>
          </a:prstGeom>
          <a:noFill/>
          <a:ln w="63500">
            <a:solidFill>
              <a:srgbClr val="C0C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" name="Line 58"/>
          <p:cNvSpPr>
            <a:spLocks noChangeShapeType="1"/>
          </p:cNvSpPr>
          <p:nvPr/>
        </p:nvSpPr>
        <p:spPr bwMode="auto">
          <a:xfrm>
            <a:off x="5364088" y="1692726"/>
            <a:ext cx="1430338" cy="517525"/>
          </a:xfrm>
          <a:prstGeom prst="line">
            <a:avLst/>
          </a:prstGeom>
          <a:noFill/>
          <a:ln w="63500">
            <a:solidFill>
              <a:srgbClr val="C0C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1" name="Rectangle 16"/>
          <p:cNvSpPr>
            <a:spLocks noChangeArrowheads="1"/>
          </p:cNvSpPr>
          <p:nvPr/>
        </p:nvSpPr>
        <p:spPr bwMode="auto">
          <a:xfrm>
            <a:off x="0" y="0"/>
            <a:ext cx="9144000" cy="449459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de-DE" altLang="de-DE" b="1">
              <a:solidFill>
                <a:srgbClr val="3333CC"/>
              </a:solidFill>
              <a:latin typeface="Arial" charset="0"/>
            </a:endParaRPr>
          </a:p>
        </p:txBody>
      </p:sp>
      <p:graphicFrame>
        <p:nvGraphicFramePr>
          <p:cNvPr id="32" name="Object 15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2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86" name="Dokument" r:id="rId4" imgW="1458599" imgH="1305528" progId="Word.Document.8">
                  <p:embed/>
                </p:oleObj>
              </mc:Choice>
              <mc:Fallback>
                <p:oleObj name="Dokument" r:id="rId4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2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Rectangle 17"/>
          <p:cNvSpPr>
            <a:spLocks noChangeArrowheads="1"/>
          </p:cNvSpPr>
          <p:nvPr/>
        </p:nvSpPr>
        <p:spPr bwMode="auto">
          <a:xfrm>
            <a:off x="58615" y="12701"/>
            <a:ext cx="9144000" cy="449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de-DE" altLang="de-DE" b="1" dirty="0" smtClean="0">
                <a:solidFill>
                  <a:srgbClr val="3333CC"/>
                </a:solidFill>
                <a:latin typeface="Arial" charset="0"/>
              </a:rPr>
              <a:t>Datenbestand Klinisches Krebsregister: Lunge</a:t>
            </a:r>
            <a:endParaRPr lang="de-DE" altLang="de-DE" b="1" dirty="0">
              <a:solidFill>
                <a:srgbClr val="3333CC"/>
              </a:solidFill>
              <a:latin typeface="Arial" charset="0"/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323528" y="2483604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Erstdiagnosejahr: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feld 34"/>
          <p:cNvSpPr txBox="1"/>
          <p:nvPr/>
        </p:nvSpPr>
        <p:spPr>
          <a:xfrm>
            <a:off x="323528" y="4141207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Wohnort: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feld 20"/>
          <p:cNvSpPr txBox="1"/>
          <p:nvPr/>
        </p:nvSpPr>
        <p:spPr>
          <a:xfrm>
            <a:off x="3275855" y="5524038"/>
            <a:ext cx="2664297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Klinische/Pathologische Meldungen</a:t>
            </a:r>
          </a:p>
          <a:p>
            <a:pPr algn="ctr"/>
            <a:r>
              <a:rPr lang="de-DE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9.262</a:t>
            </a:r>
          </a:p>
        </p:txBody>
      </p:sp>
      <p:sp>
        <p:nvSpPr>
          <p:cNvPr id="24" name="Textfeld 23"/>
          <p:cNvSpPr txBox="1"/>
          <p:nvPr/>
        </p:nvSpPr>
        <p:spPr>
          <a:xfrm>
            <a:off x="6206891" y="5530006"/>
            <a:ext cx="2613581" cy="92333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Ausschließlich Todesbescheinigungen</a:t>
            </a: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2.220</a:t>
            </a:r>
          </a:p>
        </p:txBody>
      </p:sp>
      <p:sp>
        <p:nvSpPr>
          <p:cNvPr id="36" name="Textfeld 35"/>
          <p:cNvSpPr txBox="1"/>
          <p:nvPr/>
        </p:nvSpPr>
        <p:spPr>
          <a:xfrm>
            <a:off x="323528" y="5725383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Meldetyp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feld 33"/>
          <p:cNvSpPr txBox="1"/>
          <p:nvPr/>
        </p:nvSpPr>
        <p:spPr>
          <a:xfrm>
            <a:off x="6084168" y="6669940"/>
            <a:ext cx="30963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Auslesedatum: 22.10.2015, Stand: November 2015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feld 36"/>
          <p:cNvSpPr txBox="1">
            <a:spLocks noChangeArrowheads="1"/>
          </p:cNvSpPr>
          <p:nvPr/>
        </p:nvSpPr>
        <p:spPr bwMode="auto">
          <a:xfrm>
            <a:off x="-5408" y="6634163"/>
            <a:ext cx="479343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de-DE" sz="1000" i="1" dirty="0" smtClean="0"/>
              <a:t>©</a:t>
            </a:r>
            <a:r>
              <a:rPr lang="de-DE" sz="1000" dirty="0" smtClean="0"/>
              <a:t> Tumorzentrum der Universität Erlangen-Nürnberg, Qualitätsbericht 2015</a:t>
            </a:r>
          </a:p>
        </p:txBody>
      </p:sp>
    </p:spTree>
    <p:extLst>
      <p:ext uri="{BB962C8B-B14F-4D97-AF65-F5344CB8AC3E}">
        <p14:creationId xmlns:p14="http://schemas.microsoft.com/office/powerpoint/2010/main" val="4052902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-33702" y="519645"/>
            <a:ext cx="9177703" cy="407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8462" tIns="49232" rIns="98462" bIns="49232">
            <a:spAutoFit/>
          </a:bodyPr>
          <a:lstStyle/>
          <a:p>
            <a:pPr lvl="0"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Vollzähligkeit der Städte und Landkreise</a:t>
            </a:r>
            <a:endParaRPr lang="de-DE" altLang="de-DE" sz="20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6"/>
          <p:cNvSpPr>
            <a:spLocks noChangeArrowheads="1"/>
          </p:cNvSpPr>
          <p:nvPr/>
        </p:nvSpPr>
        <p:spPr bwMode="auto">
          <a:xfrm>
            <a:off x="0" y="0"/>
            <a:ext cx="9144000" cy="449459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de-DE" altLang="de-DE" b="1">
              <a:solidFill>
                <a:srgbClr val="3333CC"/>
              </a:solidFill>
              <a:latin typeface="Arial" charset="0"/>
            </a:endParaRPr>
          </a:p>
        </p:txBody>
      </p:sp>
      <p:graphicFrame>
        <p:nvGraphicFramePr>
          <p:cNvPr id="12" name="Object 15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2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0" name="Dokument" r:id="rId4" imgW="1458599" imgH="1305528" progId="Word.Document.8">
                  <p:embed/>
                </p:oleObj>
              </mc:Choice>
              <mc:Fallback>
                <p:oleObj name="Dokument" r:id="rId4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2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7"/>
          <p:cNvSpPr>
            <a:spLocks noChangeArrowheads="1"/>
          </p:cNvSpPr>
          <p:nvPr/>
        </p:nvSpPr>
        <p:spPr bwMode="auto">
          <a:xfrm>
            <a:off x="58615" y="12701"/>
            <a:ext cx="9144000" cy="449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de-DE" altLang="de-DE" b="1" dirty="0">
                <a:solidFill>
                  <a:srgbClr val="3333CC"/>
                </a:solidFill>
                <a:latin typeface="Arial" charset="0"/>
              </a:rPr>
              <a:t>Mittelfranken ED </a:t>
            </a:r>
            <a:r>
              <a:rPr lang="de-DE" altLang="de-DE" b="1" dirty="0" smtClean="0">
                <a:solidFill>
                  <a:srgbClr val="3333CC"/>
                </a:solidFill>
                <a:latin typeface="Arial" charset="0"/>
              </a:rPr>
              <a:t>2014: Lunge</a:t>
            </a:r>
            <a:endParaRPr lang="de-DE" altLang="de-DE" b="1" dirty="0">
              <a:solidFill>
                <a:srgbClr val="3333CC"/>
              </a:solidFill>
              <a:latin typeface="Arial" charset="0"/>
            </a:endParaRPr>
          </a:p>
        </p:txBody>
      </p:sp>
      <p:graphicFrame>
        <p:nvGraphicFramePr>
          <p:cNvPr id="10" name="Group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3835275"/>
              </p:ext>
            </p:extLst>
          </p:nvPr>
        </p:nvGraphicFramePr>
        <p:xfrm>
          <a:off x="179388" y="1247457"/>
          <a:ext cx="3773487" cy="2168528"/>
        </p:xfrm>
        <a:graphic>
          <a:graphicData uri="http://schemas.openxmlformats.org/drawingml/2006/table">
            <a:tbl>
              <a:tblPr/>
              <a:tblGrid>
                <a:gridCol w="1782762"/>
                <a:gridCol w="1143000"/>
                <a:gridCol w="847725"/>
              </a:tblGrid>
              <a:tr h="309563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Dokumentierte Fälle</a:t>
                      </a:r>
                      <a:endParaRPr kumimoji="0" lang="de-DE" alt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C33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15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C34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690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Gesamt</a:t>
                      </a:r>
                      <a:endParaRPr kumimoji="0" lang="de-DE" altLang="de-DE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690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563"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309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Dokumentierte Fälle </a:t>
                      </a:r>
                      <a:endParaRPr kumimoji="0" lang="de-DE" altLang="de-DE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C33 – C34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690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Erwartete Fälle</a:t>
                      </a:r>
                      <a:endParaRPr kumimoji="0" lang="de-DE" altLang="de-DE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782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Vollzähligkeit</a:t>
                      </a:r>
                      <a:endParaRPr kumimoji="0" lang="de-DE" altLang="de-DE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88%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" name="Text Box 31"/>
          <p:cNvSpPr txBox="1">
            <a:spLocks noChangeArrowheads="1"/>
          </p:cNvSpPr>
          <p:nvPr/>
        </p:nvSpPr>
        <p:spPr bwMode="auto">
          <a:xfrm>
            <a:off x="180000" y="3960000"/>
            <a:ext cx="3759200" cy="2031325"/>
          </a:xfrm>
          <a:prstGeom prst="rect">
            <a:avLst/>
          </a:prstGeom>
          <a:solidFill>
            <a:srgbClr val="F8F8F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1200" dirty="0">
                <a:latin typeface="Arial" panose="020B0604020202020204" pitchFamily="34" charset="0"/>
                <a:cs typeface="Arial" panose="020B0604020202020204" pitchFamily="34" charset="0"/>
              </a:rPr>
              <a:t>Die alters- und geschlechtsspezifischen Erwartungswerte für Mittelfranken werden </a:t>
            </a:r>
            <a:r>
              <a:rPr lang="de-DE" alt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vom ZKFR am Bayerischen Landesamt für Gesundheit und Lebensmittelsicherheit unter </a:t>
            </a:r>
            <a:r>
              <a:rPr lang="de-DE" altLang="de-DE" sz="1200" dirty="0">
                <a:latin typeface="Arial" panose="020B0604020202020204" pitchFamily="34" charset="0"/>
                <a:cs typeface="Arial" panose="020B0604020202020204" pitchFamily="34" charset="0"/>
              </a:rPr>
              <a:t>Berücksichtigung der jeweiligen demografischen Altersstruktur auf Kreisebene errechnet.</a:t>
            </a:r>
          </a:p>
          <a:p>
            <a:pPr>
              <a:spcBef>
                <a:spcPct val="50000"/>
              </a:spcBef>
            </a:pPr>
            <a:r>
              <a:rPr lang="de-DE" altLang="de-DE" sz="1200" dirty="0">
                <a:latin typeface="Arial" panose="020B0604020202020204" pitchFamily="34" charset="0"/>
                <a:cs typeface="Arial" panose="020B0604020202020204" pitchFamily="34" charset="0"/>
              </a:rPr>
              <a:t>Sie basieren auf den vom Zentrum für Krebsregisterdaten am Robert-Koch-Institut in Berlin bereitgestellten Daten aus den bereits vollzähligen Krebsregistern in Deutschland.</a:t>
            </a:r>
          </a:p>
        </p:txBody>
      </p:sp>
      <p:sp>
        <p:nvSpPr>
          <p:cNvPr id="15" name="Text Box 29"/>
          <p:cNvSpPr txBox="1">
            <a:spLocks noChangeArrowheads="1"/>
          </p:cNvSpPr>
          <p:nvPr/>
        </p:nvSpPr>
        <p:spPr bwMode="auto">
          <a:xfrm>
            <a:off x="185738" y="6165304"/>
            <a:ext cx="304006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altLang="de-DE" sz="12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Bevölkerung </a:t>
            </a:r>
            <a:r>
              <a:rPr lang="de-DE" altLang="de-DE" sz="12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Mfr</a:t>
            </a:r>
            <a:r>
              <a:rPr lang="de-DE" altLang="de-DE" sz="12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de-DE" altLang="de-DE" sz="1200" b="1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2014</a:t>
            </a:r>
            <a:r>
              <a:rPr lang="de-DE" altLang="de-DE" sz="12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1.711.285 (</a:t>
            </a:r>
            <a:r>
              <a:rPr lang="de-DE" altLang="de-DE" sz="1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Männer: </a:t>
            </a:r>
            <a:r>
              <a:rPr lang="de-DE" altLang="de-DE" sz="12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837.116, Frauen</a:t>
            </a:r>
            <a:r>
              <a:rPr lang="de-DE" altLang="de-DE" sz="1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de-DE" altLang="de-DE" sz="12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874.169)</a:t>
            </a:r>
            <a:endParaRPr lang="de-DE" altLang="de-DE" sz="1200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6084168" y="6669940"/>
            <a:ext cx="30963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Auslesedatum: 22.10.2015, Stand: November 2015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feld 16"/>
          <p:cNvSpPr txBox="1">
            <a:spLocks noChangeArrowheads="1"/>
          </p:cNvSpPr>
          <p:nvPr/>
        </p:nvSpPr>
        <p:spPr bwMode="auto">
          <a:xfrm>
            <a:off x="-5408" y="6634163"/>
            <a:ext cx="479343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de-DE" sz="1000" i="1" dirty="0" smtClean="0"/>
              <a:t>©</a:t>
            </a:r>
            <a:r>
              <a:rPr lang="de-DE" sz="1000" dirty="0" smtClean="0"/>
              <a:t> Tumorzentrum der Universität Erlangen-Nürnberg, Qualitätsbericht 2015</a:t>
            </a: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000" y="1188000"/>
            <a:ext cx="5096674" cy="536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6747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 3"/>
          <p:cNvGraphicFramePr/>
          <p:nvPr>
            <p:extLst>
              <p:ext uri="{D42A27DB-BD31-4B8C-83A1-F6EECF244321}">
                <p14:modId xmlns:p14="http://schemas.microsoft.com/office/powerpoint/2010/main" val="515935949"/>
              </p:ext>
            </p:extLst>
          </p:nvPr>
        </p:nvGraphicFramePr>
        <p:xfrm>
          <a:off x="1049147" y="1503060"/>
          <a:ext cx="7045706" cy="47019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-33702" y="519644"/>
            <a:ext cx="9177703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Dokumentierte Neuerkrankungen</a:t>
            </a:r>
            <a:r>
              <a:rPr lang="de-DE" altLang="de-DE" sz="2000" dirty="0" smtClean="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, </a:t>
            </a:r>
            <a:r>
              <a:rPr lang="de-DE" altLang="de-DE" sz="1400" dirty="0">
                <a:latin typeface="Arial" charset="0"/>
                <a:cs typeface="Times New Roman" pitchFamily="18" charset="0"/>
              </a:rPr>
              <a:t>C33 – C34</a:t>
            </a:r>
          </a:p>
          <a:p>
            <a:pPr lvl="0" algn="ctr"/>
            <a:r>
              <a:rPr lang="de-DE" altLang="de-DE" dirty="0" smtClean="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Gesamt=9.262</a:t>
            </a:r>
            <a:endParaRPr lang="de-DE" altLang="de-DE" dirty="0">
              <a:solidFill>
                <a:srgbClr val="000000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3708110" y="6165304"/>
            <a:ext cx="20603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Diagnosejahr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 rot="16200000">
            <a:off x="282621" y="3632483"/>
            <a:ext cx="111601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Anzahl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7668344" y="2359913"/>
            <a:ext cx="3600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endParaRPr lang="de-DE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6732241" y="6237312"/>
            <a:ext cx="230425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* Dokumentation noch nicht abgeschlossen</a:t>
            </a:r>
          </a:p>
        </p:txBody>
      </p:sp>
    </p:spTree>
    <p:extLst>
      <p:ext uri="{BB962C8B-B14F-4D97-AF65-F5344CB8AC3E}">
        <p14:creationId xmlns:p14="http://schemas.microsoft.com/office/powerpoint/2010/main" val="101657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agramm 8"/>
          <p:cNvGraphicFramePr/>
          <p:nvPr>
            <p:extLst>
              <p:ext uri="{D42A27DB-BD31-4B8C-83A1-F6EECF244321}">
                <p14:modId xmlns:p14="http://schemas.microsoft.com/office/powerpoint/2010/main" val="3513669563"/>
              </p:ext>
            </p:extLst>
          </p:nvPr>
        </p:nvGraphicFramePr>
        <p:xfrm>
          <a:off x="832579" y="1340766"/>
          <a:ext cx="7459493" cy="50730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-33702" y="519644"/>
            <a:ext cx="9177703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Altersverteilung bei Diagnosestellung</a:t>
            </a:r>
            <a:r>
              <a:rPr lang="de-DE" altLang="de-DE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altLang="de-DE" sz="1400" dirty="0">
                <a:latin typeface="Arial" charset="0"/>
                <a:cs typeface="Times New Roman" pitchFamily="18" charset="0"/>
              </a:rPr>
              <a:t>C33 – C34</a:t>
            </a:r>
          </a:p>
          <a:p>
            <a:pPr lvl="0" algn="ctr"/>
            <a:r>
              <a:rPr lang="de-DE" altLang="de-DE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Gesamt=9.262</a:t>
            </a:r>
            <a:endParaRPr lang="de-DE" altLang="de-DE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1688926" y="1556792"/>
            <a:ext cx="626745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tabLst>
                <a:tab pos="712788" algn="l"/>
                <a:tab pos="803275" algn="l"/>
                <a:tab pos="1527175" algn="l"/>
                <a:tab pos="3140075" algn="l"/>
              </a:tabLst>
            </a:pPr>
            <a:r>
              <a:rPr lang="de-DE" altLang="de-DE" sz="1400" dirty="0">
                <a:solidFill>
                  <a:srgbClr val="0033CC"/>
                </a:solidFill>
                <a:latin typeface="Arial" charset="0"/>
              </a:rPr>
              <a:t>Männer: 	</a:t>
            </a:r>
            <a:r>
              <a:rPr lang="de-DE" altLang="de-DE" sz="1400" dirty="0" smtClean="0">
                <a:solidFill>
                  <a:srgbClr val="0033CC"/>
                </a:solidFill>
                <a:latin typeface="Arial" charset="0"/>
              </a:rPr>
              <a:t>n=6.285, </a:t>
            </a:r>
            <a:r>
              <a:rPr lang="de-DE" altLang="de-DE" sz="1400" dirty="0">
                <a:solidFill>
                  <a:srgbClr val="0033CC"/>
                </a:solidFill>
                <a:latin typeface="Arial" charset="0"/>
              </a:rPr>
              <a:t>	Median = </a:t>
            </a:r>
            <a:r>
              <a:rPr lang="de-DE" altLang="de-DE" sz="1400" dirty="0" smtClean="0">
                <a:solidFill>
                  <a:srgbClr val="0033CC"/>
                </a:solidFill>
                <a:latin typeface="Arial" charset="0"/>
              </a:rPr>
              <a:t>67 </a:t>
            </a:r>
            <a:r>
              <a:rPr lang="de-DE" altLang="de-DE" sz="1400" dirty="0">
                <a:solidFill>
                  <a:srgbClr val="0033CC"/>
                </a:solidFill>
                <a:latin typeface="Arial" charset="0"/>
              </a:rPr>
              <a:t>Jahre, 	Mittelwert = </a:t>
            </a:r>
            <a:r>
              <a:rPr lang="de-DE" altLang="de-DE" sz="1400" dirty="0" smtClean="0">
                <a:solidFill>
                  <a:srgbClr val="0033CC"/>
                </a:solidFill>
                <a:latin typeface="Arial" charset="0"/>
              </a:rPr>
              <a:t>66,8 </a:t>
            </a:r>
            <a:r>
              <a:rPr lang="de-DE" altLang="de-DE" sz="1400" dirty="0">
                <a:solidFill>
                  <a:srgbClr val="0033CC"/>
                </a:solidFill>
                <a:latin typeface="Arial" charset="0"/>
              </a:rPr>
              <a:t>Jahre</a:t>
            </a:r>
          </a:p>
          <a:p>
            <a:pPr>
              <a:tabLst>
                <a:tab pos="712788" algn="l"/>
                <a:tab pos="803275" algn="l"/>
                <a:tab pos="1527175" algn="l"/>
                <a:tab pos="3140075" algn="l"/>
              </a:tabLst>
            </a:pPr>
            <a:r>
              <a:rPr lang="de-DE" altLang="de-DE" sz="1400" dirty="0">
                <a:solidFill>
                  <a:srgbClr val="FF0000"/>
                </a:solidFill>
                <a:latin typeface="Arial" charset="0"/>
              </a:rPr>
              <a:t>Frauen: 	</a:t>
            </a:r>
            <a:r>
              <a:rPr lang="de-DE" altLang="de-DE" sz="1400" dirty="0" smtClean="0">
                <a:solidFill>
                  <a:srgbClr val="FF0000"/>
                </a:solidFill>
                <a:latin typeface="Arial" charset="0"/>
              </a:rPr>
              <a:t>n=2.977, </a:t>
            </a:r>
            <a:r>
              <a:rPr lang="de-DE" altLang="de-DE" sz="1400" dirty="0">
                <a:solidFill>
                  <a:srgbClr val="FF0000"/>
                </a:solidFill>
                <a:latin typeface="Arial" charset="0"/>
              </a:rPr>
              <a:t>	Median = </a:t>
            </a:r>
            <a:r>
              <a:rPr lang="de-DE" altLang="de-DE" sz="1400" dirty="0" smtClean="0">
                <a:solidFill>
                  <a:srgbClr val="FF0000"/>
                </a:solidFill>
                <a:latin typeface="Arial" charset="0"/>
              </a:rPr>
              <a:t>66 </a:t>
            </a:r>
            <a:r>
              <a:rPr lang="de-DE" altLang="de-DE" sz="1400" dirty="0">
                <a:solidFill>
                  <a:srgbClr val="FF0000"/>
                </a:solidFill>
                <a:latin typeface="Arial" charset="0"/>
              </a:rPr>
              <a:t>Jahre,	Mittelwert = </a:t>
            </a:r>
            <a:r>
              <a:rPr lang="de-DE" altLang="de-DE" sz="1400" dirty="0" smtClean="0">
                <a:solidFill>
                  <a:srgbClr val="FF0000"/>
                </a:solidFill>
                <a:latin typeface="Arial" charset="0"/>
              </a:rPr>
              <a:t>65,4 </a:t>
            </a:r>
            <a:r>
              <a:rPr lang="de-DE" altLang="de-DE" sz="1400" dirty="0">
                <a:solidFill>
                  <a:srgbClr val="FF0000"/>
                </a:solidFill>
                <a:latin typeface="Arial" charset="0"/>
              </a:rPr>
              <a:t>Jahre</a:t>
            </a:r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3156805" y="6381328"/>
            <a:ext cx="281104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Alter bei Diagnosestellung (Jahre)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17" name="Rectangle 8"/>
          <p:cNvSpPr>
            <a:spLocks noChangeArrowheads="1"/>
          </p:cNvSpPr>
          <p:nvPr/>
        </p:nvSpPr>
        <p:spPr bwMode="auto">
          <a:xfrm>
            <a:off x="1554111" y="1626642"/>
            <a:ext cx="133350" cy="144462"/>
          </a:xfrm>
          <a:prstGeom prst="rect">
            <a:avLst/>
          </a:prstGeom>
          <a:solidFill>
            <a:srgbClr val="3366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8" name="Rectangle 9"/>
          <p:cNvSpPr>
            <a:spLocks noChangeArrowheads="1"/>
          </p:cNvSpPr>
          <p:nvPr/>
        </p:nvSpPr>
        <p:spPr bwMode="auto">
          <a:xfrm>
            <a:off x="1554111" y="1867942"/>
            <a:ext cx="133350" cy="144462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9" name="Text Box 6"/>
          <p:cNvSpPr txBox="1">
            <a:spLocks noChangeArrowheads="1"/>
          </p:cNvSpPr>
          <p:nvPr/>
        </p:nvSpPr>
        <p:spPr bwMode="auto">
          <a:xfrm rot="16200000">
            <a:off x="-514160" y="3610456"/>
            <a:ext cx="238442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>
                <a:latin typeface="Arial" charset="0"/>
              </a:rPr>
              <a:t>Anzahl</a:t>
            </a:r>
          </a:p>
        </p:txBody>
      </p:sp>
    </p:spTree>
    <p:extLst>
      <p:ext uri="{BB962C8B-B14F-4D97-AF65-F5344CB8AC3E}">
        <p14:creationId xmlns:p14="http://schemas.microsoft.com/office/powerpoint/2010/main" val="1102220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Diagramm 10"/>
          <p:cNvGraphicFramePr/>
          <p:nvPr>
            <p:extLst>
              <p:ext uri="{D42A27DB-BD31-4B8C-83A1-F6EECF244321}">
                <p14:modId xmlns:p14="http://schemas.microsoft.com/office/powerpoint/2010/main" val="2479895328"/>
              </p:ext>
            </p:extLst>
          </p:nvPr>
        </p:nvGraphicFramePr>
        <p:xfrm>
          <a:off x="1381955" y="1299674"/>
          <a:ext cx="6380089" cy="42586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0" y="519644"/>
            <a:ext cx="9036496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Anteil der unter und über 65-jährigen Patienten</a:t>
            </a:r>
            <a:r>
              <a:rPr lang="de-DE" altLang="de-DE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altLang="de-DE" sz="1400" dirty="0">
                <a:latin typeface="Arial" charset="0"/>
                <a:cs typeface="Times New Roman" pitchFamily="18" charset="0"/>
              </a:rPr>
              <a:t>C33 – C34</a:t>
            </a:r>
          </a:p>
          <a:p>
            <a:pPr lvl="0" algn="ctr"/>
            <a:r>
              <a:rPr lang="de-DE" altLang="de-DE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Gesamt=9.262</a:t>
            </a:r>
            <a:endParaRPr lang="de-DE" altLang="de-DE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2915296" y="3933056"/>
            <a:ext cx="907822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44</a:t>
            </a:r>
            <a:r>
              <a:rPr lang="de-DE" altLang="de-DE" sz="1400" b="1" dirty="0" smtClean="0"/>
              <a:t>%</a:t>
            </a:r>
            <a:endParaRPr lang="de-DE" altLang="de-DE" sz="1400" b="1" dirty="0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5436096" y="3573016"/>
            <a:ext cx="864617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56</a:t>
            </a:r>
            <a:r>
              <a:rPr lang="de-DE" altLang="de-DE" sz="1400" b="1" dirty="0" smtClean="0"/>
              <a:t>%</a:t>
            </a:r>
            <a:endParaRPr lang="de-DE" altLang="de-DE" sz="1400" b="1" dirty="0"/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3059832" y="5661248"/>
            <a:ext cx="304529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Alter bei Diagnosestellung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 rot="16200000">
            <a:off x="-10104" y="3411267"/>
            <a:ext cx="238442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>
                <a:latin typeface="Arial" charset="0"/>
              </a:rPr>
              <a:t>Anzahl</a:t>
            </a: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2886492" y="2636912"/>
            <a:ext cx="93662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4.103</a:t>
            </a:r>
            <a:endParaRPr lang="de-DE" altLang="de-DE" sz="1600" dirty="0"/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5364088" y="2060848"/>
            <a:ext cx="93662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5.159</a:t>
            </a:r>
            <a:endParaRPr lang="de-DE" altLang="de-DE" sz="1600" dirty="0"/>
          </a:p>
        </p:txBody>
      </p:sp>
    </p:spTree>
    <p:extLst>
      <p:ext uri="{BB962C8B-B14F-4D97-AF65-F5344CB8AC3E}">
        <p14:creationId xmlns:p14="http://schemas.microsoft.com/office/powerpoint/2010/main" val="2815870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251520" y="620688"/>
            <a:ext cx="871296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Überlebensanalysen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sind entscheidende Faktoren für die Ergebnisqualität der Tumortherapie. Unterschieden wird zwischen</a:t>
            </a:r>
          </a:p>
          <a:p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b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Life-Status </a:t>
            </a: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Information, ob  Patient lebt oder verstorben ist mit Todesdatum</a:t>
            </a: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(Overall-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Survival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, OAS)</a:t>
            </a:r>
            <a:b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b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Follow-</a:t>
            </a:r>
            <a:r>
              <a:rPr lang="de-DE" b="1" dirty="0" err="1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Vorliegende klinische Informationen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zum weiteren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Krankheitsverlauf, insbes. Tumorstatus (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Diseasefree-Survival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, DFS etc.)</a:t>
            </a:r>
          </a:p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Seit Jahren können in Bayern keine Überlebensanalysen für das gesamte dokumentierte Patientengut mehr berechnet werden, da der Bayerische Landesbeauftragte für Datenschutz ab 2008  den elektronischen Life-Status-Abgleich mit der AKDB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(‚Anstalt für Kommunale Datenverarbeitung in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Bayern’) untersagt hat.  </a:t>
            </a:r>
          </a:p>
          <a:p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Die notwendige Novellierung des Bayerischen Krebsregistergesetzes im Rahmen des seit 01.01.2014 geltenden KFRG (Krebsfrüherkennungs-  und </a:t>
            </a:r>
            <a:b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registergesetzes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) ist für 2016 vorgesehen. </a:t>
            </a:r>
          </a:p>
        </p:txBody>
      </p:sp>
    </p:spTree>
    <p:extLst>
      <p:ext uri="{BB962C8B-B14F-4D97-AF65-F5344CB8AC3E}">
        <p14:creationId xmlns:p14="http://schemas.microsoft.com/office/powerpoint/2010/main" val="2992362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323528" y="764704"/>
            <a:ext cx="882047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In den beiden folgenden Grafiken wird der Ist-Zustand dargestellt:</a:t>
            </a:r>
          </a:p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Aktueller Life-Status:</a:t>
            </a:r>
          </a:p>
          <a:p>
            <a:endParaRPr lang="de-DE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357188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	Nicht aktuell	Es ist keine Information vorhanden, ob Patient lebt oder tot ist</a:t>
            </a:r>
          </a:p>
          <a:p>
            <a:pPr defTabSz="357188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	Aktuell			Information, dass Patient noch lebt (unabhängig vom Tumorstatus)</a:t>
            </a:r>
          </a:p>
          <a:p>
            <a:pPr defTabSz="357188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	Tot				Tod und Sterbetag des Patienten ist bekannt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323528" y="2235933"/>
            <a:ext cx="216024" cy="189023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323528" y="2523965"/>
            <a:ext cx="216024" cy="189023"/>
          </a:xfrm>
          <a:prstGeom prst="rect">
            <a:avLst/>
          </a:prstGeom>
          <a:solidFill>
            <a:srgbClr val="008380">
              <a:alpha val="74117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5" name="Rectangle 10"/>
          <p:cNvSpPr>
            <a:spLocks noChangeArrowheads="1"/>
          </p:cNvSpPr>
          <p:nvPr/>
        </p:nvSpPr>
        <p:spPr bwMode="auto">
          <a:xfrm>
            <a:off x="323528" y="1947901"/>
            <a:ext cx="216024" cy="189023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6" name="Textfeld 5"/>
          <p:cNvSpPr txBox="1"/>
          <p:nvPr/>
        </p:nvSpPr>
        <p:spPr>
          <a:xfrm>
            <a:off x="323528" y="3073028"/>
            <a:ext cx="871296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Aktuelles Klinisches Follow-</a:t>
            </a:r>
            <a:r>
              <a:rPr lang="de-DE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Up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defTabSz="357188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357188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Nicht aktuell 	Keine aktuelle Information zum klinischen Verlauf /Tumorstatus</a:t>
            </a:r>
            <a:b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					des Patienten vorhanden</a:t>
            </a:r>
          </a:p>
          <a:p>
            <a:pPr defTabSz="357188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Aktuell 	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Der aktuelle klinische Verlauf /Tumorstatus des Patienten ist 						vorhanden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357188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	Tot				Tod und Sterbetag des Patienten ist bekannt</a:t>
            </a:r>
          </a:p>
          <a:p>
            <a:pPr defTabSz="357188"/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357188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Ausblick: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Das KFRG sieht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eine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adäquate Finanzierung durch die Krankenkassen vor, so dass die klinischen Verlaufsinformationen zukünftig vollständig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erhoben werden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können.</a:t>
            </a:r>
          </a:p>
          <a:p>
            <a:pPr defTabSz="357188"/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323528" y="4252157"/>
            <a:ext cx="216024" cy="189023"/>
          </a:xfrm>
          <a:prstGeom prst="rect">
            <a:avLst/>
          </a:prstGeom>
          <a:solidFill>
            <a:srgbClr val="FFC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323528" y="4828221"/>
            <a:ext cx="216024" cy="189023"/>
          </a:xfrm>
          <a:prstGeom prst="rect">
            <a:avLst/>
          </a:prstGeom>
          <a:solidFill>
            <a:srgbClr val="008380">
              <a:alpha val="74117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323528" y="3721100"/>
            <a:ext cx="216024" cy="189023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761703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/>
          <p:cNvGraphicFramePr/>
          <p:nvPr>
            <p:extLst>
              <p:ext uri="{D42A27DB-BD31-4B8C-83A1-F6EECF244321}">
                <p14:modId xmlns:p14="http://schemas.microsoft.com/office/powerpoint/2010/main" val="1485735276"/>
              </p:ext>
            </p:extLst>
          </p:nvPr>
        </p:nvGraphicFramePr>
        <p:xfrm>
          <a:off x="724461" y="1713141"/>
          <a:ext cx="7132320" cy="467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 Box 7"/>
          <p:cNvSpPr txBox="1">
            <a:spLocks noChangeArrowheads="1"/>
          </p:cNvSpPr>
          <p:nvPr/>
        </p:nvSpPr>
        <p:spPr bwMode="auto">
          <a:xfrm rot="16200000">
            <a:off x="-565817" y="3779550"/>
            <a:ext cx="2206799" cy="284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8462" tIns="49232" rIns="98462" bIns="4923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Relative Häufigkeit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519781" y="6313260"/>
            <a:ext cx="2060331" cy="284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462" tIns="49232" rIns="98462" bIns="4923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>
                <a:latin typeface="Arial" charset="0"/>
              </a:rPr>
              <a:t>Diagnosejahr</a:t>
            </a:r>
          </a:p>
        </p:txBody>
      </p:sp>
      <p:sp>
        <p:nvSpPr>
          <p:cNvPr id="29" name="Textfeld 28"/>
          <p:cNvSpPr txBox="1"/>
          <p:nvPr/>
        </p:nvSpPr>
        <p:spPr>
          <a:xfrm>
            <a:off x="1331640" y="1613428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622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feld 29"/>
          <p:cNvSpPr txBox="1"/>
          <p:nvPr/>
        </p:nvSpPr>
        <p:spPr>
          <a:xfrm>
            <a:off x="1835696" y="1613991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598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feld 30"/>
          <p:cNvSpPr txBox="1"/>
          <p:nvPr/>
        </p:nvSpPr>
        <p:spPr>
          <a:xfrm>
            <a:off x="2339752" y="1614554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629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feld 31"/>
          <p:cNvSpPr txBox="1"/>
          <p:nvPr/>
        </p:nvSpPr>
        <p:spPr>
          <a:xfrm>
            <a:off x="2843808" y="1615117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701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feld 33"/>
          <p:cNvSpPr txBox="1"/>
          <p:nvPr/>
        </p:nvSpPr>
        <p:spPr>
          <a:xfrm>
            <a:off x="3347864" y="1616243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708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feld 34"/>
          <p:cNvSpPr txBox="1"/>
          <p:nvPr/>
        </p:nvSpPr>
        <p:spPr>
          <a:xfrm>
            <a:off x="3779912" y="1616806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710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feld 35"/>
          <p:cNvSpPr txBox="1"/>
          <p:nvPr/>
        </p:nvSpPr>
        <p:spPr>
          <a:xfrm>
            <a:off x="4788024" y="1617369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791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feld 36"/>
          <p:cNvSpPr txBox="1"/>
          <p:nvPr/>
        </p:nvSpPr>
        <p:spPr>
          <a:xfrm>
            <a:off x="5292080" y="161793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779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feld 37"/>
          <p:cNvSpPr txBox="1"/>
          <p:nvPr/>
        </p:nvSpPr>
        <p:spPr>
          <a:xfrm>
            <a:off x="5796136" y="1611176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726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Textfeld 38"/>
          <p:cNvSpPr txBox="1"/>
          <p:nvPr/>
        </p:nvSpPr>
        <p:spPr>
          <a:xfrm>
            <a:off x="6228184" y="1611176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727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feld 32"/>
          <p:cNvSpPr txBox="1"/>
          <p:nvPr/>
        </p:nvSpPr>
        <p:spPr>
          <a:xfrm>
            <a:off x="6732240" y="161793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775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feld 39"/>
          <p:cNvSpPr txBox="1"/>
          <p:nvPr/>
        </p:nvSpPr>
        <p:spPr>
          <a:xfrm>
            <a:off x="4283968" y="161793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806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feld 26"/>
          <p:cNvSpPr txBox="1"/>
          <p:nvPr/>
        </p:nvSpPr>
        <p:spPr>
          <a:xfrm>
            <a:off x="7241773" y="161399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690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 Box 3"/>
          <p:cNvSpPr txBox="1">
            <a:spLocks noChangeArrowheads="1"/>
          </p:cNvSpPr>
          <p:nvPr/>
        </p:nvSpPr>
        <p:spPr bwMode="auto">
          <a:xfrm>
            <a:off x="-33702" y="519644"/>
            <a:ext cx="9177703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Aktueller Life-Status </a:t>
            </a:r>
            <a:r>
              <a:rPr lang="de-DE" altLang="de-DE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altLang="de-DE" sz="1400" dirty="0">
                <a:latin typeface="Arial" charset="0"/>
                <a:cs typeface="Times New Roman" pitchFamily="18" charset="0"/>
              </a:rPr>
              <a:t>C33 – C34</a:t>
            </a:r>
            <a:endParaRPr lang="de-DE" altLang="de-DE" sz="14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de-DE" altLang="de-DE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(Aktuell = das Datum der letzten Information zum Patienten ist &gt; 01.01.2014)</a:t>
            </a:r>
            <a:endParaRPr lang="de-DE" altLang="de-DE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Textfeld 40"/>
          <p:cNvSpPr txBox="1"/>
          <p:nvPr/>
        </p:nvSpPr>
        <p:spPr>
          <a:xfrm>
            <a:off x="3563888" y="1124744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Gesamt=9.262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Text Box 4"/>
          <p:cNvSpPr txBox="1">
            <a:spLocks noChangeArrowheads="1"/>
          </p:cNvSpPr>
          <p:nvPr/>
        </p:nvSpPr>
        <p:spPr bwMode="auto">
          <a:xfrm>
            <a:off x="8021633" y="3504948"/>
            <a:ext cx="112236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de-DE" sz="1200" dirty="0" smtClean="0"/>
              <a:t>Nicht aktuell</a:t>
            </a:r>
            <a:endParaRPr lang="de-DE" altLang="de-DE" sz="1200" dirty="0"/>
          </a:p>
          <a:p>
            <a:pPr>
              <a:spcBef>
                <a:spcPct val="50000"/>
              </a:spcBef>
            </a:pPr>
            <a:r>
              <a:rPr lang="de-DE" altLang="de-DE" sz="1200" dirty="0" smtClean="0"/>
              <a:t>Aktuell</a:t>
            </a:r>
            <a:endParaRPr lang="de-DE" altLang="de-DE" sz="1200" dirty="0"/>
          </a:p>
          <a:p>
            <a:pPr>
              <a:spcBef>
                <a:spcPct val="50000"/>
              </a:spcBef>
            </a:pPr>
            <a:r>
              <a:rPr lang="de-DE" altLang="de-DE" sz="1200" dirty="0" smtClean="0"/>
              <a:t>Tot</a:t>
            </a:r>
            <a:endParaRPr lang="de-DE" altLang="de-DE" sz="1200" dirty="0"/>
          </a:p>
        </p:txBody>
      </p:sp>
      <p:sp>
        <p:nvSpPr>
          <p:cNvPr id="43" name="Rectangle 7"/>
          <p:cNvSpPr>
            <a:spLocks noChangeArrowheads="1"/>
          </p:cNvSpPr>
          <p:nvPr/>
        </p:nvSpPr>
        <p:spPr bwMode="auto">
          <a:xfrm>
            <a:off x="7884368" y="3858890"/>
            <a:ext cx="117015" cy="117015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44" name="Rectangle 8"/>
          <p:cNvSpPr>
            <a:spLocks noChangeArrowheads="1"/>
          </p:cNvSpPr>
          <p:nvPr/>
        </p:nvSpPr>
        <p:spPr bwMode="auto">
          <a:xfrm>
            <a:off x="7884368" y="4146922"/>
            <a:ext cx="117015" cy="117015"/>
          </a:xfrm>
          <a:prstGeom prst="rect">
            <a:avLst/>
          </a:prstGeom>
          <a:solidFill>
            <a:srgbClr val="008380">
              <a:alpha val="74117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45" name="Rectangle 10"/>
          <p:cNvSpPr>
            <a:spLocks noChangeArrowheads="1"/>
          </p:cNvSpPr>
          <p:nvPr/>
        </p:nvSpPr>
        <p:spPr bwMode="auto">
          <a:xfrm>
            <a:off x="7884368" y="3583033"/>
            <a:ext cx="117015" cy="11701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43179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487</Words>
  <Application>Microsoft Office PowerPoint</Application>
  <PresentationFormat>Bildschirmpräsentation (4:3)</PresentationFormat>
  <Paragraphs>175</Paragraphs>
  <Slides>11</Slides>
  <Notes>8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3" baseType="lpstr">
      <vt:lpstr>Larissa</vt:lpstr>
      <vt:lpstr>Dokument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Universitätsklinikum Erlangen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Borstorff, Christine</dc:creator>
  <cp:lastModifiedBy>Borstorff, Christine</cp:lastModifiedBy>
  <cp:revision>165</cp:revision>
  <cp:lastPrinted>2015-11-27T10:46:30Z</cp:lastPrinted>
  <dcterms:created xsi:type="dcterms:W3CDTF">2014-04-28T10:09:44Z</dcterms:created>
  <dcterms:modified xsi:type="dcterms:W3CDTF">2015-12-11T10:15:01Z</dcterms:modified>
</cp:coreProperties>
</file>