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handoutMasterIdLst>
    <p:handoutMasterId r:id="rId14"/>
  </p:handoutMasterIdLst>
  <p:sldIdLst>
    <p:sldId id="293" r:id="rId2"/>
    <p:sldId id="287" r:id="rId3"/>
    <p:sldId id="297" r:id="rId4"/>
    <p:sldId id="284" r:id="rId5"/>
    <p:sldId id="282" r:id="rId6"/>
    <p:sldId id="295" r:id="rId7"/>
    <p:sldId id="291" r:id="rId8"/>
    <p:sldId id="292" r:id="rId9"/>
    <p:sldId id="277" r:id="rId10"/>
    <p:sldId id="290" r:id="rId11"/>
    <p:sldId id="294" r:id="rId12"/>
  </p:sldIdLst>
  <p:sldSz cx="9144000" cy="6858000" type="screen4x3"/>
  <p:notesSz cx="6669088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008378"/>
    <a:srgbClr val="0033CC"/>
    <a:srgbClr val="008380"/>
    <a:srgbClr val="00836C"/>
    <a:srgbClr val="00CC6E"/>
    <a:srgbClr val="00CC66"/>
    <a:srgbClr val="00835C"/>
    <a:srgbClr val="00808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05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425990525292994E-2"/>
          <c:y val="2.9293812481685701E-2"/>
          <c:w val="0.91374633003420802"/>
          <c:h val="0.902750312488484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99CCFF"/>
            </a:solidFill>
            <a:ln>
              <a:solidFill>
                <a:schemeClr val="tx2"/>
              </a:solidFill>
            </a:ln>
          </c:spPr>
          <c:invertIfNegative val="0"/>
          <c:dLbls>
            <c:dLbl>
              <c:idx val="0"/>
              <c:layout>
                <c:manualLayout>
                  <c:x val="3.434290332296011E-3"/>
                  <c:y val="-0.3630508401760893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7707238990670347E-3"/>
                  <c:y val="-0.412727664442544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0633259463281604E-3"/>
                  <c:y val="-0.448329420401958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8023743823543021E-3"/>
                  <c:y val="-0.4362575716232330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5.7168153198558103E-3"/>
                  <c:y val="-0.442066248951760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0267663737310844E-4"/>
                  <c:y val="-0.425140649660745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5.5460730266065602E-3"/>
                  <c:y val="-0.4380778875742753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7.6260633072115129E-3"/>
                  <c:y val="-0.439682334768417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4613155871107879E-3"/>
                  <c:y val="-0.415050539873936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3.4344322627143397E-3"/>
                  <c:y val="-0.416440819739804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3475291191542763E-4"/>
                  <c:y val="-0.4169618822564601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1.6637083636473053E-3"/>
                  <c:y val="-0.409360537192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1.6956427077713619E-3"/>
                  <c:y val="-0.385097952309380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6.3868688247849112E-5"/>
                  <c:y val="-0.381830679028657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6638502940656337E-3"/>
                  <c:y val="-0.331407856442307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9.6032306682905259E-5"/>
                  <c:y val="-0.315874375589579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3.1967097995400932E-5"/>
                  <c:y val="-0.299971406540079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6638612481213999E-3"/>
                  <c:y val="-4.00426675116615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Tabelle1!$B$2:$B$14</c:f>
              <c:numCache>
                <c:formatCode>General</c:formatCode>
                <c:ptCount val="13"/>
                <c:pt idx="0">
                  <c:v>745</c:v>
                </c:pt>
                <c:pt idx="1">
                  <c:v>842</c:v>
                </c:pt>
                <c:pt idx="2">
                  <c:v>935</c:v>
                </c:pt>
                <c:pt idx="3">
                  <c:v>894</c:v>
                </c:pt>
                <c:pt idx="4">
                  <c:v>917</c:v>
                </c:pt>
                <c:pt idx="5">
                  <c:v>860</c:v>
                </c:pt>
                <c:pt idx="6">
                  <c:v>887</c:v>
                </c:pt>
                <c:pt idx="7">
                  <c:v>885</c:v>
                </c:pt>
                <c:pt idx="8">
                  <c:v>849</c:v>
                </c:pt>
                <c:pt idx="9">
                  <c:v>843</c:v>
                </c:pt>
                <c:pt idx="10">
                  <c:v>840</c:v>
                </c:pt>
                <c:pt idx="11">
                  <c:v>832</c:v>
                </c:pt>
                <c:pt idx="12">
                  <c:v>772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2848896"/>
        <c:axId val="32847360"/>
      </c:barChart>
      <c:catAx>
        <c:axId val="32848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2847360"/>
        <c:crosses val="autoZero"/>
        <c:auto val="1"/>
        <c:lblAlgn val="ctr"/>
        <c:lblOffset val="100"/>
        <c:noMultiLvlLbl val="0"/>
      </c:catAx>
      <c:valAx>
        <c:axId val="32847360"/>
        <c:scaling>
          <c:orientation val="minMax"/>
          <c:max val="10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32848896"/>
        <c:crosses val="autoZero"/>
        <c:crossBetween val="between"/>
        <c:majorUnit val="100"/>
        <c:minorUnit val="100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Männer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33CC"/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20-34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Tabelle1!$B$2:$B$20</c:f>
              <c:numCache>
                <c:formatCode>General</c:formatCode>
                <c:ptCount val="19"/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9</c:v>
                </c:pt>
                <c:pt idx="5">
                  <c:v>6</c:v>
                </c:pt>
                <c:pt idx="6">
                  <c:v>16</c:v>
                </c:pt>
                <c:pt idx="7">
                  <c:v>30</c:v>
                </c:pt>
                <c:pt idx="8">
                  <c:v>52</c:v>
                </c:pt>
                <c:pt idx="9">
                  <c:v>121</c:v>
                </c:pt>
                <c:pt idx="10">
                  <c:v>254</c:v>
                </c:pt>
                <c:pt idx="11">
                  <c:v>410</c:v>
                </c:pt>
                <c:pt idx="12">
                  <c:v>649</c:v>
                </c:pt>
                <c:pt idx="13">
                  <c:v>970</c:v>
                </c:pt>
                <c:pt idx="14">
                  <c:v>1163</c:v>
                </c:pt>
                <c:pt idx="15">
                  <c:v>1030</c:v>
                </c:pt>
                <c:pt idx="16">
                  <c:v>722</c:v>
                </c:pt>
                <c:pt idx="17">
                  <c:v>343</c:v>
                </c:pt>
                <c:pt idx="18">
                  <c:v>95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Frauen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accent2">
                  <a:lumMod val="50000"/>
                </a:schemeClr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20-34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Tabelle1!$C$2:$C$20</c:f>
              <c:numCache>
                <c:formatCode>General</c:formatCode>
                <c:ptCount val="19"/>
                <c:pt idx="1">
                  <c:v>2</c:v>
                </c:pt>
                <c:pt idx="2">
                  <c:v>6</c:v>
                </c:pt>
                <c:pt idx="3">
                  <c:v>5</c:v>
                </c:pt>
                <c:pt idx="4">
                  <c:v>8</c:v>
                </c:pt>
                <c:pt idx="5">
                  <c:v>8</c:v>
                </c:pt>
                <c:pt idx="6">
                  <c:v>18</c:v>
                </c:pt>
                <c:pt idx="7">
                  <c:v>40</c:v>
                </c:pt>
                <c:pt idx="8">
                  <c:v>63</c:v>
                </c:pt>
                <c:pt idx="9">
                  <c:v>127</c:v>
                </c:pt>
                <c:pt idx="10">
                  <c:v>193</c:v>
                </c:pt>
                <c:pt idx="11">
                  <c:v>333</c:v>
                </c:pt>
                <c:pt idx="12">
                  <c:v>476</c:v>
                </c:pt>
                <c:pt idx="13">
                  <c:v>592</c:v>
                </c:pt>
                <c:pt idx="14">
                  <c:v>879</c:v>
                </c:pt>
                <c:pt idx="15">
                  <c:v>911</c:v>
                </c:pt>
                <c:pt idx="16">
                  <c:v>841</c:v>
                </c:pt>
                <c:pt idx="17">
                  <c:v>510</c:v>
                </c:pt>
                <c:pt idx="18">
                  <c:v>213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8451072"/>
        <c:axId val="38452608"/>
        <c:axId val="0"/>
      </c:bar3DChart>
      <c:catAx>
        <c:axId val="384510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38452608"/>
        <c:crosses val="autoZero"/>
        <c:auto val="1"/>
        <c:lblAlgn val="ctr"/>
        <c:lblOffset val="100"/>
        <c:noMultiLvlLbl val="0"/>
      </c:catAx>
      <c:valAx>
        <c:axId val="38452608"/>
        <c:scaling>
          <c:orientation val="minMax"/>
          <c:max val="14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38451072"/>
        <c:crosses val="autoZero"/>
        <c:crossBetween val="between"/>
        <c:majorUnit val="200"/>
        <c:minorUnit val="20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52053066971322"/>
          <c:y val="0.1422642991877005"/>
          <c:w val="0.78596050932831818"/>
          <c:h val="0.7724756031898363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339966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Tabelle1!$A$2:$A$3</c:f>
              <c:strCache>
                <c:ptCount val="2"/>
                <c:pt idx="0">
                  <c:v>&lt;=55 Jahre</c:v>
                </c:pt>
                <c:pt idx="1">
                  <c:v>&gt;55 Jahre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1090</c:v>
                </c:pt>
                <c:pt idx="1">
                  <c:v>10011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38352768"/>
        <c:axId val="38354304"/>
      </c:barChart>
      <c:catAx>
        <c:axId val="383527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38354304"/>
        <c:crosses val="autoZero"/>
        <c:auto val="1"/>
        <c:lblAlgn val="ctr"/>
        <c:lblOffset val="100"/>
        <c:noMultiLvlLbl val="0"/>
      </c:catAx>
      <c:valAx>
        <c:axId val="3835430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12700"/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38352768"/>
        <c:crosses val="autoZero"/>
        <c:crossBetween val="between"/>
        <c:majorUnit val="2000"/>
        <c:minorUnit val="200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Tabelle1!$B$2:$B$14</c:f>
              <c:numCache>
                <c:formatCode>General</c:formatCode>
                <c:ptCount val="13"/>
                <c:pt idx="0">
                  <c:v>493</c:v>
                </c:pt>
                <c:pt idx="1">
                  <c:v>534</c:v>
                </c:pt>
                <c:pt idx="2">
                  <c:v>601</c:v>
                </c:pt>
                <c:pt idx="3">
                  <c:v>538</c:v>
                </c:pt>
                <c:pt idx="4">
                  <c:v>524</c:v>
                </c:pt>
                <c:pt idx="5">
                  <c:v>475</c:v>
                </c:pt>
                <c:pt idx="6">
                  <c:v>475</c:v>
                </c:pt>
                <c:pt idx="7">
                  <c:v>417</c:v>
                </c:pt>
                <c:pt idx="8">
                  <c:v>379</c:v>
                </c:pt>
                <c:pt idx="9">
                  <c:v>326</c:v>
                </c:pt>
                <c:pt idx="10">
                  <c:v>258</c:v>
                </c:pt>
                <c:pt idx="11">
                  <c:v>209</c:v>
                </c:pt>
                <c:pt idx="12">
                  <c:v>92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2014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Tabelle1!$C$2:$C$14</c:f>
              <c:numCache>
                <c:formatCode>General</c:formatCode>
                <c:ptCount val="13"/>
                <c:pt idx="0">
                  <c:v>46</c:v>
                </c:pt>
                <c:pt idx="1">
                  <c:v>64</c:v>
                </c:pt>
                <c:pt idx="2">
                  <c:v>75</c:v>
                </c:pt>
                <c:pt idx="3">
                  <c:v>62</c:v>
                </c:pt>
                <c:pt idx="4">
                  <c:v>133</c:v>
                </c:pt>
                <c:pt idx="5">
                  <c:v>155</c:v>
                </c:pt>
                <c:pt idx="6">
                  <c:v>152</c:v>
                </c:pt>
                <c:pt idx="7">
                  <c:v>193</c:v>
                </c:pt>
                <c:pt idx="8">
                  <c:v>259</c:v>
                </c:pt>
                <c:pt idx="9">
                  <c:v>266</c:v>
                </c:pt>
                <c:pt idx="10">
                  <c:v>335</c:v>
                </c:pt>
                <c:pt idx="11">
                  <c:v>358</c:v>
                </c:pt>
                <c:pt idx="12">
                  <c:v>680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2014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Tabelle1!$D$2:$D$14</c:f>
              <c:numCache>
                <c:formatCode>General</c:formatCode>
                <c:ptCount val="13"/>
                <c:pt idx="0">
                  <c:v>206</c:v>
                </c:pt>
                <c:pt idx="1">
                  <c:v>244</c:v>
                </c:pt>
                <c:pt idx="2">
                  <c:v>259</c:v>
                </c:pt>
                <c:pt idx="3">
                  <c:v>294</c:v>
                </c:pt>
                <c:pt idx="4">
                  <c:v>260</c:v>
                </c:pt>
                <c:pt idx="5">
                  <c:v>230</c:v>
                </c:pt>
                <c:pt idx="6">
                  <c:v>260</c:v>
                </c:pt>
                <c:pt idx="7">
                  <c:v>275</c:v>
                </c:pt>
                <c:pt idx="8">
                  <c:v>211</c:v>
                </c:pt>
                <c:pt idx="9">
                  <c:v>251</c:v>
                </c:pt>
                <c:pt idx="10">
                  <c:v>247</c:v>
                </c:pt>
                <c:pt idx="11">
                  <c:v>265</c:v>
                </c:pt>
                <c:pt idx="1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0925184"/>
        <c:axId val="30927488"/>
      </c:barChart>
      <c:catAx>
        <c:axId val="30925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30927488"/>
        <c:crosses val="autoZero"/>
        <c:auto val="1"/>
        <c:lblAlgn val="ctr"/>
        <c:lblOffset val="100"/>
        <c:noMultiLvlLbl val="0"/>
      </c:catAx>
      <c:valAx>
        <c:axId val="30927488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30925184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Tabelle1!$B$2:$B$14</c:f>
              <c:numCache>
                <c:formatCode>General</c:formatCode>
                <c:ptCount val="13"/>
                <c:pt idx="0">
                  <c:v>493</c:v>
                </c:pt>
                <c:pt idx="1">
                  <c:v>534</c:v>
                </c:pt>
                <c:pt idx="2">
                  <c:v>601</c:v>
                </c:pt>
                <c:pt idx="3">
                  <c:v>538</c:v>
                </c:pt>
                <c:pt idx="4">
                  <c:v>524</c:v>
                </c:pt>
                <c:pt idx="5">
                  <c:v>475</c:v>
                </c:pt>
                <c:pt idx="6">
                  <c:v>475</c:v>
                </c:pt>
                <c:pt idx="7">
                  <c:v>417</c:v>
                </c:pt>
                <c:pt idx="8">
                  <c:v>379</c:v>
                </c:pt>
                <c:pt idx="9">
                  <c:v>326</c:v>
                </c:pt>
                <c:pt idx="10">
                  <c:v>258</c:v>
                </c:pt>
                <c:pt idx="11">
                  <c:v>209</c:v>
                </c:pt>
                <c:pt idx="12">
                  <c:v>92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2014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Tabelle1!$C$2:$C$14</c:f>
              <c:numCache>
                <c:formatCode>General</c:formatCode>
                <c:ptCount val="13"/>
                <c:pt idx="0">
                  <c:v>3</c:v>
                </c:pt>
                <c:pt idx="1">
                  <c:v>7</c:v>
                </c:pt>
                <c:pt idx="2">
                  <c:v>13</c:v>
                </c:pt>
                <c:pt idx="3">
                  <c:v>8</c:v>
                </c:pt>
                <c:pt idx="4">
                  <c:v>11</c:v>
                </c:pt>
                <c:pt idx="5">
                  <c:v>14</c:v>
                </c:pt>
                <c:pt idx="6">
                  <c:v>23</c:v>
                </c:pt>
                <c:pt idx="7">
                  <c:v>47</c:v>
                </c:pt>
                <c:pt idx="8">
                  <c:v>69</c:v>
                </c:pt>
                <c:pt idx="9">
                  <c:v>85</c:v>
                </c:pt>
                <c:pt idx="10">
                  <c:v>128</c:v>
                </c:pt>
                <c:pt idx="11">
                  <c:v>178</c:v>
                </c:pt>
                <c:pt idx="12">
                  <c:v>680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2014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Tabelle1!$D$2:$D$14</c:f>
              <c:numCache>
                <c:formatCode>General</c:formatCode>
                <c:ptCount val="13"/>
                <c:pt idx="0">
                  <c:v>249</c:v>
                </c:pt>
                <c:pt idx="1">
                  <c:v>301</c:v>
                </c:pt>
                <c:pt idx="2">
                  <c:v>321</c:v>
                </c:pt>
                <c:pt idx="3">
                  <c:v>348</c:v>
                </c:pt>
                <c:pt idx="4">
                  <c:v>382</c:v>
                </c:pt>
                <c:pt idx="5">
                  <c:v>371</c:v>
                </c:pt>
                <c:pt idx="6">
                  <c:v>389</c:v>
                </c:pt>
                <c:pt idx="7">
                  <c:v>421</c:v>
                </c:pt>
                <c:pt idx="8">
                  <c:v>401</c:v>
                </c:pt>
                <c:pt idx="9">
                  <c:v>432</c:v>
                </c:pt>
                <c:pt idx="10">
                  <c:v>454</c:v>
                </c:pt>
                <c:pt idx="11">
                  <c:v>445</c:v>
                </c:pt>
                <c:pt idx="1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9830912"/>
        <c:axId val="117794688"/>
      </c:barChart>
      <c:catAx>
        <c:axId val="109830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17794688"/>
        <c:crosses val="autoZero"/>
        <c:auto val="1"/>
        <c:lblAlgn val="ctr"/>
        <c:lblOffset val="100"/>
        <c:noMultiLvlLbl val="0"/>
      </c:catAx>
      <c:valAx>
        <c:axId val="117794688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09830912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Stand: 24.11.2015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825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79A4D-3684-4833-A6AA-E91B74DB2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40549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Stand: 24.11.2015</a:t>
            </a:r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1" y="4714876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BD335-3D9A-492E-AD99-2F3266528E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4484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24.11.2015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24.11.2015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636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24.11.2015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88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24.11.2015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1781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24.11.2015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24.11.2015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24.11.2015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24.11.2015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7329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11.12.2015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834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11.12.2015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02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8" name="Object 15">
            <a:hlinkClick r:id="" action="ppaction://ole?verb=0"/>
          </p:cNvPr>
          <p:cNvGraphicFramePr>
            <a:graphicFrameLocks noChangeAspect="1"/>
          </p:cNvGraphicFramePr>
          <p:nvPr userDrawn="1"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6" name="Dokument" r:id="rId5" imgW="1458599" imgH="1305528" progId="Word.Document.8">
                  <p:embed/>
                </p:oleObj>
              </mc:Choice>
              <mc:Fallback>
                <p:oleObj name="Dokument" r:id="rId5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7"/>
          <p:cNvSpPr>
            <a:spLocks noChangeArrowheads="1"/>
          </p:cNvSpPr>
          <p:nvPr userDrawn="1"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2002-2014: Dickdarm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0" name="Textfeld 9"/>
          <p:cNvSpPr txBox="1"/>
          <p:nvPr userDrawn="1"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>
            <a:spLocks noChangeArrowheads="1"/>
          </p:cNvSpPr>
          <p:nvPr userDrawn="1"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</p:spTree>
    <p:extLst>
      <p:ext uri="{BB962C8B-B14F-4D97-AF65-F5344CB8AC3E}">
        <p14:creationId xmlns:p14="http://schemas.microsoft.com/office/powerpoint/2010/main" val="87614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7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916794"/>
            <a:ext cx="6644054" cy="2376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600" b="1" dirty="0" smtClean="0">
                <a:solidFill>
                  <a:srgbClr val="0033CC"/>
                </a:solidFill>
              </a:rPr>
              <a:t>Dickdarm</a:t>
            </a:r>
          </a:p>
          <a:p>
            <a:pPr algn="ctr">
              <a:spcBef>
                <a:spcPct val="50000"/>
              </a:spcBef>
            </a:pPr>
            <a:r>
              <a:rPr lang="de-DE" altLang="de-DE" sz="1800" b="1" dirty="0" smtClean="0">
                <a:solidFill>
                  <a:srgbClr val="0033CC"/>
                </a:solidFill>
              </a:rPr>
              <a:t>C18</a:t>
            </a:r>
          </a:p>
          <a:p>
            <a:pPr algn="ctr">
              <a:spcBef>
                <a:spcPct val="50000"/>
              </a:spcBef>
            </a:pPr>
            <a:endParaRPr lang="de-DE" altLang="de-DE" sz="3600" b="1" dirty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de-DE" altLang="de-DE" b="1" dirty="0" smtClean="0">
                <a:solidFill>
                  <a:srgbClr val="0033CC"/>
                </a:solidFill>
              </a:rPr>
              <a:t>Erstdiagnosejahre 2002-2014</a:t>
            </a:r>
            <a:endParaRPr lang="de-DE" altLang="de-DE" b="1" dirty="0">
              <a:solidFill>
                <a:srgbClr val="0033CC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6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feld 6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</p:spTree>
    <p:extLst>
      <p:ext uri="{BB962C8B-B14F-4D97-AF65-F5344CB8AC3E}">
        <p14:creationId xmlns:p14="http://schemas.microsoft.com/office/powerpoint/2010/main" val="136725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58817710"/>
              </p:ext>
            </p:extLst>
          </p:nvPr>
        </p:nvGraphicFramePr>
        <p:xfrm>
          <a:off x="724461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1331640" y="163105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745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1835696" y="1631615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842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2339752" y="163217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935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2816221" y="163274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894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3320277" y="163386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917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3824333" y="163443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860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4760437" y="163499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885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5264493" y="163555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849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5768549" y="162880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843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6228184" y="162880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840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6732240" y="163555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832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4283968" y="162880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887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7208709" y="163555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772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altLang="de-DE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C18</a:t>
            </a: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Krankheitsverlauf/Tumorstatus ist &gt; 01.01.2014)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feld 52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Gesamt=11.101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 Box 4"/>
          <p:cNvSpPr txBox="1">
            <a:spLocks noChangeArrowheads="1"/>
          </p:cNvSpPr>
          <p:nvPr/>
        </p:nvSpPr>
        <p:spPr bwMode="auto">
          <a:xfrm>
            <a:off x="8021633" y="3501008"/>
            <a:ext cx="13028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Patient tot</a:t>
            </a:r>
            <a:endParaRPr lang="de-DE" altLang="de-DE" sz="1200" dirty="0"/>
          </a:p>
        </p:txBody>
      </p:sp>
      <p:sp>
        <p:nvSpPr>
          <p:cNvPr id="55" name="Rectangle 7"/>
          <p:cNvSpPr>
            <a:spLocks noChangeArrowheads="1"/>
          </p:cNvSpPr>
          <p:nvPr/>
        </p:nvSpPr>
        <p:spPr bwMode="auto">
          <a:xfrm>
            <a:off x="7928789" y="3861048"/>
            <a:ext cx="117015" cy="11701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6" name="Rectangle 8"/>
          <p:cNvSpPr>
            <a:spLocks noChangeArrowheads="1"/>
          </p:cNvSpPr>
          <p:nvPr/>
        </p:nvSpPr>
        <p:spPr bwMode="auto">
          <a:xfrm>
            <a:off x="7928789" y="4149080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7" name="Rectangle 10"/>
          <p:cNvSpPr>
            <a:spLocks noChangeArrowheads="1"/>
          </p:cNvSpPr>
          <p:nvPr/>
        </p:nvSpPr>
        <p:spPr bwMode="auto">
          <a:xfrm>
            <a:off x="7928789" y="3579093"/>
            <a:ext cx="117015" cy="11701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056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674813"/>
            <a:ext cx="6644054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600" b="1">
                <a:solidFill>
                  <a:srgbClr val="000000"/>
                </a:solidFill>
              </a:rPr>
              <a:t>Nutzungsbedingungen</a:t>
            </a:r>
          </a:p>
        </p:txBody>
      </p:sp>
      <p:sp>
        <p:nvSpPr>
          <p:cNvPr id="13315" name="Text Box 30"/>
          <p:cNvSpPr txBox="1">
            <a:spLocks noChangeArrowheads="1"/>
          </p:cNvSpPr>
          <p:nvPr/>
        </p:nvSpPr>
        <p:spPr bwMode="auto">
          <a:xfrm>
            <a:off x="1182566" y="2106613"/>
            <a:ext cx="6646985" cy="3592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Die Abbildungen dürfen unter folgenden Bedingungen in Vorträgen, wissenschaftlichen Veröffentlichungen, Doktorarbeiten </a:t>
            </a:r>
            <a:r>
              <a:rPr lang="de-DE" altLang="de-DE" sz="1600" dirty="0" err="1">
                <a:solidFill>
                  <a:srgbClr val="000000"/>
                </a:solidFill>
              </a:rPr>
              <a:t>u.ä.</a:t>
            </a:r>
            <a:r>
              <a:rPr lang="de-DE" altLang="de-DE" sz="1600" dirty="0">
                <a:solidFill>
                  <a:srgbClr val="000000"/>
                </a:solidFill>
              </a:rPr>
              <a:t> verwendet werden:</a:t>
            </a: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Eine Abbildung wird entweder komplett übernommen, d.h. einschließlich Kopf- und Fußzeile, oder die Abbildung wird – bei Übernahme nur der Grafik selbst –  mit einer Quellenangabe nach unten angegebener Zitierweise versehen.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Es ist nicht zulässig, Ausschnitte aus einer Grafik zu verwenden.</a:t>
            </a:r>
          </a:p>
          <a:p>
            <a:pPr>
              <a:spcBef>
                <a:spcPct val="50000"/>
              </a:spcBef>
            </a:pPr>
            <a:endParaRPr lang="de-DE" altLang="de-DE" sz="16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Quelle: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Tumorzentrum der Universität Erlangen-Nürnberg (Hrsg.):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Qualitätsbericht </a:t>
            </a:r>
            <a:r>
              <a:rPr lang="de-DE" altLang="de-DE" sz="1600" dirty="0" smtClean="0">
                <a:solidFill>
                  <a:srgbClr val="000000"/>
                </a:solidFill>
              </a:rPr>
              <a:t>2015 </a:t>
            </a:r>
            <a:r>
              <a:rPr lang="de-DE" altLang="de-DE" sz="1600" dirty="0">
                <a:solidFill>
                  <a:srgbClr val="000000"/>
                </a:solidFill>
              </a:rPr>
              <a:t>– Krebs in Mittelfranken </a:t>
            </a:r>
            <a:r>
              <a:rPr lang="de-DE" altLang="de-DE" sz="1600" dirty="0" smtClean="0">
                <a:solidFill>
                  <a:srgbClr val="000000"/>
                </a:solidFill>
              </a:rPr>
              <a:t>2002-2014, </a:t>
            </a:r>
            <a:r>
              <a:rPr lang="de-DE" altLang="de-DE" sz="1600" dirty="0">
                <a:solidFill>
                  <a:srgbClr val="000000"/>
                </a:solidFill>
              </a:rPr>
              <a:t/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 smtClean="0">
                <a:solidFill>
                  <a:srgbClr val="000000"/>
                </a:solidFill>
              </a:rPr>
              <a:t>Erlangen, 2015.</a:t>
            </a:r>
            <a:endParaRPr lang="de-DE" altLang="de-DE" sz="1600" dirty="0">
              <a:solidFill>
                <a:srgbClr val="000000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0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275856" y="227687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2002-2014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15.752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228184" y="2282840"/>
            <a:ext cx="2613580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&lt; 2002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7.620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275856" y="393986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12.564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228183" y="3945830"/>
            <a:ext cx="261501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3.188</a:t>
            </a:r>
          </a:p>
        </p:txBody>
      </p:sp>
      <p:sp>
        <p:nvSpPr>
          <p:cNvPr id="11" name="Text Box 38"/>
          <p:cNvSpPr txBox="1">
            <a:spLocks noChangeArrowheads="1"/>
          </p:cNvSpPr>
          <p:nvPr/>
        </p:nvSpPr>
        <p:spPr bwMode="auto">
          <a:xfrm>
            <a:off x="211017" y="580203"/>
            <a:ext cx="8745415" cy="9765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98462" tIns="49232" rIns="98462" bIns="49232">
            <a:spAutoFit/>
          </a:bodyPr>
          <a:lstStyle>
            <a:lvl1pPr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43025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522413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01800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81188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383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955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527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099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sz="1900" dirty="0">
                <a:latin typeface="Arial" charset="0"/>
              </a:rPr>
              <a:t>Klinisches Krebsregister des Tumorzentrums Erlangen-Nürnberg</a:t>
            </a:r>
          </a:p>
          <a:p>
            <a:pPr algn="ctr"/>
            <a:r>
              <a:rPr lang="de-DE" altLang="de-DE" sz="1900" b="1" dirty="0" smtClean="0">
                <a:latin typeface="Arial" charset="0"/>
              </a:rPr>
              <a:t>Tumorentität: Dickdarm</a:t>
            </a:r>
            <a:r>
              <a:rPr lang="de-DE" altLang="de-DE" sz="1900" dirty="0" smtClean="0">
                <a:latin typeface="Arial" charset="0"/>
              </a:rPr>
              <a:t>, </a:t>
            </a:r>
            <a:r>
              <a:rPr lang="de-DE" altLang="de-DE" sz="1400" dirty="0" smtClean="0">
                <a:latin typeface="Arial" charset="0"/>
              </a:rPr>
              <a:t>C18</a:t>
            </a:r>
            <a:endParaRPr lang="de-DE" altLang="de-DE" sz="1400" b="1" dirty="0" smtClean="0">
              <a:latin typeface="Arial" charset="0"/>
            </a:endParaRPr>
          </a:p>
          <a:p>
            <a:pPr algn="ctr"/>
            <a:r>
              <a:rPr lang="de-DE" altLang="de-DE" sz="1900" b="1" dirty="0" smtClean="0">
                <a:latin typeface="Arial" charset="0"/>
              </a:rPr>
              <a:t>Gesamt: 23.372 </a:t>
            </a:r>
            <a:r>
              <a:rPr lang="de-DE" altLang="de-DE" sz="1200" b="1" dirty="0" smtClean="0">
                <a:latin typeface="Arial" charset="0"/>
              </a:rPr>
              <a:t>(ED 1978 bis 2014)</a:t>
            </a:r>
            <a:endParaRPr lang="de-DE" altLang="de-DE" sz="1200" b="1" dirty="0">
              <a:latin typeface="Arial" charset="0"/>
            </a:endParaRPr>
          </a:p>
        </p:txBody>
      </p:sp>
      <p:sp>
        <p:nvSpPr>
          <p:cNvPr id="25" name="Line 54"/>
          <p:cNvSpPr>
            <a:spLocks noChangeShapeType="1"/>
          </p:cNvSpPr>
          <p:nvPr/>
        </p:nvSpPr>
        <p:spPr bwMode="auto">
          <a:xfrm>
            <a:off x="4572000" y="1706195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6" name="Line 54"/>
          <p:cNvSpPr>
            <a:spLocks noChangeShapeType="1"/>
          </p:cNvSpPr>
          <p:nvPr/>
        </p:nvSpPr>
        <p:spPr bwMode="auto">
          <a:xfrm>
            <a:off x="4572000" y="334891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7" name="Line 54"/>
          <p:cNvSpPr>
            <a:spLocks noChangeShapeType="1"/>
          </p:cNvSpPr>
          <p:nvPr/>
        </p:nvSpPr>
        <p:spPr bwMode="auto">
          <a:xfrm>
            <a:off x="4572000" y="499432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8" name="Line 58"/>
          <p:cNvSpPr>
            <a:spLocks noChangeShapeType="1"/>
          </p:cNvSpPr>
          <p:nvPr/>
        </p:nvSpPr>
        <p:spPr bwMode="auto">
          <a:xfrm>
            <a:off x="5403850" y="4927699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" name="Line 58"/>
          <p:cNvSpPr>
            <a:spLocks noChangeShapeType="1"/>
          </p:cNvSpPr>
          <p:nvPr/>
        </p:nvSpPr>
        <p:spPr bwMode="auto">
          <a:xfrm>
            <a:off x="5394325" y="3276902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" name="Line 58"/>
          <p:cNvSpPr>
            <a:spLocks noChangeShapeType="1"/>
          </p:cNvSpPr>
          <p:nvPr/>
        </p:nvSpPr>
        <p:spPr bwMode="auto">
          <a:xfrm>
            <a:off x="5364088" y="1692726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2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Datenbestand Klinisches Krebsregister: Dickdarm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23528" y="248360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Erstdiagnosejahr: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23528" y="414120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Wohnort: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275855" y="5524038"/>
            <a:ext cx="2664297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Klinische/Pathologische Meldungen</a:t>
            </a:r>
          </a:p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11.101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206891" y="5530006"/>
            <a:ext cx="261358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Ausschließlich Todesbescheinigungen</a:t>
            </a: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1.463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323528" y="572538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Meldetyp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</p:spTree>
    <p:extLst>
      <p:ext uri="{BB962C8B-B14F-4D97-AF65-F5344CB8AC3E}">
        <p14:creationId xmlns:p14="http://schemas.microsoft.com/office/powerpoint/2010/main" val="40529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33702" y="519645"/>
            <a:ext cx="9177703" cy="407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Vollzähligkeit der Städte und Landkreise</a:t>
            </a:r>
            <a:endParaRPr lang="de-DE" altLang="de-DE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Group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607637"/>
              </p:ext>
            </p:extLst>
          </p:nvPr>
        </p:nvGraphicFramePr>
        <p:xfrm>
          <a:off x="179388" y="1204167"/>
          <a:ext cx="3773487" cy="928689"/>
        </p:xfrm>
        <a:graphic>
          <a:graphicData uri="http://schemas.openxmlformats.org/drawingml/2006/table">
            <a:tbl>
              <a:tblPr/>
              <a:tblGrid>
                <a:gridCol w="1782762"/>
                <a:gridCol w="1143000"/>
                <a:gridCol w="847725"/>
              </a:tblGrid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 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C18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772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Erwartete Fälle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753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Vollzähligkeit</a:t>
                      </a:r>
                      <a:endParaRPr kumimoji="0" lang="de-DE" altLang="de-DE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&gt;95%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5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2014: Dickdarm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0" y="1188000"/>
            <a:ext cx="5096672" cy="5364000"/>
          </a:xfrm>
          <a:prstGeom prst="rect">
            <a:avLst/>
          </a:prstGeom>
        </p:spPr>
      </p:pic>
      <p:sp>
        <p:nvSpPr>
          <p:cNvPr id="14" name="Text Box 31"/>
          <p:cNvSpPr txBox="1">
            <a:spLocks noChangeArrowheads="1"/>
          </p:cNvSpPr>
          <p:nvPr/>
        </p:nvSpPr>
        <p:spPr bwMode="auto">
          <a:xfrm>
            <a:off x="180000" y="3960000"/>
            <a:ext cx="3759200" cy="2031325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Die alters- und geschlechtsspezifischen Erwartungswerte für Mittelfranken werden </a:t>
            </a:r>
            <a:r>
              <a:rPr lang="de-DE" alt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vom ZKFR am Bayerischen Landesamt für Gesundheit und Lebensmittelsicherheit unter </a:t>
            </a: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Berücksichtigung der jeweiligen demografischen Altersstruktur auf Kreisebene errechnet.</a:t>
            </a:r>
          </a:p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Sie basieren auf den vom Zentrum für Krebsregisterdaten am Robert-Koch-Institut in Berlin bereitgestellten Daten aus den bereits vollzähligen Krebsregistern in Deutschland.</a:t>
            </a:r>
          </a:p>
        </p:txBody>
      </p:sp>
      <p:sp>
        <p:nvSpPr>
          <p:cNvPr id="20" name="Text Box 29"/>
          <p:cNvSpPr txBox="1">
            <a:spLocks noChangeArrowheads="1"/>
          </p:cNvSpPr>
          <p:nvPr/>
        </p:nvSpPr>
        <p:spPr bwMode="auto">
          <a:xfrm>
            <a:off x="185738" y="6165304"/>
            <a:ext cx="30400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Bevölkerung </a:t>
            </a:r>
            <a:r>
              <a:rPr lang="de-DE" altLang="de-DE" sz="1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Mfr</a:t>
            </a:r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1.711.285 (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Männer: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837.116, Frauen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874.169)</a:t>
            </a:r>
            <a:endParaRPr lang="de-DE" altLang="de-DE" sz="1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44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3737621018"/>
              </p:ext>
            </p:extLst>
          </p:nvPr>
        </p:nvGraphicFramePr>
        <p:xfrm>
          <a:off x="1049147" y="1503060"/>
          <a:ext cx="7045706" cy="4701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Dokumentierte Neuerkrankungen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C18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Gesamt=11.101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708110" y="6165304"/>
            <a:ext cx="20603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Diagnosejahr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 rot="16200000">
            <a:off x="282621" y="3632483"/>
            <a:ext cx="11160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Anzahl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7668344" y="2287905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804249" y="6237312"/>
            <a:ext cx="22322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* Dokumentation noch nicht abgeschlossen</a:t>
            </a:r>
          </a:p>
        </p:txBody>
      </p:sp>
    </p:spTree>
    <p:extLst>
      <p:ext uri="{BB962C8B-B14F-4D97-AF65-F5344CB8AC3E}">
        <p14:creationId xmlns:p14="http://schemas.microsoft.com/office/powerpoint/2010/main" val="10165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2109362332"/>
              </p:ext>
            </p:extLst>
          </p:nvPr>
        </p:nvGraphicFramePr>
        <p:xfrm>
          <a:off x="832579" y="1340766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Altersverteilung bei Diagnosestellung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C18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Gesamt=11.101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1688926" y="1556792"/>
            <a:ext cx="62674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tabLst>
                <a:tab pos="712788" algn="l"/>
                <a:tab pos="803275" algn="l"/>
                <a:tab pos="1527175" algn="l"/>
                <a:tab pos="3140075" algn="l"/>
              </a:tabLst>
            </a:pP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Männer: 	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n=5.876,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71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Jahre, 	Mittelwert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70,2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</a:t>
            </a:r>
          </a:p>
          <a:p>
            <a:pPr>
              <a:tabLst>
                <a:tab pos="712788" algn="l"/>
                <a:tab pos="803275" algn="l"/>
                <a:tab pos="1527175" algn="l"/>
                <a:tab pos="3140075" algn="l"/>
              </a:tabLst>
            </a:pP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Frauen: 	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n=5.225,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74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Jahre,	Mittelwert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71,9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156805" y="6381328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 (Jahre)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1554111" y="1626642"/>
            <a:ext cx="133350" cy="144462"/>
          </a:xfrm>
          <a:prstGeom prst="rect">
            <a:avLst/>
          </a:prstGeom>
          <a:solidFill>
            <a:srgbClr val="3366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1554111" y="1867942"/>
            <a:ext cx="133350" cy="14446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 rot="16200000">
            <a:off x="-514160" y="3610456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</p:spTree>
    <p:extLst>
      <p:ext uri="{BB962C8B-B14F-4D97-AF65-F5344CB8AC3E}">
        <p14:creationId xmlns:p14="http://schemas.microsoft.com/office/powerpoint/2010/main" val="110222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4241733453"/>
              </p:ext>
            </p:extLst>
          </p:nvPr>
        </p:nvGraphicFramePr>
        <p:xfrm>
          <a:off x="1381955" y="1299674"/>
          <a:ext cx="6380089" cy="4258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Anteil der unter und über 55-jährigen Patienten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C18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Gesamt=11.101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843808" y="4869160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de-DE" altLang="de-DE" sz="1400" b="1" dirty="0" smtClean="0"/>
              <a:t>%</a:t>
            </a:r>
            <a:endParaRPr lang="de-DE" altLang="de-DE" sz="1400" b="1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364088" y="3625279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90%</a:t>
            </a:r>
            <a:endParaRPr lang="de-DE" altLang="de-DE" sz="1400" b="1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59832" y="5661248"/>
            <a:ext cx="30452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 rot="16200000">
            <a:off x="-10104" y="3411267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886492" y="4561383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1.090</a:t>
            </a:r>
            <a:endParaRPr lang="de-DE" altLang="de-DE" sz="1600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364088" y="2113111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10.011</a:t>
            </a:r>
            <a:endParaRPr lang="de-DE" altLang="de-DE" sz="1600" dirty="0"/>
          </a:p>
        </p:txBody>
      </p:sp>
    </p:spTree>
    <p:extLst>
      <p:ext uri="{BB962C8B-B14F-4D97-AF65-F5344CB8AC3E}">
        <p14:creationId xmlns:p14="http://schemas.microsoft.com/office/powerpoint/2010/main" val="66115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1520" y="677009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Überlebensanalysen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sind entscheidende Faktoren für die Ergebnisqualität der Tumortherapie. Unterschieden wird zwischen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Life-Status 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Information, ob  Patient lebt oder verstorben ist mit Todesdatum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(Overall-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OAS)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Follow-</a:t>
            </a:r>
            <a:r>
              <a:rPr lang="de-DE" b="1" dirty="0" err="1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Vorliegende klinische Informationen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zum weiteren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Krankheitsverlauf, insbes. Tumorstatus (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Diseasefree-Survival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DFS etc.)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Seit Jahren können in Bayern keine Überlebensanalysen für das gesamte dokumentierte Patientengut mehr berechnet werden, da der Bayerische Landesbeauftragte für Datenschutz ab 2008  den elektronischen Life-Status-Abgleich mit der AKDB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(‚Anstalt für Kommunale Datenverarbeitung in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Bayern’) untersagt hat.  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Die notwendige Novellierung des Bayerischen Krebsregistergesetzes im Rahmen des seit 01.01.2014 geltenden KFRG (Krebsfrüherkennungs-  und 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registergesetzes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) ist für 2016 vorgesehen. </a:t>
            </a:r>
          </a:p>
        </p:txBody>
      </p:sp>
    </p:spTree>
    <p:extLst>
      <p:ext uri="{BB962C8B-B14F-4D97-AF65-F5344CB8AC3E}">
        <p14:creationId xmlns:p14="http://schemas.microsoft.com/office/powerpoint/2010/main" val="2626238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3528" y="764704"/>
            <a:ext cx="88204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 den beiden folgenden Grafiken wird der Ist-Zustand dargestellt: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Aktueller Life-Status:</a:t>
            </a:r>
          </a:p>
          <a:p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Nicht aktuell	Es ist keine Information vorhanden, ob Patient lebt oder tot ist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Aktuell			Information, dass Patient noch lebt (unabhängig vom Tumorstatus)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323528" y="2235933"/>
            <a:ext cx="216024" cy="189023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23528" y="2523965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23528" y="1947901"/>
            <a:ext cx="216024" cy="18902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" name="Textfeld 5"/>
          <p:cNvSpPr txBox="1"/>
          <p:nvPr/>
        </p:nvSpPr>
        <p:spPr>
          <a:xfrm>
            <a:off x="323528" y="3073028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defTabSz="357188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aktuell 	Keine aktuelle Information zum klinischen Verlauf /Tumorstatus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				des Patienten vorhanden</a:t>
            </a: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Aktuell 	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Der aktuelle klinische Verlauf /Tumorstatus des Patienten ist 						vorhanden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Ausblick: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Das KFRG sieht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adäquate Finanzierung durch die Krankenkassen vor, so dass die klinischen Verlaufsinformationen zukünftig vollständig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erhoben werden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können.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23528" y="4252157"/>
            <a:ext cx="216024" cy="189023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4828221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23528" y="3721100"/>
            <a:ext cx="216024" cy="18902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86687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4043112941"/>
              </p:ext>
            </p:extLst>
          </p:nvPr>
        </p:nvGraphicFramePr>
        <p:xfrm>
          <a:off x="724461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1331640" y="16134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745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835696" y="161399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842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339752" y="161455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935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843808" y="161511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894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347864" y="16162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917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851920" y="16168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860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4788024" y="16173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885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29208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849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5796136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843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6228184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840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673224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832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283968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887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7236296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772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Aktueller Life-Status 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C18</a:t>
            </a: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Patienten ist &gt; 01.01.2014)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Gesamt=11.101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 Box 4"/>
          <p:cNvSpPr txBox="1">
            <a:spLocks noChangeArrowheads="1"/>
          </p:cNvSpPr>
          <p:nvPr/>
        </p:nvSpPr>
        <p:spPr bwMode="auto">
          <a:xfrm>
            <a:off x="8021633" y="3501008"/>
            <a:ext cx="1122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Tot</a:t>
            </a:r>
            <a:endParaRPr lang="de-DE" altLang="de-DE" sz="1200" dirty="0"/>
          </a:p>
        </p:txBody>
      </p:sp>
      <p:sp>
        <p:nvSpPr>
          <p:cNvPr id="43" name="Rectangle 7"/>
          <p:cNvSpPr>
            <a:spLocks noChangeArrowheads="1"/>
          </p:cNvSpPr>
          <p:nvPr/>
        </p:nvSpPr>
        <p:spPr bwMode="auto">
          <a:xfrm>
            <a:off x="7884368" y="3854950"/>
            <a:ext cx="117015" cy="117015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4" name="Rectangle 8"/>
          <p:cNvSpPr>
            <a:spLocks noChangeArrowheads="1"/>
          </p:cNvSpPr>
          <p:nvPr/>
        </p:nvSpPr>
        <p:spPr bwMode="auto">
          <a:xfrm>
            <a:off x="7884368" y="4142982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5" name="Rectangle 10"/>
          <p:cNvSpPr>
            <a:spLocks noChangeArrowheads="1"/>
          </p:cNvSpPr>
          <p:nvPr/>
        </p:nvSpPr>
        <p:spPr bwMode="auto">
          <a:xfrm>
            <a:off x="7884368" y="3579093"/>
            <a:ext cx="117015" cy="11701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317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464</Words>
  <Application>Microsoft Office PowerPoint</Application>
  <PresentationFormat>Bildschirmpräsentation (4:3)</PresentationFormat>
  <Paragraphs>167</Paragraphs>
  <Slides>11</Slides>
  <Notes>8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3" baseType="lpstr">
      <vt:lpstr>Larissa</vt:lpstr>
      <vt:lpstr>Dokument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Universitätsklinikum Erlangen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Borstorff, Christine</dc:creator>
  <cp:lastModifiedBy>Borstorff, Christine</cp:lastModifiedBy>
  <cp:revision>176</cp:revision>
  <cp:lastPrinted>2015-11-24T07:41:53Z</cp:lastPrinted>
  <dcterms:created xsi:type="dcterms:W3CDTF">2014-04-28T10:09:44Z</dcterms:created>
  <dcterms:modified xsi:type="dcterms:W3CDTF">2015-12-11T09:54:45Z</dcterms:modified>
</cp:coreProperties>
</file>