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89" r:id="rId2"/>
    <p:sldId id="287" r:id="rId3"/>
    <p:sldId id="296" r:id="rId4"/>
    <p:sldId id="284" r:id="rId5"/>
    <p:sldId id="282" r:id="rId6"/>
    <p:sldId id="285" r:id="rId7"/>
    <p:sldId id="283" r:id="rId8"/>
    <p:sldId id="291" r:id="rId9"/>
    <p:sldId id="292" r:id="rId10"/>
    <p:sldId id="277" r:id="rId11"/>
    <p:sldId id="280" r:id="rId12"/>
    <p:sldId id="290" r:id="rId13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9732586060218806E-3"/>
                  <c:y val="-0.387359788988821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368250392508571E-3"/>
                  <c:y val="-0.391119520894713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0810615714025E-3"/>
                  <c:y val="-0.402412115362815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414649428075401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423159123347407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2048723009447172E-3"/>
                  <c:y val="-0.381924362565082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6638502940656337E-3"/>
                  <c:y val="-0.424572797856880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651825665164E-3"/>
                  <c:y val="-0.420775129089322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425854611647852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6319159499417091E-3"/>
                  <c:y val="-0.42724489151372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677634008572029E-3"/>
                  <c:y val="-0.384549666934712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6638502940656337E-3"/>
                  <c:y val="-0.379648914456634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6957846381895584E-3"/>
                  <c:y val="-0.36619061402644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319</c:v>
                </c:pt>
                <c:pt idx="1">
                  <c:v>324</c:v>
                </c:pt>
                <c:pt idx="2">
                  <c:v>333</c:v>
                </c:pt>
                <c:pt idx="3">
                  <c:v>349</c:v>
                </c:pt>
                <c:pt idx="4">
                  <c:v>357</c:v>
                </c:pt>
                <c:pt idx="5">
                  <c:v>316</c:v>
                </c:pt>
                <c:pt idx="6">
                  <c:v>354</c:v>
                </c:pt>
                <c:pt idx="7">
                  <c:v>345</c:v>
                </c:pt>
                <c:pt idx="8">
                  <c:v>353</c:v>
                </c:pt>
                <c:pt idx="9">
                  <c:v>355</c:v>
                </c:pt>
                <c:pt idx="10">
                  <c:v>313</c:v>
                </c:pt>
                <c:pt idx="11">
                  <c:v>317</c:v>
                </c:pt>
                <c:pt idx="12">
                  <c:v>299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2428800"/>
        <c:axId val="142430592"/>
      </c:barChart>
      <c:catAx>
        <c:axId val="142428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430592"/>
        <c:crosses val="autoZero"/>
        <c:auto val="1"/>
        <c:lblAlgn val="ctr"/>
        <c:lblOffset val="100"/>
        <c:noMultiLvlLbl val="0"/>
      </c:catAx>
      <c:valAx>
        <c:axId val="142430592"/>
        <c:scaling>
          <c:orientation val="minMax"/>
          <c:max val="4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42428800"/>
        <c:crosses val="autoZero"/>
        <c:crossBetween val="between"/>
        <c:minorUnit val="1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20-34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4">
                  <c:v>1</c:v>
                </c:pt>
                <c:pt idx="5">
                  <c:v>5</c:v>
                </c:pt>
                <c:pt idx="6">
                  <c:v>8</c:v>
                </c:pt>
                <c:pt idx="7">
                  <c:v>19</c:v>
                </c:pt>
                <c:pt idx="8">
                  <c:v>51</c:v>
                </c:pt>
                <c:pt idx="9">
                  <c:v>96</c:v>
                </c:pt>
                <c:pt idx="10">
                  <c:v>143</c:v>
                </c:pt>
                <c:pt idx="11">
                  <c:v>210</c:v>
                </c:pt>
                <c:pt idx="12">
                  <c:v>269</c:v>
                </c:pt>
                <c:pt idx="13">
                  <c:v>376</c:v>
                </c:pt>
                <c:pt idx="14">
                  <c:v>480</c:v>
                </c:pt>
                <c:pt idx="15">
                  <c:v>415</c:v>
                </c:pt>
                <c:pt idx="16">
                  <c:v>305</c:v>
                </c:pt>
                <c:pt idx="17">
                  <c:v>129</c:v>
                </c:pt>
                <c:pt idx="18">
                  <c:v>43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20-34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3">
                  <c:v>1</c:v>
                </c:pt>
                <c:pt idx="4">
                  <c:v>2</c:v>
                </c:pt>
                <c:pt idx="5">
                  <c:v>6</c:v>
                </c:pt>
                <c:pt idx="6">
                  <c:v>14</c:v>
                </c:pt>
                <c:pt idx="7">
                  <c:v>14</c:v>
                </c:pt>
                <c:pt idx="8">
                  <c:v>38</c:v>
                </c:pt>
                <c:pt idx="9">
                  <c:v>43</c:v>
                </c:pt>
                <c:pt idx="10">
                  <c:v>68</c:v>
                </c:pt>
                <c:pt idx="11">
                  <c:v>100</c:v>
                </c:pt>
                <c:pt idx="12">
                  <c:v>122</c:v>
                </c:pt>
                <c:pt idx="13">
                  <c:v>172</c:v>
                </c:pt>
                <c:pt idx="14">
                  <c:v>273</c:v>
                </c:pt>
                <c:pt idx="15">
                  <c:v>295</c:v>
                </c:pt>
                <c:pt idx="16">
                  <c:v>318</c:v>
                </c:pt>
                <c:pt idx="17">
                  <c:v>212</c:v>
                </c:pt>
                <c:pt idx="18">
                  <c:v>106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9486336"/>
        <c:axId val="139487872"/>
        <c:axId val="0"/>
      </c:bar3DChart>
      <c:catAx>
        <c:axId val="139486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39487872"/>
        <c:crosses val="autoZero"/>
        <c:auto val="1"/>
        <c:lblAlgn val="ctr"/>
        <c:lblOffset val="100"/>
        <c:noMultiLvlLbl val="0"/>
      </c:catAx>
      <c:valAx>
        <c:axId val="139487872"/>
        <c:scaling>
          <c:orientation val="minMax"/>
          <c:max val="6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39486336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1310</c:v>
                </c:pt>
                <c:pt idx="1">
                  <c:v>3024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39016832"/>
        <c:axId val="139018624"/>
      </c:barChart>
      <c:catAx>
        <c:axId val="1390168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39018624"/>
        <c:crosses val="autoZero"/>
        <c:auto val="1"/>
        <c:lblAlgn val="ctr"/>
        <c:lblOffset val="100"/>
        <c:noMultiLvlLbl val="0"/>
      </c:catAx>
      <c:valAx>
        <c:axId val="1390186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39016832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Tabelle1!$A$2:$A$10</c:f>
              <c:strCache>
                <c:ptCount val="9"/>
                <c:pt idx="0">
                  <c:v>Intestinales Ca</c:v>
                </c:pt>
                <c:pt idx="1">
                  <c:v>Diffus</c:v>
                </c:pt>
                <c:pt idx="2">
                  <c:v>Sonstiges Adenoca</c:v>
                </c:pt>
                <c:pt idx="3">
                  <c:v>GIST</c:v>
                </c:pt>
                <c:pt idx="4">
                  <c:v>Neuroendokrin</c:v>
                </c:pt>
                <c:pt idx="5">
                  <c:v>Anderes Ca</c:v>
                </c:pt>
                <c:pt idx="6">
                  <c:v>Ca o.n.A.</c:v>
                </c:pt>
                <c:pt idx="7">
                  <c:v>Sonstiges Malignom</c:v>
                </c:pt>
                <c:pt idx="8">
                  <c:v>k.A.</c:v>
                </c:pt>
              </c:strCache>
            </c:strRef>
          </c:cat>
          <c:val>
            <c:numRef>
              <c:f>Tabelle1!$B$2:$B$10</c:f>
              <c:numCache>
                <c:formatCode>General</c:formatCode>
                <c:ptCount val="9"/>
                <c:pt idx="0">
                  <c:v>1663</c:v>
                </c:pt>
                <c:pt idx="1">
                  <c:v>1091</c:v>
                </c:pt>
                <c:pt idx="2">
                  <c:v>1190</c:v>
                </c:pt>
                <c:pt idx="3">
                  <c:v>131</c:v>
                </c:pt>
                <c:pt idx="4">
                  <c:v>120</c:v>
                </c:pt>
                <c:pt idx="5">
                  <c:v>69</c:v>
                </c:pt>
                <c:pt idx="6">
                  <c:v>56</c:v>
                </c:pt>
                <c:pt idx="7">
                  <c:v>14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274</c:v>
                </c:pt>
                <c:pt idx="1">
                  <c:v>268</c:v>
                </c:pt>
                <c:pt idx="2">
                  <c:v>257</c:v>
                </c:pt>
                <c:pt idx="3">
                  <c:v>273</c:v>
                </c:pt>
                <c:pt idx="4">
                  <c:v>265</c:v>
                </c:pt>
                <c:pt idx="5">
                  <c:v>229</c:v>
                </c:pt>
                <c:pt idx="6">
                  <c:v>254</c:v>
                </c:pt>
                <c:pt idx="7">
                  <c:v>238</c:v>
                </c:pt>
                <c:pt idx="8">
                  <c:v>245</c:v>
                </c:pt>
                <c:pt idx="9">
                  <c:v>237</c:v>
                </c:pt>
                <c:pt idx="10">
                  <c:v>178</c:v>
                </c:pt>
                <c:pt idx="11">
                  <c:v>137</c:v>
                </c:pt>
                <c:pt idx="12">
                  <c:v>54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10</c:v>
                </c:pt>
                <c:pt idx="1">
                  <c:v>13</c:v>
                </c:pt>
                <c:pt idx="2">
                  <c:v>14</c:v>
                </c:pt>
                <c:pt idx="3">
                  <c:v>8</c:v>
                </c:pt>
                <c:pt idx="4">
                  <c:v>18</c:v>
                </c:pt>
                <c:pt idx="5">
                  <c:v>19</c:v>
                </c:pt>
                <c:pt idx="6">
                  <c:v>22</c:v>
                </c:pt>
                <c:pt idx="7">
                  <c:v>21</c:v>
                </c:pt>
                <c:pt idx="8">
                  <c:v>26</c:v>
                </c:pt>
                <c:pt idx="9">
                  <c:v>24</c:v>
                </c:pt>
                <c:pt idx="10">
                  <c:v>40</c:v>
                </c:pt>
                <c:pt idx="11">
                  <c:v>66</c:v>
                </c:pt>
                <c:pt idx="12">
                  <c:v>245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35</c:v>
                </c:pt>
                <c:pt idx="1">
                  <c:v>43</c:v>
                </c:pt>
                <c:pt idx="2">
                  <c:v>62</c:v>
                </c:pt>
                <c:pt idx="3">
                  <c:v>68</c:v>
                </c:pt>
                <c:pt idx="4">
                  <c:v>74</c:v>
                </c:pt>
                <c:pt idx="5">
                  <c:v>68</c:v>
                </c:pt>
                <c:pt idx="6">
                  <c:v>78</c:v>
                </c:pt>
                <c:pt idx="7">
                  <c:v>86</c:v>
                </c:pt>
                <c:pt idx="8">
                  <c:v>82</c:v>
                </c:pt>
                <c:pt idx="9">
                  <c:v>94</c:v>
                </c:pt>
                <c:pt idx="10">
                  <c:v>95</c:v>
                </c:pt>
                <c:pt idx="11">
                  <c:v>114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9741952"/>
        <c:axId val="149743488"/>
      </c:barChart>
      <c:catAx>
        <c:axId val="149741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49743488"/>
        <c:crosses val="autoZero"/>
        <c:auto val="1"/>
        <c:lblAlgn val="ctr"/>
        <c:lblOffset val="100"/>
        <c:noMultiLvlLbl val="0"/>
      </c:catAx>
      <c:valAx>
        <c:axId val="14974348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4974195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274</c:v>
                </c:pt>
                <c:pt idx="1">
                  <c:v>268</c:v>
                </c:pt>
                <c:pt idx="2">
                  <c:v>257</c:v>
                </c:pt>
                <c:pt idx="3">
                  <c:v>273</c:v>
                </c:pt>
                <c:pt idx="4">
                  <c:v>265</c:v>
                </c:pt>
                <c:pt idx="5">
                  <c:v>229</c:v>
                </c:pt>
                <c:pt idx="6">
                  <c:v>254</c:v>
                </c:pt>
                <c:pt idx="7">
                  <c:v>238</c:v>
                </c:pt>
                <c:pt idx="8">
                  <c:v>245</c:v>
                </c:pt>
                <c:pt idx="9">
                  <c:v>237</c:v>
                </c:pt>
                <c:pt idx="10">
                  <c:v>178</c:v>
                </c:pt>
                <c:pt idx="11">
                  <c:v>137</c:v>
                </c:pt>
                <c:pt idx="12">
                  <c:v>54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3</c:v>
                </c:pt>
                <c:pt idx="6">
                  <c:v>1</c:v>
                </c:pt>
                <c:pt idx="7">
                  <c:v>8</c:v>
                </c:pt>
                <c:pt idx="8">
                  <c:v>7</c:v>
                </c:pt>
                <c:pt idx="9">
                  <c:v>7</c:v>
                </c:pt>
                <c:pt idx="10">
                  <c:v>8</c:v>
                </c:pt>
                <c:pt idx="11">
                  <c:v>40</c:v>
                </c:pt>
                <c:pt idx="12">
                  <c:v>245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44</c:v>
                </c:pt>
                <c:pt idx="1">
                  <c:v>55</c:v>
                </c:pt>
                <c:pt idx="2">
                  <c:v>74</c:v>
                </c:pt>
                <c:pt idx="3">
                  <c:v>75</c:v>
                </c:pt>
                <c:pt idx="4">
                  <c:v>92</c:v>
                </c:pt>
                <c:pt idx="5">
                  <c:v>84</c:v>
                </c:pt>
                <c:pt idx="6">
                  <c:v>99</c:v>
                </c:pt>
                <c:pt idx="7">
                  <c:v>99</c:v>
                </c:pt>
                <c:pt idx="8">
                  <c:v>101</c:v>
                </c:pt>
                <c:pt idx="9">
                  <c:v>111</c:v>
                </c:pt>
                <c:pt idx="10">
                  <c:v>127</c:v>
                </c:pt>
                <c:pt idx="11">
                  <c:v>140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5443584"/>
        <c:axId val="155445120"/>
      </c:barChart>
      <c:catAx>
        <c:axId val="155443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55445120"/>
        <c:crosses val="autoZero"/>
        <c:auto val="1"/>
        <c:lblAlgn val="ctr"/>
        <c:lblOffset val="100"/>
        <c:noMultiLvlLbl val="0"/>
      </c:catAx>
      <c:valAx>
        <c:axId val="15544512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55443584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9219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2002-2014: </a:t>
            </a:r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Magen</a:t>
            </a:r>
          </a:p>
        </p:txBody>
      </p:sp>
      <p:sp>
        <p:nvSpPr>
          <p:cNvPr id="5" name="Textfeld 4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Magen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C16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2002-2014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9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408626486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3" name="Textfeld 22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339752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333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2843808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3347864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779912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4788024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529208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5724128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622818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299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428396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67322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C16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Gesamt=4.334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003539632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0" name="Textfeld 29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339752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333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2843808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347864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79912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8024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9208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24128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22818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299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428396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7322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C16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Gesamt=4.334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2015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2002-2014,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2015.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3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2002-2014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6.490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5.932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5.039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1.451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Magen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C16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12.422 </a:t>
            </a:r>
            <a:r>
              <a:rPr lang="de-DE" altLang="de-DE" sz="1200" b="1" dirty="0" smtClean="0">
                <a:latin typeface="Arial" charset="0"/>
              </a:rPr>
              <a:t>(ED 1978 bis 2014)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4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</a:t>
            </a:r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Magen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4.334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705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342243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299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2014: </a:t>
            </a:r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Magen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151" y="1196752"/>
            <a:ext cx="5096672" cy="5364000"/>
          </a:xfrm>
          <a:prstGeom prst="rect">
            <a:avLst/>
          </a:prstGeom>
        </p:spPr>
      </p:pic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1.711.285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837.116,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874.169)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99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1028501839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C16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Gesamt=4.334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642549" y="2420888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588224" y="6237312"/>
            <a:ext cx="24686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10165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454994184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C16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Gesamt=4.334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10471" y="1484786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n=2.550,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71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68,9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n=1.784,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75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72,8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2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475656" y="1554636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475656" y="1795936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791283287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C16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Gesamt=4.334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5" y="4489375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5" y="3573016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3645024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1.310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041103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3.024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C16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Gesamt=4.334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5" name="Diagramm 24"/>
          <p:cNvGraphicFramePr/>
          <p:nvPr>
            <p:extLst>
              <p:ext uri="{D42A27DB-BD31-4B8C-83A1-F6EECF244321}">
                <p14:modId xmlns:p14="http://schemas.microsoft.com/office/powerpoint/2010/main" val="2390571596"/>
              </p:ext>
            </p:extLst>
          </p:nvPr>
        </p:nvGraphicFramePr>
        <p:xfrm>
          <a:off x="2196268" y="2770434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5292080" y="1969676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Sonstiges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Malignom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35496" y="3645024"/>
            <a:ext cx="20637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Sonstiges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Adeno-Ca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27%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3851920" y="1707565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1434505" y="5949280"/>
            <a:ext cx="20018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Diffuses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7020272" y="3284984"/>
            <a:ext cx="1944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Intestinales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38%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683568" y="1969676"/>
            <a:ext cx="27527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Neuroendokrines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683568" y="2762984"/>
            <a:ext cx="1924050" cy="52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GIST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2627784" y="1628800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Anderes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2801888" y="3913311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1.190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4170040" y="472514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1.091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5508104" y="3841303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1.663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923928" y="3196208"/>
            <a:ext cx="4787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120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3563888" y="3212976"/>
            <a:ext cx="5015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131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4127872" y="3049215"/>
            <a:ext cx="4441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4330700" y="3140968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Gerade Verbindung 42"/>
          <p:cNvCxnSpPr/>
          <p:nvPr/>
        </p:nvCxnSpPr>
        <p:spPr>
          <a:xfrm flipH="1">
            <a:off x="3291297" y="5781127"/>
            <a:ext cx="1192051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flipH="1">
            <a:off x="1812268" y="4024228"/>
            <a:ext cx="5994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H="1" flipV="1">
            <a:off x="1979712" y="2996952"/>
            <a:ext cx="1749872" cy="2588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flipH="1" flipV="1">
            <a:off x="2514650" y="2491676"/>
            <a:ext cx="1553294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 flipH="1" flipV="1">
            <a:off x="3886647" y="2224028"/>
            <a:ext cx="397321" cy="9169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 flipV="1">
            <a:off x="4623048" y="2454878"/>
            <a:ext cx="957064" cy="703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 flipV="1">
            <a:off x="4484248" y="2244423"/>
            <a:ext cx="238233" cy="920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/>
        </p:nvCxnSpPr>
        <p:spPr>
          <a:xfrm flipV="1">
            <a:off x="6197229" y="3474586"/>
            <a:ext cx="991235" cy="264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4427984" y="2996952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54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170228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2428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508</Words>
  <Application>Microsoft Office PowerPoint</Application>
  <PresentationFormat>Bildschirmpräsentation (4:3)</PresentationFormat>
  <Paragraphs>193</Paragraphs>
  <Slides>12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194</cp:revision>
  <cp:lastPrinted>2015-10-30T10:21:49Z</cp:lastPrinted>
  <dcterms:created xsi:type="dcterms:W3CDTF">2014-04-28T10:09:44Z</dcterms:created>
  <dcterms:modified xsi:type="dcterms:W3CDTF">2015-12-11T09:46:44Z</dcterms:modified>
</cp:coreProperties>
</file>