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287" r:id="rId2"/>
    <p:sldId id="289" r:id="rId3"/>
    <p:sldId id="298" r:id="rId4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66FF"/>
    <a:srgbClr val="008378"/>
    <a:srgbClr val="00FFFF"/>
    <a:srgbClr val="0066FF"/>
    <a:srgbClr val="FF9999"/>
    <a:srgbClr val="0033CC"/>
    <a:srgbClr val="008380"/>
    <a:srgbClr val="00836C"/>
    <a:srgbClr val="00C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3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38234242568213E-2"/>
          <c:y val="7.8071428930689676E-2"/>
          <c:w val="0.95052353151486357"/>
          <c:h val="0.92192857106931037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Spalte2</c:v>
                </c:pt>
              </c:strCache>
            </c:strRef>
          </c:tx>
          <c:explosion val="25"/>
          <c:dPt>
            <c:idx val="0"/>
            <c:bubble3D val="0"/>
            <c:explosion val="5"/>
            <c:spPr>
              <a:solidFill>
                <a:srgbClr val="339966"/>
              </a:solidFill>
            </c:spPr>
          </c:dPt>
          <c:dPt>
            <c:idx val="1"/>
            <c:bubble3D val="0"/>
            <c:explosion val="5"/>
            <c:spPr>
              <a:solidFill>
                <a:srgbClr val="0070C0"/>
              </a:solidFill>
            </c:spPr>
          </c:dPt>
          <c:dPt>
            <c:idx val="2"/>
            <c:bubble3D val="0"/>
            <c:explosion val="7"/>
            <c:spPr>
              <a:solidFill>
                <a:srgbClr val="99CCFF"/>
              </a:solidFill>
            </c:spPr>
          </c:dPt>
          <c:dPt>
            <c:idx val="3"/>
            <c:bubble3D val="0"/>
            <c:explosion val="7"/>
            <c:spPr>
              <a:solidFill>
                <a:srgbClr val="FFC000"/>
              </a:solidFill>
            </c:spPr>
          </c:dPt>
          <c:dPt>
            <c:idx val="4"/>
            <c:bubble3D val="0"/>
            <c:explosion val="7"/>
            <c:spPr>
              <a:solidFill>
                <a:srgbClr val="FF66FF"/>
              </a:solidFill>
            </c:spPr>
          </c:dPt>
          <c:dPt>
            <c:idx val="5"/>
            <c:bubble3D val="0"/>
            <c:explosion val="40"/>
            <c:spPr>
              <a:solidFill>
                <a:srgbClr val="99CC00"/>
              </a:solidFill>
            </c:spPr>
          </c:dPt>
          <c:cat>
            <c:strRef>
              <c:f>Tabelle1!$A$2:$A$7</c:f>
              <c:strCache>
                <c:ptCount val="6"/>
                <c:pt idx="0">
                  <c:v>C00-C97</c:v>
                </c:pt>
                <c:pt idx="1">
                  <c:v>C44</c:v>
                </c:pt>
                <c:pt idx="2">
                  <c:v>D00-D09</c:v>
                </c:pt>
                <c:pt idx="3">
                  <c:v>D10-D36</c:v>
                </c:pt>
                <c:pt idx="4">
                  <c:v>D37-D48</c:v>
                </c:pt>
                <c:pt idx="5">
                  <c:v>DCO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219646</c:v>
                </c:pt>
                <c:pt idx="1">
                  <c:v>40570</c:v>
                </c:pt>
                <c:pt idx="2">
                  <c:v>20184</c:v>
                </c:pt>
                <c:pt idx="3">
                  <c:v>17008</c:v>
                </c:pt>
                <c:pt idx="4">
                  <c:v>2345</c:v>
                </c:pt>
                <c:pt idx="5">
                  <c:v>27440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13.01.2015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36512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charset="0"/>
              </a:rPr>
              <a:t>(ED 1978-2013, mit DCO-Fällen)</a:t>
            </a:r>
            <a:endParaRPr lang="de-DE" altLang="de-DE" sz="1200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292481257"/>
              </p:ext>
            </p:extLst>
          </p:nvPr>
        </p:nvGraphicFramePr>
        <p:xfrm>
          <a:off x="568948" y="2498447"/>
          <a:ext cx="5625295" cy="390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 Box 207"/>
          <p:cNvSpPr txBox="1">
            <a:spLocks noChangeArrowheads="1"/>
          </p:cNvSpPr>
          <p:nvPr/>
        </p:nvSpPr>
        <p:spPr bwMode="auto">
          <a:xfrm>
            <a:off x="3419872" y="620688"/>
            <a:ext cx="23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latin typeface="Arial" charset="0"/>
              </a:rPr>
              <a:t>Gesamt = 327.193</a:t>
            </a:r>
            <a:endParaRPr lang="de-DE" altLang="de-DE" sz="2000" b="1" dirty="0"/>
          </a:p>
        </p:txBody>
      </p:sp>
      <p:sp>
        <p:nvSpPr>
          <p:cNvPr id="34" name="Text Box 203"/>
          <p:cNvSpPr txBox="1">
            <a:spLocks noChangeArrowheads="1"/>
          </p:cNvSpPr>
          <p:nvPr/>
        </p:nvSpPr>
        <p:spPr bwMode="auto">
          <a:xfrm>
            <a:off x="114209" y="1529659"/>
            <a:ext cx="236955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C00-C97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Bösartige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(ohne C44)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67%</a:t>
            </a:r>
            <a:endParaRPr lang="de-DE" altLang="de-DE" sz="1600" dirty="0"/>
          </a:p>
        </p:txBody>
      </p:sp>
      <p:sp>
        <p:nvSpPr>
          <p:cNvPr id="37" name="Text Box 203"/>
          <p:cNvSpPr txBox="1">
            <a:spLocks noChangeArrowheads="1"/>
          </p:cNvSpPr>
          <p:nvPr/>
        </p:nvSpPr>
        <p:spPr bwMode="auto">
          <a:xfrm>
            <a:off x="3641020" y="1428428"/>
            <a:ext cx="29472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C44</a:t>
            </a:r>
          </a:p>
          <a:p>
            <a:pPr algn="ctr"/>
            <a:r>
              <a:rPr lang="de-DE" altLang="de-DE" sz="1600" dirty="0" err="1" smtClean="0">
                <a:latin typeface="Arial" charset="0"/>
              </a:rPr>
              <a:t>Nichtmelanotische</a:t>
            </a:r>
            <a:r>
              <a:rPr lang="de-DE" altLang="de-DE" sz="1600" dirty="0" smtClean="0">
                <a:latin typeface="Arial" charset="0"/>
              </a:rPr>
              <a:t> Hauttumoren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12%</a:t>
            </a:r>
            <a:endParaRPr lang="de-DE" altLang="de-DE" sz="1600" dirty="0"/>
          </a:p>
        </p:txBody>
      </p:sp>
      <p:sp>
        <p:nvSpPr>
          <p:cNvPr id="38" name="Text Box 203"/>
          <p:cNvSpPr txBox="1">
            <a:spLocks noChangeArrowheads="1"/>
          </p:cNvSpPr>
          <p:nvPr/>
        </p:nvSpPr>
        <p:spPr bwMode="auto">
          <a:xfrm>
            <a:off x="6444208" y="1772816"/>
            <a:ext cx="20746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D00-D09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In-situ-Neubildungen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6%</a:t>
            </a:r>
            <a:endParaRPr lang="de-DE" altLang="de-DE" sz="1600" dirty="0"/>
          </a:p>
        </p:txBody>
      </p:sp>
      <p:sp>
        <p:nvSpPr>
          <p:cNvPr id="39" name="Text Box 203"/>
          <p:cNvSpPr txBox="1">
            <a:spLocks noChangeArrowheads="1"/>
          </p:cNvSpPr>
          <p:nvPr/>
        </p:nvSpPr>
        <p:spPr bwMode="auto">
          <a:xfrm>
            <a:off x="6660232" y="2924944"/>
            <a:ext cx="2348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D10-D36, K63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Gutartige Neubildungen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5%</a:t>
            </a:r>
            <a:endParaRPr lang="de-DE" altLang="de-DE" sz="1600" dirty="0"/>
          </a:p>
        </p:txBody>
      </p:sp>
      <p:sp>
        <p:nvSpPr>
          <p:cNvPr id="40" name="Text Box 203"/>
          <p:cNvSpPr txBox="1">
            <a:spLocks noChangeArrowheads="1"/>
          </p:cNvSpPr>
          <p:nvPr/>
        </p:nvSpPr>
        <p:spPr bwMode="auto">
          <a:xfrm>
            <a:off x="6228184" y="4149080"/>
            <a:ext cx="289534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D37-D48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Neubildungen mit unsicherem</a:t>
            </a:r>
          </a:p>
          <a:p>
            <a:pPr algn="ctr"/>
            <a:r>
              <a:rPr lang="de-DE" altLang="de-DE" sz="1600" dirty="0" smtClean="0">
                <a:latin typeface="Arial" charset="0"/>
              </a:rPr>
              <a:t>oder unbekanntem Verhalten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 smtClean="0">
                <a:latin typeface="Arial" charset="0"/>
              </a:rPr>
              <a:t>1%</a:t>
            </a:r>
            <a:endParaRPr lang="de-DE" altLang="de-DE" sz="1600" dirty="0"/>
          </a:p>
        </p:txBody>
      </p:sp>
      <p:sp>
        <p:nvSpPr>
          <p:cNvPr id="41" name="Textfeld 40"/>
          <p:cNvSpPr txBox="1"/>
          <p:nvPr/>
        </p:nvSpPr>
        <p:spPr>
          <a:xfrm>
            <a:off x="1825343" y="4338543"/>
            <a:ext cx="1280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219.646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813676" y="3444529"/>
            <a:ext cx="956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40.570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123482" y="3841303"/>
            <a:ext cx="1464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20.184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386732" y="4164732"/>
            <a:ext cx="1149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17.008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527073" y="4438670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2.345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 flipV="1">
            <a:off x="5313467" y="3752306"/>
            <a:ext cx="1862633" cy="5863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175297" y="2582618"/>
            <a:ext cx="1844975" cy="13064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V="1">
            <a:off x="4561798" y="2508548"/>
            <a:ext cx="535979" cy="868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H="1" flipV="1">
            <a:off x="1623327" y="2582618"/>
            <a:ext cx="508205" cy="8884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5300979" y="4607582"/>
            <a:ext cx="793882" cy="40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 Box 203"/>
          <p:cNvSpPr txBox="1">
            <a:spLocks noChangeArrowheads="1"/>
          </p:cNvSpPr>
          <p:nvPr/>
        </p:nvSpPr>
        <p:spPr bwMode="auto">
          <a:xfrm>
            <a:off x="7317925" y="5616204"/>
            <a:ext cx="11512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600" dirty="0" smtClean="0">
                <a:latin typeface="Arial" charset="0"/>
              </a:rPr>
              <a:t>DCO-Fälle</a:t>
            </a:r>
            <a:endParaRPr lang="de-DE" altLang="de-DE" sz="1600" dirty="0">
              <a:latin typeface="Arial" charset="0"/>
            </a:endParaRPr>
          </a:p>
          <a:p>
            <a:pPr algn="ctr"/>
            <a:r>
              <a:rPr lang="de-DE" altLang="de-DE" sz="16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de-DE" alt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4761016" y="4854002"/>
            <a:ext cx="107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27.440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Gerade Verbindung 52"/>
          <p:cNvCxnSpPr/>
          <p:nvPr/>
        </p:nvCxnSpPr>
        <p:spPr bwMode="auto">
          <a:xfrm>
            <a:off x="5644959" y="5407478"/>
            <a:ext cx="1531141" cy="469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6084168" y="6639163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07504" y="6093296"/>
            <a:ext cx="230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25475">
              <a:tabLst>
                <a:tab pos="447675" algn="l"/>
                <a:tab pos="625475" algn="l"/>
              </a:tabLst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DCO	=	Death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certificate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68288">
              <a:tabLst>
                <a:tab pos="447675" algn="l"/>
                <a:tab pos="625475" algn="l"/>
              </a:tabLst>
            </a:pP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ED	=	Erstdiagnosejahr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210.424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116.769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160.910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49.514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884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sz="1900" b="1" dirty="0" smtClean="0">
              <a:latin typeface="Arial" charset="0"/>
            </a:endParaRPr>
          </a:p>
          <a:p>
            <a:pPr algn="ctr"/>
            <a:r>
              <a:rPr lang="de-DE" altLang="de-DE" sz="2000" b="1" dirty="0" smtClean="0">
                <a:latin typeface="Arial" charset="0"/>
              </a:rPr>
              <a:t>Datenbestand Gesamt: 327.193 </a:t>
            </a:r>
            <a:r>
              <a:rPr lang="de-DE" altLang="de-DE" sz="1200" b="1" dirty="0" smtClean="0">
                <a:latin typeface="Arial" charset="0"/>
              </a:rPr>
              <a:t>(ED 1978-2013)</a:t>
            </a:r>
          </a:p>
          <a:p>
            <a:pPr algn="ctr"/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145.377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15.533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39163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6792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</Words>
  <Application>Microsoft Office PowerPoint</Application>
  <PresentationFormat>Bildschirmpräsentation (4:3)</PresentationFormat>
  <Paragraphs>66</Paragraphs>
  <Slides>3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Larissa</vt:lpstr>
      <vt:lpstr>Dokument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179</cp:revision>
  <cp:lastPrinted>2015-01-13T08:43:23Z</cp:lastPrinted>
  <dcterms:created xsi:type="dcterms:W3CDTF">2014-04-28T10:09:44Z</dcterms:created>
  <dcterms:modified xsi:type="dcterms:W3CDTF">2015-01-15T08:50:03Z</dcterms:modified>
</cp:coreProperties>
</file>