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299" r:id="rId2"/>
    <p:sldId id="290" r:id="rId3"/>
    <p:sldId id="291" r:id="rId4"/>
    <p:sldId id="297" r:id="rId5"/>
    <p:sldId id="296" r:id="rId6"/>
    <p:sldId id="295" r:id="rId7"/>
    <p:sldId id="298" r:id="rId8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66FF"/>
    <a:srgbClr val="008378"/>
    <a:srgbClr val="00FFFF"/>
    <a:srgbClr val="0066FF"/>
    <a:srgbClr val="FF9999"/>
    <a:srgbClr val="0033CC"/>
    <a:srgbClr val="008380"/>
    <a:srgbClr val="00836C"/>
    <a:srgbClr val="00C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39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38234242568213E-2"/>
          <c:y val="7.8071428930689676E-2"/>
          <c:w val="0.95052353151486357"/>
          <c:h val="0.92192857106931037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Spalte2</c:v>
                </c:pt>
              </c:strCache>
            </c:strRef>
          </c:tx>
          <c:explosion val="25"/>
          <c:dPt>
            <c:idx val="0"/>
            <c:bubble3D val="0"/>
            <c:explosion val="5"/>
            <c:spPr>
              <a:solidFill>
                <a:srgbClr val="339966"/>
              </a:solidFill>
            </c:spPr>
          </c:dPt>
          <c:dPt>
            <c:idx val="1"/>
            <c:bubble3D val="0"/>
            <c:explosion val="5"/>
            <c:spPr>
              <a:solidFill>
                <a:srgbClr val="0070C0"/>
              </a:solidFill>
            </c:spPr>
          </c:dPt>
          <c:dPt>
            <c:idx val="2"/>
            <c:bubble3D val="0"/>
            <c:explosion val="7"/>
            <c:spPr>
              <a:solidFill>
                <a:srgbClr val="99CCFF"/>
              </a:solidFill>
            </c:spPr>
          </c:dPt>
          <c:dPt>
            <c:idx val="3"/>
            <c:bubble3D val="0"/>
            <c:explosion val="7"/>
            <c:spPr>
              <a:solidFill>
                <a:srgbClr val="FFC000"/>
              </a:solidFill>
            </c:spPr>
          </c:dPt>
          <c:dPt>
            <c:idx val="4"/>
            <c:bubble3D val="0"/>
            <c:explosion val="7"/>
            <c:spPr>
              <a:solidFill>
                <a:srgbClr val="FF66FF"/>
              </a:solidFill>
            </c:spPr>
          </c:dPt>
          <c:dPt>
            <c:idx val="5"/>
            <c:bubble3D val="0"/>
            <c:explosion val="40"/>
            <c:spPr>
              <a:solidFill>
                <a:srgbClr val="99CC00"/>
              </a:solidFill>
            </c:spPr>
          </c:dPt>
          <c:cat>
            <c:strRef>
              <c:f>Tabelle1!$A$2:$A$6</c:f>
              <c:strCache>
                <c:ptCount val="5"/>
                <c:pt idx="0">
                  <c:v>C00-C97</c:v>
                </c:pt>
                <c:pt idx="1">
                  <c:v>C44</c:v>
                </c:pt>
                <c:pt idx="2">
                  <c:v>D00-D09</c:v>
                </c:pt>
                <c:pt idx="3">
                  <c:v>D10-D36</c:v>
                </c:pt>
                <c:pt idx="4">
                  <c:v>D37-D48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100294</c:v>
                </c:pt>
                <c:pt idx="1">
                  <c:v>27629</c:v>
                </c:pt>
                <c:pt idx="2">
                  <c:v>13530</c:v>
                </c:pt>
                <c:pt idx="3">
                  <c:v>2543</c:v>
                </c:pt>
                <c:pt idx="4">
                  <c:v>1381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38234242568213E-2"/>
          <c:y val="7.8071428930689676E-2"/>
          <c:w val="0.95052353151486357"/>
          <c:h val="0.92192857106931037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Spalte2</c:v>
                </c:pt>
              </c:strCache>
            </c:strRef>
          </c:tx>
          <c:dPt>
            <c:idx val="0"/>
            <c:bubble3D val="0"/>
            <c:spPr>
              <a:solidFill>
                <a:srgbClr val="99CCFF"/>
              </a:solidFill>
            </c:spPr>
          </c:dPt>
          <c:dPt>
            <c:idx val="1"/>
            <c:bubble3D val="0"/>
            <c:spPr>
              <a:solidFill>
                <a:srgbClr val="990099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FF9900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rgbClr val="339966"/>
              </a:solidFill>
            </c:spPr>
          </c:dPt>
          <c:dPt>
            <c:idx val="6"/>
            <c:bubble3D val="0"/>
            <c:spPr>
              <a:solidFill>
                <a:srgbClr val="99CC00"/>
              </a:solidFill>
              <a:ln>
                <a:solidFill>
                  <a:srgbClr val="B2DE82"/>
                </a:solidFill>
              </a:ln>
            </c:spPr>
          </c:dPt>
          <c:dPt>
            <c:idx val="7"/>
            <c:bubble3D val="0"/>
            <c:spPr>
              <a:solidFill>
                <a:srgbClr val="FF66FF"/>
              </a:solidFill>
              <a:ln>
                <a:noFill/>
              </a:ln>
            </c:spPr>
          </c:dPt>
          <c:dPt>
            <c:idx val="8"/>
            <c:bubble3D val="0"/>
            <c:spPr>
              <a:solidFill>
                <a:srgbClr val="008378"/>
              </a:solidFill>
              <a:ln>
                <a:noFill/>
              </a:ln>
            </c:spPr>
          </c:dPt>
          <c:dPt>
            <c:idx val="9"/>
            <c:bubble3D val="0"/>
            <c:spPr>
              <a:solidFill>
                <a:srgbClr val="00FFFF"/>
              </a:solidFill>
            </c:spPr>
          </c:dPt>
          <c:dPt>
            <c:idx val="1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2"/>
            <c:bubble3D val="0"/>
            <c:spPr>
              <a:solidFill>
                <a:srgbClr val="7030A0"/>
              </a:solidFill>
            </c:spPr>
          </c:dPt>
          <c:dPt>
            <c:idx val="13"/>
            <c:bubble3D val="0"/>
            <c:spPr>
              <a:solidFill>
                <a:srgbClr val="99CCFF"/>
              </a:solidFill>
            </c:spPr>
          </c:dPt>
          <c:dPt>
            <c:idx val="1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5"/>
            <c:bubble3D val="0"/>
            <c:spPr>
              <a:solidFill>
                <a:srgbClr val="FFFF99"/>
              </a:solidFill>
            </c:spPr>
          </c:dPt>
          <c:dPt>
            <c:idx val="16"/>
            <c:bubble3D val="0"/>
            <c:spPr>
              <a:solidFill>
                <a:srgbClr val="0066FF"/>
              </a:solidFill>
            </c:spPr>
          </c:dPt>
          <c:dPt>
            <c:idx val="17"/>
            <c:bubble3D val="0"/>
            <c:spPr>
              <a:solidFill>
                <a:srgbClr val="FFFF00"/>
              </a:solidFill>
            </c:spPr>
          </c:dPt>
          <c:dPt>
            <c:idx val="18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9"/>
            <c:bubble3D val="0"/>
            <c:spPr>
              <a:solidFill>
                <a:srgbClr val="C00000"/>
              </a:solidFill>
            </c:spPr>
          </c:dPt>
          <c:dPt>
            <c:idx val="20"/>
            <c:bubble3D val="0"/>
            <c:spPr>
              <a:solidFill>
                <a:srgbClr val="92D050"/>
              </a:solidFill>
            </c:spPr>
          </c:dPt>
          <c:dPt>
            <c:idx val="21"/>
            <c:bubble3D val="0"/>
            <c:spPr>
              <a:solidFill>
                <a:srgbClr val="669900"/>
              </a:solidFill>
            </c:spPr>
          </c:dPt>
          <c:dPt>
            <c:idx val="2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3"/>
            <c:bubble3D val="0"/>
            <c:spPr>
              <a:solidFill>
                <a:srgbClr val="0070C0"/>
              </a:solidFill>
            </c:spPr>
          </c:dPt>
          <c:dPt>
            <c:idx val="24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</c:spPr>
          </c:dPt>
          <c:dPt>
            <c:idx val="25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6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cat>
            <c:strRef>
              <c:f>Tabelle1!$A$2:$A$28</c:f>
              <c:strCache>
                <c:ptCount val="27"/>
                <c:pt idx="0">
                  <c:v>C00-C14 Mundhöhle und Rachen</c:v>
                </c:pt>
                <c:pt idx="1">
                  <c:v>C15 Speiseröhre</c:v>
                </c:pt>
                <c:pt idx="2">
                  <c:v>C16 Magen</c:v>
                </c:pt>
                <c:pt idx="3">
                  <c:v>C18-C21 Darm</c:v>
                </c:pt>
                <c:pt idx="4">
                  <c:v>C22 Leber</c:v>
                </c:pt>
                <c:pt idx="5">
                  <c:v>C23-C24 Gallenblase und Gallenwege</c:v>
                </c:pt>
                <c:pt idx="6">
                  <c:v>C25 Bauchspeicheldrüse</c:v>
                </c:pt>
                <c:pt idx="7">
                  <c:v>C32 Kehlkopf</c:v>
                </c:pt>
                <c:pt idx="8">
                  <c:v>C33-C34 Lunge</c:v>
                </c:pt>
                <c:pt idx="9">
                  <c:v>C43 Malignes Melanom der Haut</c:v>
                </c:pt>
                <c:pt idx="10">
                  <c:v>C45 Mesotheliom</c:v>
                </c:pt>
                <c:pt idx="11">
                  <c:v>C50 Brustdrüse</c:v>
                </c:pt>
                <c:pt idx="12">
                  <c:v>C51 Vulva</c:v>
                </c:pt>
                <c:pt idx="13">
                  <c:v>C53 Gebärmutterhals</c:v>
                </c:pt>
                <c:pt idx="14">
                  <c:v>C54-C55 Gebärmutterkörper</c:v>
                </c:pt>
                <c:pt idx="15">
                  <c:v>C56 Eierstöcke</c:v>
                </c:pt>
                <c:pt idx="16">
                  <c:v>C61 Prostata</c:v>
                </c:pt>
                <c:pt idx="17">
                  <c:v>C62 Hoden</c:v>
                </c:pt>
                <c:pt idx="18">
                  <c:v>C64 Niere</c:v>
                </c:pt>
                <c:pt idx="19">
                  <c:v>C67 Harnblase</c:v>
                </c:pt>
                <c:pt idx="20">
                  <c:v>C70-C72 ZNS</c:v>
                </c:pt>
                <c:pt idx="21">
                  <c:v>C73 Schiddrüse</c:v>
                </c:pt>
                <c:pt idx="22">
                  <c:v>C81 Morbus Hodgkin</c:v>
                </c:pt>
                <c:pt idx="23">
                  <c:v>C82-C85 Non-Hodgkin-Lymhome</c:v>
                </c:pt>
                <c:pt idx="24">
                  <c:v>C90 Plasmozytom</c:v>
                </c:pt>
                <c:pt idx="25">
                  <c:v>C91-C95 Leukämien</c:v>
                </c:pt>
                <c:pt idx="26">
                  <c:v>Übrige Lokalisationen</c:v>
                </c:pt>
              </c:strCache>
            </c:strRef>
          </c:cat>
          <c:val>
            <c:numRef>
              <c:f>Tabelle1!$B$2:$B$28</c:f>
              <c:numCache>
                <c:formatCode>General</c:formatCode>
                <c:ptCount val="27"/>
                <c:pt idx="0">
                  <c:v>3232</c:v>
                </c:pt>
                <c:pt idx="1">
                  <c:v>1248</c:v>
                </c:pt>
                <c:pt idx="2">
                  <c:v>3770</c:v>
                </c:pt>
                <c:pt idx="3">
                  <c:v>15360</c:v>
                </c:pt>
                <c:pt idx="4">
                  <c:v>1436</c:v>
                </c:pt>
                <c:pt idx="5">
                  <c:v>934</c:v>
                </c:pt>
                <c:pt idx="6">
                  <c:v>2402</c:v>
                </c:pt>
                <c:pt idx="7">
                  <c:v>777</c:v>
                </c:pt>
                <c:pt idx="8">
                  <c:v>7995</c:v>
                </c:pt>
                <c:pt idx="9">
                  <c:v>4977</c:v>
                </c:pt>
                <c:pt idx="10">
                  <c:v>190</c:v>
                </c:pt>
                <c:pt idx="11">
                  <c:v>15468</c:v>
                </c:pt>
                <c:pt idx="12">
                  <c:v>597</c:v>
                </c:pt>
                <c:pt idx="13">
                  <c:v>1166</c:v>
                </c:pt>
                <c:pt idx="14">
                  <c:v>2813</c:v>
                </c:pt>
                <c:pt idx="15">
                  <c:v>1735</c:v>
                </c:pt>
                <c:pt idx="16">
                  <c:v>13726</c:v>
                </c:pt>
                <c:pt idx="17">
                  <c:v>897</c:v>
                </c:pt>
                <c:pt idx="18">
                  <c:v>3194</c:v>
                </c:pt>
                <c:pt idx="19">
                  <c:v>3406</c:v>
                </c:pt>
                <c:pt idx="20">
                  <c:v>1386</c:v>
                </c:pt>
                <c:pt idx="21">
                  <c:v>1671</c:v>
                </c:pt>
                <c:pt idx="22">
                  <c:v>500</c:v>
                </c:pt>
                <c:pt idx="23">
                  <c:v>3448</c:v>
                </c:pt>
                <c:pt idx="24">
                  <c:v>919</c:v>
                </c:pt>
                <c:pt idx="25">
                  <c:v>2038</c:v>
                </c:pt>
                <c:pt idx="26">
                  <c:v>5009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93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1960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Datenbestand Mittelfranken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2002-2013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22" name="Diagramm 21"/>
          <p:cNvGraphicFramePr/>
          <p:nvPr>
            <p:extLst>
              <p:ext uri="{D42A27DB-BD31-4B8C-83A1-F6EECF244321}">
                <p14:modId xmlns:p14="http://schemas.microsoft.com/office/powerpoint/2010/main" val="3520785291"/>
              </p:ext>
            </p:extLst>
          </p:nvPr>
        </p:nvGraphicFramePr>
        <p:xfrm>
          <a:off x="568948" y="2285325"/>
          <a:ext cx="5625295" cy="390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ext Box 207"/>
          <p:cNvSpPr txBox="1">
            <a:spLocks noChangeArrowheads="1"/>
          </p:cNvSpPr>
          <p:nvPr/>
        </p:nvSpPr>
        <p:spPr bwMode="auto">
          <a:xfrm>
            <a:off x="3419872" y="620688"/>
            <a:ext cx="23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latin typeface="Arial" charset="0"/>
              </a:rPr>
              <a:t>Gesamt = 145.377</a:t>
            </a:r>
            <a:endParaRPr lang="de-DE" altLang="de-DE" sz="2000" b="1" dirty="0"/>
          </a:p>
        </p:txBody>
      </p:sp>
      <p:sp>
        <p:nvSpPr>
          <p:cNvPr id="34" name="Text Box 203"/>
          <p:cNvSpPr txBox="1">
            <a:spLocks noChangeArrowheads="1"/>
          </p:cNvSpPr>
          <p:nvPr/>
        </p:nvSpPr>
        <p:spPr bwMode="auto">
          <a:xfrm>
            <a:off x="618265" y="1316537"/>
            <a:ext cx="236955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C00-C97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Bösartige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(ohne C44)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69%</a:t>
            </a:r>
            <a:endParaRPr lang="de-DE" altLang="de-DE" sz="1600" dirty="0"/>
          </a:p>
        </p:txBody>
      </p:sp>
      <p:sp>
        <p:nvSpPr>
          <p:cNvPr id="37" name="Text Box 203"/>
          <p:cNvSpPr txBox="1">
            <a:spLocks noChangeArrowheads="1"/>
          </p:cNvSpPr>
          <p:nvPr/>
        </p:nvSpPr>
        <p:spPr bwMode="auto">
          <a:xfrm>
            <a:off x="4932040" y="1435651"/>
            <a:ext cx="294720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C44</a:t>
            </a:r>
          </a:p>
          <a:p>
            <a:pPr algn="ctr"/>
            <a:r>
              <a:rPr lang="de-DE" altLang="de-DE" sz="1600" dirty="0" err="1" smtClean="0">
                <a:latin typeface="Arial" charset="0"/>
              </a:rPr>
              <a:t>Nichtmelanotische</a:t>
            </a:r>
            <a:r>
              <a:rPr lang="de-DE" altLang="de-DE" sz="1600" dirty="0" smtClean="0">
                <a:latin typeface="Arial" charset="0"/>
              </a:rPr>
              <a:t> Hauttumoren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19%</a:t>
            </a:r>
            <a:endParaRPr lang="de-DE" altLang="de-DE" sz="1600" dirty="0"/>
          </a:p>
        </p:txBody>
      </p:sp>
      <p:sp>
        <p:nvSpPr>
          <p:cNvPr id="38" name="Text Box 203"/>
          <p:cNvSpPr txBox="1">
            <a:spLocks noChangeArrowheads="1"/>
          </p:cNvSpPr>
          <p:nvPr/>
        </p:nvSpPr>
        <p:spPr bwMode="auto">
          <a:xfrm>
            <a:off x="6516216" y="2855838"/>
            <a:ext cx="2074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D00-D09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In-situ-Neubildungen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>
                <a:latin typeface="Arial" charset="0"/>
              </a:rPr>
              <a:t>9</a:t>
            </a:r>
            <a:r>
              <a:rPr lang="de-DE" altLang="de-DE" sz="1600" dirty="0" smtClean="0">
                <a:latin typeface="Arial" charset="0"/>
              </a:rPr>
              <a:t>%</a:t>
            </a:r>
            <a:endParaRPr lang="de-DE" altLang="de-DE" sz="1600" dirty="0"/>
          </a:p>
        </p:txBody>
      </p:sp>
      <p:sp>
        <p:nvSpPr>
          <p:cNvPr id="39" name="Text Box 203"/>
          <p:cNvSpPr txBox="1">
            <a:spLocks noChangeArrowheads="1"/>
          </p:cNvSpPr>
          <p:nvPr/>
        </p:nvSpPr>
        <p:spPr bwMode="auto">
          <a:xfrm>
            <a:off x="6628335" y="4223990"/>
            <a:ext cx="23487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D10-D36, K63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Gutartige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2%</a:t>
            </a:r>
            <a:endParaRPr lang="de-DE" altLang="de-DE" sz="1600" dirty="0"/>
          </a:p>
        </p:txBody>
      </p:sp>
      <p:sp>
        <p:nvSpPr>
          <p:cNvPr id="40" name="Text Box 203"/>
          <p:cNvSpPr txBox="1">
            <a:spLocks noChangeArrowheads="1"/>
          </p:cNvSpPr>
          <p:nvPr/>
        </p:nvSpPr>
        <p:spPr bwMode="auto">
          <a:xfrm>
            <a:off x="5482629" y="5376118"/>
            <a:ext cx="289534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D37-D48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Neubildungen mit unsicherem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oder unbekanntem Verhalten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1%</a:t>
            </a:r>
            <a:endParaRPr lang="de-DE" altLang="de-DE" sz="1600" dirty="0"/>
          </a:p>
        </p:txBody>
      </p:sp>
      <p:sp>
        <p:nvSpPr>
          <p:cNvPr id="41" name="Textfeld 40"/>
          <p:cNvSpPr txBox="1"/>
          <p:nvPr/>
        </p:nvSpPr>
        <p:spPr>
          <a:xfrm>
            <a:off x="1825343" y="4125421"/>
            <a:ext cx="1280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100.294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4093785" y="3503910"/>
            <a:ext cx="956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27.629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368631" y="4204245"/>
            <a:ext cx="1149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13.530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364137" y="4588641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2.543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Gerade Verbindung 47"/>
          <p:cNvCxnSpPr/>
          <p:nvPr/>
        </p:nvCxnSpPr>
        <p:spPr bwMode="auto">
          <a:xfrm flipV="1">
            <a:off x="4937746" y="2512869"/>
            <a:ext cx="1137440" cy="9190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H="1" flipV="1">
            <a:off x="1825343" y="2495798"/>
            <a:ext cx="306191" cy="7621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3995936" y="4886579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1.381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Gerade Verbindung 2"/>
          <p:cNvCxnSpPr/>
          <p:nvPr/>
        </p:nvCxnSpPr>
        <p:spPr>
          <a:xfrm flipV="1">
            <a:off x="5220072" y="3657798"/>
            <a:ext cx="1710229" cy="85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V="1">
            <a:off x="4943408" y="4862156"/>
            <a:ext cx="1684927" cy="297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790639" y="5245490"/>
            <a:ext cx="1455093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6084168" y="6639163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204389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2002-2013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24" name="Diagramm 23"/>
          <p:cNvGraphicFramePr/>
          <p:nvPr>
            <p:extLst>
              <p:ext uri="{D42A27DB-BD31-4B8C-83A1-F6EECF244321}">
                <p14:modId xmlns:p14="http://schemas.microsoft.com/office/powerpoint/2010/main" val="3273721486"/>
              </p:ext>
            </p:extLst>
          </p:nvPr>
        </p:nvGraphicFramePr>
        <p:xfrm>
          <a:off x="1974830" y="2233650"/>
          <a:ext cx="5256000" cy="38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Textfeld 24"/>
          <p:cNvSpPr txBox="1"/>
          <p:nvPr/>
        </p:nvSpPr>
        <p:spPr>
          <a:xfrm>
            <a:off x="4678679" y="1750779"/>
            <a:ext cx="2720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Mundhöhle und Rachen 3.232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156176" y="2113111"/>
            <a:ext cx="2149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Speiseröhre 1.248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999949" y="2745656"/>
            <a:ext cx="920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Magen 3.770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272788" y="3119629"/>
            <a:ext cx="1250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Darm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15.360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7367107" y="3068960"/>
            <a:ext cx="1187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Leber 1.436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7555340" y="3645024"/>
            <a:ext cx="1841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Gallenblase und Gallenwege  934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7380312" y="4273932"/>
            <a:ext cx="2043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Bauchspeicheldrüse 2.402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347309" y="4904873"/>
            <a:ext cx="2057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Kehlkopf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777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619026" y="4201924"/>
            <a:ext cx="1338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Lunge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7.995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7020272" y="5637233"/>
            <a:ext cx="2001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Malignes Melanom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der Haut  4.977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3796012" y="4797152"/>
            <a:ext cx="1548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Brustdrüse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15.468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539552" y="6041033"/>
            <a:ext cx="2019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Gebärmutterhals 1.166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179512" y="5684887"/>
            <a:ext cx="2322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Gebärmutterkörper  2.813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107504" y="5301208"/>
            <a:ext cx="1663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Eierstöcke 1.735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2185233" y="3933056"/>
            <a:ext cx="1278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Prostata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13.726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-64280" y="4340603"/>
            <a:ext cx="1423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Hoden 897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100579" y="4023893"/>
            <a:ext cx="1303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Niere 3.194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6160" y="3697287"/>
            <a:ext cx="154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Harnblase 3.406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97360" y="3356992"/>
            <a:ext cx="1162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ZNS 1.386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35496" y="2996952"/>
            <a:ext cx="1737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Schilddrüse 1.671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61333" y="2636912"/>
            <a:ext cx="2062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Morbus Hodgkin 500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57517" y="2276872"/>
            <a:ext cx="2858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Non-Hodgkin-Lymphome 3.448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269498" y="1916832"/>
            <a:ext cx="2070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Multiples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Myelom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919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1904094" y="1628800"/>
            <a:ext cx="1803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Leukämien 2.038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2870792" y="1344845"/>
            <a:ext cx="2565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Übrige Lokalisationen 5.009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 Box 207"/>
          <p:cNvSpPr txBox="1">
            <a:spLocks noChangeArrowheads="1"/>
          </p:cNvSpPr>
          <p:nvPr/>
        </p:nvSpPr>
        <p:spPr bwMode="auto">
          <a:xfrm>
            <a:off x="0" y="5504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b="1" dirty="0" smtClean="0">
                <a:latin typeface="Arial" charset="0"/>
              </a:rPr>
              <a:t>Bösartigen Neubildungen C00-C97, ohne C44 </a:t>
            </a:r>
            <a:r>
              <a:rPr lang="de-DE" altLang="de-DE" dirty="0" smtClean="0">
                <a:latin typeface="Arial" charset="0"/>
              </a:rPr>
              <a:t>(entsprechend RKI-Einteilung)</a:t>
            </a:r>
          </a:p>
          <a:p>
            <a:pPr algn="ctr"/>
            <a:r>
              <a:rPr lang="de-DE" altLang="de-DE" b="1" dirty="0" smtClean="0">
                <a:latin typeface="Arial" charset="0"/>
              </a:rPr>
              <a:t>Gesamt=100.294</a:t>
            </a:r>
            <a:endParaRPr lang="de-DE" altLang="de-DE" b="1" dirty="0"/>
          </a:p>
        </p:txBody>
      </p:sp>
      <p:cxnSp>
        <p:nvCxnSpPr>
          <p:cNvPr id="66" name="Gerade Verbindung 65"/>
          <p:cNvCxnSpPr/>
          <p:nvPr/>
        </p:nvCxnSpPr>
        <p:spPr bwMode="auto">
          <a:xfrm flipH="1">
            <a:off x="1691680" y="2936720"/>
            <a:ext cx="1305356" cy="214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87476" y="2159509"/>
            <a:ext cx="1148420" cy="5093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1403648" y="3605336"/>
            <a:ext cx="917212" cy="7263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4120660" y="1746792"/>
            <a:ext cx="109289" cy="8254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2973000" y="1974407"/>
            <a:ext cx="854610" cy="6701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2459025" y="2564904"/>
            <a:ext cx="888839" cy="1909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904094" y="2790800"/>
            <a:ext cx="1227746" cy="62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>
            <a:off x="1156662" y="3043780"/>
            <a:ext cx="1667782" cy="459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1528372" y="3180276"/>
            <a:ext cx="1132712" cy="526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V="1">
            <a:off x="1197768" y="3419807"/>
            <a:ext cx="1201143" cy="7120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4788024" y="2070720"/>
            <a:ext cx="814820" cy="5015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V="1">
            <a:off x="5121520" y="2276872"/>
            <a:ext cx="962648" cy="3215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7006281" y="4111444"/>
            <a:ext cx="628879" cy="140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7000980" y="3419807"/>
            <a:ext cx="739372" cy="4210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7020272" y="3907671"/>
            <a:ext cx="4847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300192" y="5589240"/>
            <a:ext cx="648072" cy="1826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2559032" y="5744819"/>
            <a:ext cx="649776" cy="415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H="1">
            <a:off x="2391308" y="5608985"/>
            <a:ext cx="524509" cy="2297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H="1">
            <a:off x="1691680" y="5443365"/>
            <a:ext cx="1011369" cy="695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7000980" y="4262830"/>
            <a:ext cx="504056" cy="6420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6084168" y="666936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1691680" y="6329065"/>
            <a:ext cx="1213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Vulva 597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5920860" y="6237312"/>
            <a:ext cx="1568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Mesotheliom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190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 flipH="1">
            <a:off x="2653562" y="5821931"/>
            <a:ext cx="694303" cy="6314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868015" y="5782453"/>
            <a:ext cx="432177" cy="3828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33464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2002-2013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52" name="Tabel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1401"/>
              </p:ext>
            </p:extLst>
          </p:nvPr>
        </p:nvGraphicFramePr>
        <p:xfrm>
          <a:off x="1760255" y="1049732"/>
          <a:ext cx="5623489" cy="5620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4477"/>
                <a:gridCol w="1990783"/>
                <a:gridCol w="1122744"/>
                <a:gridCol w="995485"/>
              </a:tblGrid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ICD10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Tumorentität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Anzahl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Anteil  %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C00-C14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Mundhöhle und Rachen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3.232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Speiseröhre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1.248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3.770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C18-C21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15.360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C23-C24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Gallenblase und Gallenwege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Bauchspeicheldrüse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Kehlkopf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C33-C34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Lunge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7.995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Malignes Melanom der Haut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4.977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Mesotheliom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Brustdrüse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15.468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Vulva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Gebärmutterhals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1.166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C54-C55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Gebärmutterkörper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2.813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Eierstöcke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1.735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Prostata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13.726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Niere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3.194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Harnblase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3.406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C70-C72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1.386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Schilddrüse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1.671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Morbus Hodgkin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C82-C85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Non-Hodgkin-Lymphome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3.448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C90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Multiples </a:t>
                      </a:r>
                      <a:r>
                        <a:rPr lang="de-DE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Myelom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C91-C95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Leukämien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Übrige Lokalisationen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100.294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207"/>
          <p:cNvSpPr txBox="1">
            <a:spLocks noChangeArrowheads="1"/>
          </p:cNvSpPr>
          <p:nvPr/>
        </p:nvSpPr>
        <p:spPr bwMode="auto">
          <a:xfrm>
            <a:off x="0" y="47841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b="1" dirty="0" smtClean="0">
                <a:latin typeface="Arial" charset="0"/>
              </a:rPr>
              <a:t>Bösartigen Neubildungen C00-C97, ohne C44 </a:t>
            </a:r>
            <a:r>
              <a:rPr lang="de-DE" altLang="de-DE" dirty="0" smtClean="0">
                <a:latin typeface="Arial" charset="0"/>
              </a:rPr>
              <a:t>(</a:t>
            </a:r>
            <a:r>
              <a:rPr lang="de-DE" altLang="de-DE" dirty="0">
                <a:latin typeface="Arial" charset="0"/>
              </a:rPr>
              <a:t>entsprechend RKI-Einteilung</a:t>
            </a:r>
            <a:r>
              <a:rPr lang="de-DE" altLang="de-DE" dirty="0" smtClean="0">
                <a:latin typeface="Arial" charset="0"/>
              </a:rPr>
              <a:t>)</a:t>
            </a:r>
            <a:endParaRPr lang="de-DE" altLang="de-DE" b="1" dirty="0" smtClean="0">
              <a:latin typeface="Arial" charset="0"/>
            </a:endParaRPr>
          </a:p>
          <a:p>
            <a:pPr algn="ctr"/>
            <a:r>
              <a:rPr lang="de-DE" altLang="de-DE" b="1" dirty="0" smtClean="0">
                <a:latin typeface="Arial" charset="0"/>
              </a:rPr>
              <a:t>Gesamt=100.294</a:t>
            </a:r>
            <a:endParaRPr lang="de-DE" altLang="de-DE" b="1" dirty="0"/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25591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2002-2013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794275"/>
              </p:ext>
            </p:extLst>
          </p:nvPr>
        </p:nvGraphicFramePr>
        <p:xfrm>
          <a:off x="899592" y="1293564"/>
          <a:ext cx="7315185" cy="5231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6430"/>
                <a:gridCol w="4548851"/>
                <a:gridCol w="798653"/>
                <a:gridCol w="891251"/>
              </a:tblGrid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ICD10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Tumorentität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Anzahl  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Anteil  %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Dünndarm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ungenau bezeichnete Verdauungsorgane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Nasenhöhle und Mittelohr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Nasennebenhöhle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Thymus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Herz, </a:t>
                      </a:r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Mediastinum</a:t>
                      </a: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 Pleura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ungenau bezeichnete Lok.</a:t>
                      </a:r>
                      <a:r>
                        <a:rPr lang="de-DE" sz="12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Atmungssystems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C40-C41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Knochen und Gelenkknorpel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C46-C49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Mesotheliales</a:t>
                      </a: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Gewebe und Weichteilgewebe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Vagina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bezeichnete weibliche Genitalorgane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Plazenta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Penis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bezeichnete männliche Genitalorgane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Nierenbecken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Ureter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bezeichnete Harnorgane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Auge und </a:t>
                      </a:r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Augenanhangsgebilde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Nebenniere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endokrine Drüsen und verwandte Strukturen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ungenau bezeichnete Lokalisation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Ohne Angabe der Lokalisation (CUP)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1.468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Bösartige immunproliferative Krankheiten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C96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bez. bösartige Neubildungen des lymphatischen, blutbildenden und verwandten Gewebes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5.009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7" name="Text Box 207"/>
          <p:cNvSpPr txBox="1">
            <a:spLocks noChangeArrowheads="1"/>
          </p:cNvSpPr>
          <p:nvPr/>
        </p:nvSpPr>
        <p:spPr bwMode="auto">
          <a:xfrm>
            <a:off x="0" y="56145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b="1" dirty="0" smtClean="0">
                <a:latin typeface="Arial" charset="0"/>
              </a:rPr>
              <a:t>Bösartigen Neubildungen C00-C97, ohne C44 </a:t>
            </a:r>
            <a:r>
              <a:rPr lang="de-DE" altLang="de-DE" dirty="0">
                <a:latin typeface="Arial" charset="0"/>
              </a:rPr>
              <a:t>(entsprechend RKI-Einteilung</a:t>
            </a:r>
            <a:r>
              <a:rPr lang="de-DE" altLang="de-DE" dirty="0" smtClean="0">
                <a:latin typeface="Arial" charset="0"/>
              </a:rPr>
              <a:t>)</a:t>
            </a:r>
            <a:endParaRPr lang="de-DE" altLang="de-DE" b="1" dirty="0" smtClean="0">
              <a:latin typeface="Arial" charset="0"/>
            </a:endParaRPr>
          </a:p>
          <a:p>
            <a:pPr algn="ctr"/>
            <a:r>
              <a:rPr lang="de-DE" altLang="de-DE" b="1" dirty="0" smtClean="0">
                <a:latin typeface="Arial" charset="0"/>
              </a:rPr>
              <a:t>Übrige Lokalisationen: Gesamt=5.009</a:t>
            </a:r>
            <a:endParaRPr lang="de-DE" altLang="de-DE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6084168" y="666936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761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6708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23199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C00-C97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(ohne C44)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8.831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9.327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  Mittelfranken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Bösartige Neubildungen insgesamt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8760"/>
            <a:ext cx="5017480" cy="5400000"/>
          </a:xfrm>
          <a:prstGeom prst="rect">
            <a:avLst/>
          </a:prstGeom>
        </p:spPr>
      </p:pic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7409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752</Words>
  <Application>Microsoft Office PowerPoint</Application>
  <PresentationFormat>Bildschirmpräsentation (4:3)</PresentationFormat>
  <Paragraphs>329</Paragraphs>
  <Slides>7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179</cp:revision>
  <cp:lastPrinted>2015-01-13T08:43:23Z</cp:lastPrinted>
  <dcterms:created xsi:type="dcterms:W3CDTF">2014-04-28T10:09:44Z</dcterms:created>
  <dcterms:modified xsi:type="dcterms:W3CDTF">2015-01-15T08:51:50Z</dcterms:modified>
</cp:coreProperties>
</file>