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5" r:id="rId2"/>
    <p:sldId id="287" r:id="rId3"/>
    <p:sldId id="289" r:id="rId4"/>
    <p:sldId id="291" r:id="rId5"/>
    <p:sldId id="282" r:id="rId6"/>
    <p:sldId id="285" r:id="rId7"/>
    <p:sldId id="292" r:id="rId8"/>
    <p:sldId id="293" r:id="rId9"/>
    <p:sldId id="294" r:id="rId10"/>
    <p:sldId id="277" r:id="rId11"/>
    <p:sldId id="290" r:id="rId12"/>
    <p:sldId id="296" r:id="rId13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1.6317740195233806E-3"/>
                  <c:y val="-0.33063862485434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28996108194697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6206220380520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193041832855358E-7"/>
                  <c:y val="-0.339021351015146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82643854195223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105094365277233E-3"/>
                  <c:y val="-0.411635772621929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41341549022909E-3"/>
                  <c:y val="-0.41106770813948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39376524240785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8804036043914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400234712078930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40573372939756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880794912532541E-4"/>
                  <c:y val="-0.214887245261574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397</c:v>
                </c:pt>
                <c:pt idx="1">
                  <c:v>395</c:v>
                </c:pt>
                <c:pt idx="2">
                  <c:v>472</c:v>
                </c:pt>
                <c:pt idx="3">
                  <c:v>415</c:v>
                </c:pt>
                <c:pt idx="4">
                  <c:v>465</c:v>
                </c:pt>
                <c:pt idx="5">
                  <c:v>503</c:v>
                </c:pt>
                <c:pt idx="6">
                  <c:v>508</c:v>
                </c:pt>
                <c:pt idx="7">
                  <c:v>476</c:v>
                </c:pt>
                <c:pt idx="8">
                  <c:v>469</c:v>
                </c:pt>
                <c:pt idx="9">
                  <c:v>482</c:v>
                </c:pt>
                <c:pt idx="10">
                  <c:v>499</c:v>
                </c:pt>
                <c:pt idx="11">
                  <c:v>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94944"/>
        <c:axId val="50541312"/>
      </c:barChart>
      <c:catAx>
        <c:axId val="4699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541312"/>
        <c:crosses val="autoZero"/>
        <c:auto val="1"/>
        <c:lblAlgn val="ctr"/>
        <c:lblOffset val="100"/>
        <c:noMultiLvlLbl val="0"/>
      </c:catAx>
      <c:valAx>
        <c:axId val="50541312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6994944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3</c:v>
                </c:pt>
                <c:pt idx="1">
                  <c:v>11</c:v>
                </c:pt>
                <c:pt idx="2">
                  <c:v>11</c:v>
                </c:pt>
                <c:pt idx="3">
                  <c:v>16</c:v>
                </c:pt>
                <c:pt idx="4">
                  <c:v>14</c:v>
                </c:pt>
                <c:pt idx="5">
                  <c:v>26</c:v>
                </c:pt>
                <c:pt idx="6">
                  <c:v>26</c:v>
                </c:pt>
                <c:pt idx="7">
                  <c:v>46</c:v>
                </c:pt>
                <c:pt idx="8">
                  <c:v>103</c:v>
                </c:pt>
                <c:pt idx="9">
                  <c:v>135</c:v>
                </c:pt>
                <c:pt idx="10">
                  <c:v>199</c:v>
                </c:pt>
                <c:pt idx="11">
                  <c:v>274</c:v>
                </c:pt>
                <c:pt idx="12">
                  <c:v>366</c:v>
                </c:pt>
                <c:pt idx="13">
                  <c:v>493</c:v>
                </c:pt>
                <c:pt idx="14">
                  <c:v>492</c:v>
                </c:pt>
                <c:pt idx="15">
                  <c:v>401</c:v>
                </c:pt>
                <c:pt idx="16">
                  <c:v>267</c:v>
                </c:pt>
                <c:pt idx="17">
                  <c:v>87</c:v>
                </c:pt>
                <c:pt idx="18">
                  <c:v>28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11</c:v>
                </c:pt>
                <c:pt idx="5">
                  <c:v>11</c:v>
                </c:pt>
                <c:pt idx="6">
                  <c:v>20</c:v>
                </c:pt>
                <c:pt idx="7">
                  <c:v>40</c:v>
                </c:pt>
                <c:pt idx="8">
                  <c:v>65</c:v>
                </c:pt>
                <c:pt idx="9">
                  <c:v>80</c:v>
                </c:pt>
                <c:pt idx="10">
                  <c:v>138</c:v>
                </c:pt>
                <c:pt idx="11">
                  <c:v>172</c:v>
                </c:pt>
                <c:pt idx="12">
                  <c:v>259</c:v>
                </c:pt>
                <c:pt idx="13">
                  <c:v>348</c:v>
                </c:pt>
                <c:pt idx="14">
                  <c:v>346</c:v>
                </c:pt>
                <c:pt idx="15">
                  <c:v>339</c:v>
                </c:pt>
                <c:pt idx="16">
                  <c:v>281</c:v>
                </c:pt>
                <c:pt idx="17">
                  <c:v>145</c:v>
                </c:pt>
                <c:pt idx="18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949184"/>
        <c:axId val="137950720"/>
        <c:axId val="0"/>
      </c:bar3DChart>
      <c:catAx>
        <c:axId val="137949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7950720"/>
        <c:crosses val="autoZero"/>
        <c:auto val="1"/>
        <c:lblAlgn val="ctr"/>
        <c:lblOffset val="100"/>
        <c:noMultiLvlLbl val="0"/>
      </c:catAx>
      <c:valAx>
        <c:axId val="137950720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7949184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2209</c:v>
                </c:pt>
                <c:pt idx="1">
                  <c:v>3111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38409856"/>
        <c:axId val="141328384"/>
      </c:barChart>
      <c:catAx>
        <c:axId val="138409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1328384"/>
        <c:crosses val="autoZero"/>
        <c:auto val="1"/>
        <c:lblAlgn val="ctr"/>
        <c:lblOffset val="100"/>
        <c:noMultiLvlLbl val="0"/>
      </c:catAx>
      <c:valAx>
        <c:axId val="141328384"/>
        <c:scaling>
          <c:orientation val="minMax"/>
          <c:max val="4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38409856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339966"/>
              </a:solidFill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cat>
            <c:strRef>
              <c:f>Tabelle1!$A$2:$A$13</c:f>
              <c:strCache>
                <c:ptCount val="12"/>
                <c:pt idx="0">
                  <c:v>Follikuläres</c:v>
                </c:pt>
                <c:pt idx="1">
                  <c:v>CLL</c:v>
                </c:pt>
                <c:pt idx="2">
                  <c:v>Haarzell</c:v>
                </c:pt>
                <c:pt idx="3">
                  <c:v>MALT</c:v>
                </c:pt>
                <c:pt idx="4">
                  <c:v>Immunozytom</c:v>
                </c:pt>
                <c:pt idx="5">
                  <c:v>Plasmozytom</c:v>
                </c:pt>
                <c:pt idx="6">
                  <c:v>Kutan</c:v>
                </c:pt>
                <c:pt idx="7">
                  <c:v>Aggressive</c:v>
                </c:pt>
                <c:pt idx="8">
                  <c:v>Gehirn</c:v>
                </c:pt>
                <c:pt idx="9">
                  <c:v>B-Zell</c:v>
                </c:pt>
                <c:pt idx="10">
                  <c:v>Sonstige</c:v>
                </c:pt>
                <c:pt idx="11">
                  <c:v>NHL o.n.A.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592</c:v>
                </c:pt>
                <c:pt idx="1">
                  <c:v>878</c:v>
                </c:pt>
                <c:pt idx="2">
                  <c:v>54</c:v>
                </c:pt>
                <c:pt idx="3">
                  <c:v>280</c:v>
                </c:pt>
                <c:pt idx="4">
                  <c:v>115</c:v>
                </c:pt>
                <c:pt idx="5">
                  <c:v>919</c:v>
                </c:pt>
                <c:pt idx="6">
                  <c:v>337</c:v>
                </c:pt>
                <c:pt idx="7">
                  <c:v>1473</c:v>
                </c:pt>
                <c:pt idx="8">
                  <c:v>107</c:v>
                </c:pt>
                <c:pt idx="9">
                  <c:v>221</c:v>
                </c:pt>
                <c:pt idx="10">
                  <c:v>171</c:v>
                </c:pt>
                <c:pt idx="11">
                  <c:v>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263</c:v>
                </c:pt>
                <c:pt idx="1">
                  <c:v>239</c:v>
                </c:pt>
                <c:pt idx="2">
                  <c:v>274</c:v>
                </c:pt>
                <c:pt idx="3">
                  <c:v>243</c:v>
                </c:pt>
                <c:pt idx="4">
                  <c:v>248</c:v>
                </c:pt>
                <c:pt idx="5">
                  <c:v>223</c:v>
                </c:pt>
                <c:pt idx="6">
                  <c:v>210</c:v>
                </c:pt>
                <c:pt idx="7">
                  <c:v>166</c:v>
                </c:pt>
                <c:pt idx="8">
                  <c:v>153</c:v>
                </c:pt>
                <c:pt idx="9">
                  <c:v>119</c:v>
                </c:pt>
                <c:pt idx="10">
                  <c:v>87</c:v>
                </c:pt>
                <c:pt idx="11">
                  <c:v>23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37</c:v>
                </c:pt>
                <c:pt idx="1">
                  <c:v>44</c:v>
                </c:pt>
                <c:pt idx="2">
                  <c:v>52</c:v>
                </c:pt>
                <c:pt idx="3">
                  <c:v>50</c:v>
                </c:pt>
                <c:pt idx="4">
                  <c:v>76</c:v>
                </c:pt>
                <c:pt idx="5">
                  <c:v>92</c:v>
                </c:pt>
                <c:pt idx="6">
                  <c:v>113</c:v>
                </c:pt>
                <c:pt idx="7">
                  <c:v>113</c:v>
                </c:pt>
                <c:pt idx="8">
                  <c:v>130</c:v>
                </c:pt>
                <c:pt idx="9">
                  <c:v>142</c:v>
                </c:pt>
                <c:pt idx="10">
                  <c:v>205</c:v>
                </c:pt>
                <c:pt idx="11">
                  <c:v>216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97</c:v>
                </c:pt>
                <c:pt idx="1">
                  <c:v>112</c:v>
                </c:pt>
                <c:pt idx="2">
                  <c:v>146</c:v>
                </c:pt>
                <c:pt idx="3">
                  <c:v>122</c:v>
                </c:pt>
                <c:pt idx="4">
                  <c:v>141</c:v>
                </c:pt>
                <c:pt idx="5">
                  <c:v>188</c:v>
                </c:pt>
                <c:pt idx="6">
                  <c:v>185</c:v>
                </c:pt>
                <c:pt idx="7">
                  <c:v>197</c:v>
                </c:pt>
                <c:pt idx="8">
                  <c:v>186</c:v>
                </c:pt>
                <c:pt idx="9">
                  <c:v>221</c:v>
                </c:pt>
                <c:pt idx="10">
                  <c:v>207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468224"/>
        <c:axId val="38697216"/>
      </c:barChart>
      <c:catAx>
        <c:axId val="3846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8697216"/>
        <c:crosses val="autoZero"/>
        <c:auto val="1"/>
        <c:lblAlgn val="ctr"/>
        <c:lblOffset val="100"/>
        <c:noMultiLvlLbl val="0"/>
      </c:catAx>
      <c:valAx>
        <c:axId val="3869721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846822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263</c:v>
                </c:pt>
                <c:pt idx="1">
                  <c:v>239</c:v>
                </c:pt>
                <c:pt idx="2">
                  <c:v>274</c:v>
                </c:pt>
                <c:pt idx="3">
                  <c:v>243</c:v>
                </c:pt>
                <c:pt idx="4">
                  <c:v>248</c:v>
                </c:pt>
                <c:pt idx="5">
                  <c:v>223</c:v>
                </c:pt>
                <c:pt idx="6">
                  <c:v>210</c:v>
                </c:pt>
                <c:pt idx="7">
                  <c:v>166</c:v>
                </c:pt>
                <c:pt idx="8">
                  <c:v>153</c:v>
                </c:pt>
                <c:pt idx="9">
                  <c:v>119</c:v>
                </c:pt>
                <c:pt idx="10">
                  <c:v>87</c:v>
                </c:pt>
                <c:pt idx="11">
                  <c:v>23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14</c:v>
                </c:pt>
                <c:pt idx="1">
                  <c:v>17</c:v>
                </c:pt>
                <c:pt idx="2">
                  <c:v>18</c:v>
                </c:pt>
                <c:pt idx="3">
                  <c:v>18</c:v>
                </c:pt>
                <c:pt idx="4">
                  <c:v>22</c:v>
                </c:pt>
                <c:pt idx="5">
                  <c:v>36</c:v>
                </c:pt>
                <c:pt idx="6">
                  <c:v>35</c:v>
                </c:pt>
                <c:pt idx="7">
                  <c:v>43</c:v>
                </c:pt>
                <c:pt idx="8">
                  <c:v>53</c:v>
                </c:pt>
                <c:pt idx="9">
                  <c:v>88</c:v>
                </c:pt>
                <c:pt idx="10">
                  <c:v>112</c:v>
                </c:pt>
                <c:pt idx="11">
                  <c:v>216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120</c:v>
                </c:pt>
                <c:pt idx="1">
                  <c:v>139</c:v>
                </c:pt>
                <c:pt idx="2">
                  <c:v>180</c:v>
                </c:pt>
                <c:pt idx="3">
                  <c:v>154</c:v>
                </c:pt>
                <c:pt idx="4">
                  <c:v>195</c:v>
                </c:pt>
                <c:pt idx="5">
                  <c:v>244</c:v>
                </c:pt>
                <c:pt idx="6">
                  <c:v>263</c:v>
                </c:pt>
                <c:pt idx="7">
                  <c:v>267</c:v>
                </c:pt>
                <c:pt idx="8">
                  <c:v>263</c:v>
                </c:pt>
                <c:pt idx="9">
                  <c:v>275</c:v>
                </c:pt>
                <c:pt idx="10">
                  <c:v>300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011520"/>
        <c:axId val="44013056"/>
      </c:barChart>
      <c:catAx>
        <c:axId val="4401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013056"/>
        <c:crosses val="autoZero"/>
        <c:auto val="1"/>
        <c:lblAlgn val="ctr"/>
        <c:lblOffset val="100"/>
        <c:noMultiLvlLbl val="0"/>
      </c:catAx>
      <c:valAx>
        <c:axId val="440130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01152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Non-</a:t>
            </a:r>
            <a:r>
              <a:rPr lang="de-DE" altLang="de-DE" b="1" baseline="0" dirty="0" smtClean="0">
                <a:solidFill>
                  <a:srgbClr val="3333CC"/>
                </a:solidFill>
                <a:latin typeface="Arial" charset="0"/>
              </a:rPr>
              <a:t>Hodgkin-Lymphome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Non-Hodgkin-Lymphome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C82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C85, C90, C91.1, C91.3 – C91.7 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39559111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C85, C90, C91.1, C91.3 – C91.7</a:t>
            </a:r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Gesamt=5.320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682780748"/>
              </p:ext>
            </p:extLst>
          </p:nvPr>
        </p:nvGraphicFramePr>
        <p:xfrm>
          <a:off x="680040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10238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C85, C90, C91.1, C91.3 – C91.7</a:t>
            </a:r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Gesamt=5.320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8.426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4.494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6.211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2.215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Non-Hodgkin-Lymphome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C85, C90, C91.1, C91.3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  <a:endParaRPr lang="de-DE" altLang="de-DE" sz="1200" dirty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12.920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8977882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Datenbestand Klinisches Krebsregister: NHL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5.320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891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32265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C82 – C85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Non-Hodgkin-Lymphome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pic>
        <p:nvPicPr>
          <p:cNvPr id="7" name="Grafik 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0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18270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975292623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C85, C90, C91.1, C91.3 – C91.7</a:t>
            </a:r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Gesamt=5.320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92280" y="199987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386104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617794037"/>
              </p:ext>
            </p:extLst>
          </p:nvPr>
        </p:nvGraphicFramePr>
        <p:xfrm>
          <a:off x="832579" y="1247271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C85, C90, C91.1, C91.3 – C91.7</a:t>
            </a:r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Gesamt=5.320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63297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n=2.998,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 Jahre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64,9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n=2.322,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70 Jahre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,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67,8 Jahre</a:t>
            </a:r>
            <a:endParaRPr lang="de-DE" altLang="de-DE" sz="1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33147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74447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16961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874176896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65-jährigen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C85, C90, C91.1, C91.3 – C91.7</a:t>
            </a:r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Gesamt=5.320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4129335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3697287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435575" y="2329135"/>
            <a:ext cx="86513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3.111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816" y="3049215"/>
            <a:ext cx="86513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2.209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C85, C90, C91.1, C91.3 – C91.7</a:t>
            </a:r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Gesamt=5.320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2365548256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729880" y="400506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1.473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644008" y="328498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580112" y="3697287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878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1880" y="3275111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131840" y="3356992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211960" y="3193231"/>
            <a:ext cx="4928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418932" y="4077072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3100873" y="5661248"/>
            <a:ext cx="48309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>
            <a:off x="1619672" y="4005064"/>
            <a:ext cx="8367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1763688" y="2708920"/>
            <a:ext cx="1478373" cy="6639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 flipV="1">
            <a:off x="2843808" y="2224028"/>
            <a:ext cx="791496" cy="10357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4032625" y="2035430"/>
            <a:ext cx="23438" cy="1178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220351" y="2491676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4484248" y="2111303"/>
            <a:ext cx="713050" cy="1053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6477680" y="3213980"/>
            <a:ext cx="1190664" cy="464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01"/>
          <p:cNvSpPr txBox="1">
            <a:spLocks noChangeArrowheads="1"/>
          </p:cNvSpPr>
          <p:nvPr/>
        </p:nvSpPr>
        <p:spPr bwMode="auto">
          <a:xfrm>
            <a:off x="5961112" y="214469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Follikuläres NHL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102"/>
          <p:cNvSpPr txBox="1">
            <a:spLocks noChangeArrowheads="1"/>
          </p:cNvSpPr>
          <p:nvPr/>
        </p:nvSpPr>
        <p:spPr bwMode="auto">
          <a:xfrm>
            <a:off x="3131840" y="1393612"/>
            <a:ext cx="19319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NHL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03"/>
          <p:cNvSpPr txBox="1">
            <a:spLocks noChangeArrowheads="1"/>
          </p:cNvSpPr>
          <p:nvPr/>
        </p:nvSpPr>
        <p:spPr bwMode="auto">
          <a:xfrm>
            <a:off x="4444082" y="6021288"/>
            <a:ext cx="22161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Plasmozytom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Multiples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Myelom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04"/>
          <p:cNvSpPr txBox="1">
            <a:spLocks noChangeArrowheads="1"/>
          </p:cNvSpPr>
          <p:nvPr/>
        </p:nvSpPr>
        <p:spPr bwMode="auto">
          <a:xfrm>
            <a:off x="31750" y="3626440"/>
            <a:ext cx="178117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Hochmalignes Lymphom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28%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109"/>
          <p:cNvSpPr txBox="1">
            <a:spLocks noChangeArrowheads="1"/>
          </p:cNvSpPr>
          <p:nvPr/>
        </p:nvSpPr>
        <p:spPr bwMode="auto">
          <a:xfrm>
            <a:off x="7183313" y="2852936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CLL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110"/>
          <p:cNvSpPr txBox="1">
            <a:spLocks noChangeArrowheads="1"/>
          </p:cNvSpPr>
          <p:nvPr/>
        </p:nvSpPr>
        <p:spPr bwMode="auto">
          <a:xfrm>
            <a:off x="1926729" y="602128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Kutanes Lymphom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</a:p>
        </p:txBody>
      </p:sp>
      <p:sp>
        <p:nvSpPr>
          <p:cNvPr id="43" name="Text Box 111"/>
          <p:cNvSpPr txBox="1">
            <a:spLocks noChangeArrowheads="1"/>
          </p:cNvSpPr>
          <p:nvPr/>
        </p:nvSpPr>
        <p:spPr bwMode="auto">
          <a:xfrm>
            <a:off x="6732240" y="5642084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Immunozytom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4" name="Text Box 112"/>
          <p:cNvSpPr txBox="1">
            <a:spLocks noChangeArrowheads="1"/>
          </p:cNvSpPr>
          <p:nvPr/>
        </p:nvSpPr>
        <p:spPr bwMode="auto">
          <a:xfrm>
            <a:off x="7236296" y="480359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MALT-Lymphom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</a:p>
        </p:txBody>
      </p:sp>
      <p:sp>
        <p:nvSpPr>
          <p:cNvPr id="45" name="Text Box 113"/>
          <p:cNvSpPr txBox="1">
            <a:spLocks noChangeArrowheads="1"/>
          </p:cNvSpPr>
          <p:nvPr/>
        </p:nvSpPr>
        <p:spPr bwMode="auto">
          <a:xfrm>
            <a:off x="7548562" y="4005064"/>
            <a:ext cx="16319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Haarzellleukämie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6" name="Text Box 118"/>
          <p:cNvSpPr txBox="1">
            <a:spLocks noChangeArrowheads="1"/>
          </p:cNvSpPr>
          <p:nvPr/>
        </p:nvSpPr>
        <p:spPr bwMode="auto">
          <a:xfrm>
            <a:off x="4644008" y="1681644"/>
            <a:ext cx="17616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NHL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 Box 121"/>
          <p:cNvSpPr txBox="1">
            <a:spLocks noChangeArrowheads="1"/>
          </p:cNvSpPr>
          <p:nvPr/>
        </p:nvSpPr>
        <p:spPr bwMode="auto">
          <a:xfrm>
            <a:off x="280988" y="2296108"/>
            <a:ext cx="19319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Zerebrales Lymphom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8" name="Text Box 127"/>
          <p:cNvSpPr txBox="1">
            <a:spLocks noChangeArrowheads="1"/>
          </p:cNvSpPr>
          <p:nvPr/>
        </p:nvSpPr>
        <p:spPr bwMode="auto">
          <a:xfrm>
            <a:off x="899592" y="1681644"/>
            <a:ext cx="291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B-Zell-Lymphom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6128339" y="4293096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038621" y="4561383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4814485" y="4777407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563888" y="4813920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851920" y="3193231"/>
            <a:ext cx="4928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Gerade Verbindung 53"/>
          <p:cNvCxnSpPr/>
          <p:nvPr/>
        </p:nvCxnSpPr>
        <p:spPr>
          <a:xfrm>
            <a:off x="6804248" y="4279528"/>
            <a:ext cx="6012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6712084" y="4566865"/>
            <a:ext cx="591914" cy="278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>
            <a:off x="6516216" y="5157192"/>
            <a:ext cx="591914" cy="413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>
            <a:off x="5364088" y="5751309"/>
            <a:ext cx="188069" cy="269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6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54846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0390569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607</Words>
  <Application>Microsoft Office PowerPoint</Application>
  <PresentationFormat>Bildschirmpräsentation (4:3)</PresentationFormat>
  <Paragraphs>212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195</cp:revision>
  <cp:lastPrinted>2014-10-09T09:19:55Z</cp:lastPrinted>
  <dcterms:created xsi:type="dcterms:W3CDTF">2014-04-28T10:09:44Z</dcterms:created>
  <dcterms:modified xsi:type="dcterms:W3CDTF">2015-01-12T11:12:46Z</dcterms:modified>
</cp:coreProperties>
</file>