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notesSlides/notesSlide8.xml" ContentType="application/vnd.openxmlformats-officedocument.presentationml.notesSlide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  <p:sldMasterId id="2147483728" r:id="rId2"/>
  </p:sldMasterIdLst>
  <p:notesMasterIdLst>
    <p:notesMasterId r:id="rId15"/>
  </p:notesMasterIdLst>
  <p:handoutMasterIdLst>
    <p:handoutMasterId r:id="rId16"/>
  </p:handoutMasterIdLst>
  <p:sldIdLst>
    <p:sldId id="293" r:id="rId3"/>
    <p:sldId id="287" r:id="rId4"/>
    <p:sldId id="289" r:id="rId5"/>
    <p:sldId id="291" r:id="rId6"/>
    <p:sldId id="282" r:id="rId7"/>
    <p:sldId id="285" r:id="rId8"/>
    <p:sldId id="292" r:id="rId9"/>
    <p:sldId id="295" r:id="rId10"/>
    <p:sldId id="296" r:id="rId11"/>
    <p:sldId id="277" r:id="rId12"/>
    <p:sldId id="290" r:id="rId13"/>
    <p:sldId id="294" r:id="rId14"/>
  </p:sldIdLst>
  <p:sldSz cx="9144000" cy="6858000" type="screen4x3"/>
  <p:notesSz cx="6858000" cy="987266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66"/>
    <a:srgbClr val="008378"/>
    <a:srgbClr val="0033CC"/>
    <a:srgbClr val="008380"/>
    <a:srgbClr val="00836C"/>
    <a:srgbClr val="00CC6E"/>
    <a:srgbClr val="00CC66"/>
    <a:srgbClr val="00835C"/>
    <a:srgbClr val="008080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056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6.6425990525292994E-2"/>
          <c:y val="2.9293812481685701E-2"/>
          <c:w val="0.91374633003420802"/>
          <c:h val="0.9027503124884842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Datenreihe 1</c:v>
                </c:pt>
              </c:strCache>
            </c:strRef>
          </c:tx>
          <c:spPr>
            <a:solidFill>
              <a:srgbClr val="99CCFF"/>
            </a:solidFill>
            <a:ln>
              <a:solidFill>
                <a:schemeClr val="tx2"/>
              </a:solidFill>
            </a:ln>
          </c:spPr>
          <c:invertIfNegative val="0"/>
          <c:dLbls>
            <c:dLbl>
              <c:idx val="0"/>
              <c:layout>
                <c:manualLayout>
                  <c:x val="-1.9732586060218806E-3"/>
                  <c:y val="-0.2712162300978045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8343087264782265E-3"/>
                  <c:y val="-0.3046869467033863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344222991989731E-3"/>
                  <c:y val="-0.2619593949804878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8023743823543021E-3"/>
                  <c:y val="-0.2931040459760043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3.0926638153791827E-4"/>
                  <c:y val="-0.320520441495206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5.6102255756910659E-3"/>
                  <c:y val="-0.3954296649610553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3838215787033976E-4"/>
                  <c:y val="-0.4218717799134015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4.9915508821969014E-3"/>
                  <c:y val="-0.4423835653904746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3.4120072566184284E-4"/>
                  <c:y val="-0.4339576654782896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1.9731166756035519E-3"/>
                  <c:y val="-0.4218428556267627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1.5677634008572029E-3"/>
                  <c:y val="-0.4651561241540975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1.9413242618978239E-3"/>
                  <c:y val="-0.1230526351832894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1.067316745830723E-4"/>
                  <c:y val="-0.425613008782987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6.3868688247849112E-5"/>
                  <c:y val="-0.381830679028657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1.6638502940656337E-3"/>
                  <c:y val="-0.3314078564423075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9.6032306682905259E-5"/>
                  <c:y val="-0.315874375589579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3.1967097995400932E-5"/>
                  <c:y val="-0.2999714065400790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-1.6638612481213999E-3"/>
                  <c:y val="-4.00426675116615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/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Tabelle1!$B$2:$B$13</c:f>
              <c:numCache>
                <c:formatCode>General</c:formatCode>
                <c:ptCount val="12"/>
                <c:pt idx="0">
                  <c:v>103</c:v>
                </c:pt>
                <c:pt idx="1">
                  <c:v>117</c:v>
                </c:pt>
                <c:pt idx="2">
                  <c:v>101</c:v>
                </c:pt>
                <c:pt idx="3">
                  <c:v>114</c:v>
                </c:pt>
                <c:pt idx="4">
                  <c:v>129</c:v>
                </c:pt>
                <c:pt idx="5">
                  <c:v>163</c:v>
                </c:pt>
                <c:pt idx="6">
                  <c:v>171</c:v>
                </c:pt>
                <c:pt idx="7">
                  <c:v>183</c:v>
                </c:pt>
                <c:pt idx="8">
                  <c:v>179</c:v>
                </c:pt>
                <c:pt idx="9">
                  <c:v>171</c:v>
                </c:pt>
                <c:pt idx="10">
                  <c:v>197</c:v>
                </c:pt>
                <c:pt idx="11">
                  <c:v>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8284416"/>
        <c:axId val="138408320"/>
      </c:barChart>
      <c:catAx>
        <c:axId val="1382844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38408320"/>
        <c:crosses val="autoZero"/>
        <c:auto val="1"/>
        <c:lblAlgn val="ctr"/>
        <c:lblOffset val="100"/>
        <c:noMultiLvlLbl val="0"/>
      </c:catAx>
      <c:valAx>
        <c:axId val="138408320"/>
        <c:scaling>
          <c:orientation val="minMax"/>
          <c:max val="2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138284416"/>
        <c:crosses val="autoZero"/>
        <c:crossBetween val="between"/>
        <c:majorUnit val="50"/>
        <c:minorUnit val="50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txPr>
    <a:bodyPr/>
    <a:lstStyle/>
    <a:p>
      <a:pPr>
        <a:defRPr sz="1200">
          <a:latin typeface="Arial" panose="020B0604020202020204" pitchFamily="34" charset="0"/>
          <a:cs typeface="Arial" panose="020B0604020202020204" pitchFamily="34" charset="0"/>
        </a:defRPr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Männer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33CC"/>
              </a:solidFill>
            </a:ln>
          </c:spPr>
          <c:invertIfNegative val="0"/>
          <c:cat>
            <c:strRef>
              <c:f>Tabelle1!$A$2:$A$20</c:f>
              <c:strCache>
                <c:ptCount val="19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80-84</c:v>
                </c:pt>
                <c:pt idx="17">
                  <c:v>85-89</c:v>
                </c:pt>
                <c:pt idx="18">
                  <c:v>&gt;=90</c:v>
                </c:pt>
              </c:strCache>
            </c:strRef>
          </c:cat>
          <c:val>
            <c:numRef>
              <c:f>Tabelle1!$B$2:$B$20</c:f>
              <c:numCache>
                <c:formatCode>General</c:formatCode>
                <c:ptCount val="19"/>
                <c:pt idx="2">
                  <c:v>1</c:v>
                </c:pt>
                <c:pt idx="3">
                  <c:v>2</c:v>
                </c:pt>
                <c:pt idx="4">
                  <c:v>7</c:v>
                </c:pt>
                <c:pt idx="5">
                  <c:v>10</c:v>
                </c:pt>
                <c:pt idx="6">
                  <c:v>14</c:v>
                </c:pt>
                <c:pt idx="7">
                  <c:v>31</c:v>
                </c:pt>
                <c:pt idx="8">
                  <c:v>54</c:v>
                </c:pt>
                <c:pt idx="9">
                  <c:v>53</c:v>
                </c:pt>
                <c:pt idx="10">
                  <c:v>41</c:v>
                </c:pt>
                <c:pt idx="11">
                  <c:v>70</c:v>
                </c:pt>
                <c:pt idx="12">
                  <c:v>45</c:v>
                </c:pt>
                <c:pt idx="13">
                  <c:v>48</c:v>
                </c:pt>
                <c:pt idx="14">
                  <c:v>36</c:v>
                </c:pt>
                <c:pt idx="15">
                  <c:v>21</c:v>
                </c:pt>
                <c:pt idx="16">
                  <c:v>11</c:v>
                </c:pt>
                <c:pt idx="17">
                  <c:v>5</c:v>
                </c:pt>
                <c:pt idx="18">
                  <c:v>1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Frauen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accent2">
                  <a:lumMod val="50000"/>
                </a:schemeClr>
              </a:solidFill>
            </a:ln>
          </c:spPr>
          <c:invertIfNegative val="0"/>
          <c:cat>
            <c:strRef>
              <c:f>Tabelle1!$A$2:$A$20</c:f>
              <c:strCache>
                <c:ptCount val="19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80-84</c:v>
                </c:pt>
                <c:pt idx="17">
                  <c:v>85-89</c:v>
                </c:pt>
                <c:pt idx="18">
                  <c:v>&gt;=90</c:v>
                </c:pt>
              </c:strCache>
            </c:strRef>
          </c:cat>
          <c:val>
            <c:numRef>
              <c:f>Tabelle1!$C$2:$C$20</c:f>
              <c:numCache>
                <c:formatCode>General</c:formatCode>
                <c:ptCount val="19"/>
                <c:pt idx="1">
                  <c:v>2</c:v>
                </c:pt>
                <c:pt idx="2">
                  <c:v>2</c:v>
                </c:pt>
                <c:pt idx="3">
                  <c:v>18</c:v>
                </c:pt>
                <c:pt idx="4">
                  <c:v>31</c:v>
                </c:pt>
                <c:pt idx="5">
                  <c:v>42</c:v>
                </c:pt>
                <c:pt idx="6">
                  <c:v>78</c:v>
                </c:pt>
                <c:pt idx="7">
                  <c:v>95</c:v>
                </c:pt>
                <c:pt idx="8">
                  <c:v>137</c:v>
                </c:pt>
                <c:pt idx="9">
                  <c:v>159</c:v>
                </c:pt>
                <c:pt idx="10">
                  <c:v>138</c:v>
                </c:pt>
                <c:pt idx="11">
                  <c:v>134</c:v>
                </c:pt>
                <c:pt idx="12">
                  <c:v>111</c:v>
                </c:pt>
                <c:pt idx="13">
                  <c:v>107</c:v>
                </c:pt>
                <c:pt idx="14">
                  <c:v>74</c:v>
                </c:pt>
                <c:pt idx="15">
                  <c:v>46</c:v>
                </c:pt>
                <c:pt idx="16">
                  <c:v>29</c:v>
                </c:pt>
                <c:pt idx="17">
                  <c:v>13</c:v>
                </c:pt>
                <c:pt idx="18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9601664"/>
        <c:axId val="6370432"/>
        <c:axId val="0"/>
      </c:bar3DChart>
      <c:catAx>
        <c:axId val="1496016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6370432"/>
        <c:crosses val="autoZero"/>
        <c:auto val="1"/>
        <c:lblAlgn val="ctr"/>
        <c:lblOffset val="100"/>
        <c:noMultiLvlLbl val="0"/>
      </c:catAx>
      <c:valAx>
        <c:axId val="6370432"/>
        <c:scaling>
          <c:orientation val="minMax"/>
          <c:max val="2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aseline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149601664"/>
        <c:crosses val="autoZero"/>
        <c:crossBetween val="between"/>
        <c:majorUnit val="50"/>
        <c:minorUnit val="50"/>
      </c:valAx>
      <c:spPr>
        <a:solidFill>
          <a:schemeClr val="lt1"/>
        </a:solidFill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252053066971322"/>
          <c:y val="0.1422642991877005"/>
          <c:w val="0.78596050932831818"/>
          <c:h val="0.7724756031898363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Datenreihe 1</c:v>
                </c:pt>
              </c:strCache>
            </c:strRef>
          </c:tx>
          <c:spPr>
            <a:solidFill>
              <a:srgbClr val="339966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Tabelle1!$A$2:$A$3</c:f>
              <c:strCache>
                <c:ptCount val="2"/>
                <c:pt idx="0">
                  <c:v>&lt;=65 Jahre</c:v>
                </c:pt>
                <c:pt idx="1">
                  <c:v>&gt;65 Jahre</c:v>
                </c:pt>
              </c:strCache>
            </c:strRef>
          </c:cat>
          <c:val>
            <c:numRef>
              <c:f>Tabelle1!$B$2:$B$3</c:f>
              <c:numCache>
                <c:formatCode>General</c:formatCode>
                <c:ptCount val="2"/>
                <c:pt idx="0">
                  <c:v>1309</c:v>
                </c:pt>
                <c:pt idx="1">
                  <c:v>362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100"/>
        <c:axId val="33293440"/>
        <c:axId val="33294976"/>
      </c:barChart>
      <c:catAx>
        <c:axId val="3329344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33294976"/>
        <c:crosses val="autoZero"/>
        <c:auto val="1"/>
        <c:lblAlgn val="ctr"/>
        <c:lblOffset val="100"/>
        <c:noMultiLvlLbl val="0"/>
      </c:catAx>
      <c:valAx>
        <c:axId val="33294976"/>
        <c:scaling>
          <c:orientation val="minMax"/>
          <c:max val="18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spPr>
          <a:ln w="12700"/>
        </c:spPr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33293440"/>
        <c:crosses val="autoZero"/>
        <c:crossBetween val="between"/>
        <c:majorUnit val="200"/>
        <c:minorUnit val="200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dPt>
            <c:idx val="1"/>
            <c:bubble3D val="0"/>
            <c:spPr>
              <a:solidFill>
                <a:schemeClr val="accent2"/>
              </a:solidFill>
            </c:spPr>
          </c:dPt>
          <c:dPt>
            <c:idx val="3"/>
            <c:bubble3D val="0"/>
            <c:spPr>
              <a:solidFill>
                <a:srgbClr val="FFC000"/>
              </a:solidFill>
            </c:spPr>
          </c:dPt>
          <c:dPt>
            <c:idx val="6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</c:dPt>
          <c:dPt>
            <c:idx val="7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</c:spPr>
          </c:dPt>
          <c:dPt>
            <c:idx val="8"/>
            <c:bubble3D val="0"/>
            <c:spPr>
              <a:solidFill>
                <a:schemeClr val="bg1">
                  <a:lumMod val="75000"/>
                </a:schemeClr>
              </a:solidFill>
            </c:spPr>
          </c:dPt>
          <c:cat>
            <c:strRef>
              <c:f>Tabelle1!$A$2:$A$7</c:f>
              <c:strCache>
                <c:ptCount val="6"/>
                <c:pt idx="0">
                  <c:v>papillär</c:v>
                </c:pt>
                <c:pt idx="1">
                  <c:v>follikulär</c:v>
                </c:pt>
                <c:pt idx="2">
                  <c:v>medullär</c:v>
                </c:pt>
                <c:pt idx="3">
                  <c:v>anaplastisch</c:v>
                </c:pt>
                <c:pt idx="4">
                  <c:v>anderes Ca</c:v>
                </c:pt>
                <c:pt idx="5">
                  <c:v>Sonstiges Malignom</c:v>
                </c:pt>
              </c:strCache>
            </c:strRef>
          </c:cat>
          <c:val>
            <c:numRef>
              <c:f>Tabelle1!$B$2:$B$7</c:f>
              <c:numCache>
                <c:formatCode>General</c:formatCode>
                <c:ptCount val="6"/>
                <c:pt idx="0">
                  <c:v>1279</c:v>
                </c:pt>
                <c:pt idx="1">
                  <c:v>212</c:v>
                </c:pt>
                <c:pt idx="2">
                  <c:v>87</c:v>
                </c:pt>
                <c:pt idx="3">
                  <c:v>47</c:v>
                </c:pt>
                <c:pt idx="4">
                  <c:v>39</c:v>
                </c:pt>
                <c:pt idx="5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tot</c:v>
                </c:pt>
              </c:strCache>
            </c:strRef>
          </c:tx>
          <c:spPr>
            <a:solidFill>
              <a:srgbClr val="008378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Tabelle1!$B$2:$B$13</c:f>
              <c:numCache>
                <c:formatCode>General</c:formatCode>
                <c:ptCount val="12"/>
                <c:pt idx="0">
                  <c:v>25</c:v>
                </c:pt>
                <c:pt idx="1">
                  <c:v>24</c:v>
                </c:pt>
                <c:pt idx="2">
                  <c:v>14</c:v>
                </c:pt>
                <c:pt idx="3">
                  <c:v>20</c:v>
                </c:pt>
                <c:pt idx="4">
                  <c:v>20</c:v>
                </c:pt>
                <c:pt idx="5">
                  <c:v>15</c:v>
                </c:pt>
                <c:pt idx="6">
                  <c:v>10</c:v>
                </c:pt>
                <c:pt idx="7">
                  <c:v>13</c:v>
                </c:pt>
                <c:pt idx="8">
                  <c:v>14</c:v>
                </c:pt>
                <c:pt idx="9">
                  <c:v>9</c:v>
                </c:pt>
                <c:pt idx="10">
                  <c:v>5</c:v>
                </c:pt>
                <c:pt idx="11">
                  <c:v>1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&gt; 2013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Tabelle1!$C$2:$C$13</c:f>
              <c:numCache>
                <c:formatCode>General</c:formatCode>
                <c:ptCount val="12"/>
                <c:pt idx="0">
                  <c:v>23</c:v>
                </c:pt>
                <c:pt idx="1">
                  <c:v>28</c:v>
                </c:pt>
                <c:pt idx="2">
                  <c:v>21</c:v>
                </c:pt>
                <c:pt idx="3">
                  <c:v>25</c:v>
                </c:pt>
                <c:pt idx="4">
                  <c:v>23</c:v>
                </c:pt>
                <c:pt idx="5">
                  <c:v>29</c:v>
                </c:pt>
                <c:pt idx="6">
                  <c:v>20</c:v>
                </c:pt>
                <c:pt idx="7">
                  <c:v>31</c:v>
                </c:pt>
                <c:pt idx="8">
                  <c:v>43</c:v>
                </c:pt>
                <c:pt idx="9">
                  <c:v>40</c:v>
                </c:pt>
                <c:pt idx="10">
                  <c:v>73</c:v>
                </c:pt>
                <c:pt idx="11">
                  <c:v>42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&lt; 2013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Tabelle1!$D$2:$D$13</c:f>
              <c:numCache>
                <c:formatCode>General</c:formatCode>
                <c:ptCount val="12"/>
                <c:pt idx="0">
                  <c:v>55</c:v>
                </c:pt>
                <c:pt idx="1">
                  <c:v>65</c:v>
                </c:pt>
                <c:pt idx="2">
                  <c:v>66</c:v>
                </c:pt>
                <c:pt idx="3">
                  <c:v>69</c:v>
                </c:pt>
                <c:pt idx="4">
                  <c:v>86</c:v>
                </c:pt>
                <c:pt idx="5">
                  <c:v>119</c:v>
                </c:pt>
                <c:pt idx="6">
                  <c:v>141</c:v>
                </c:pt>
                <c:pt idx="7">
                  <c:v>139</c:v>
                </c:pt>
                <c:pt idx="8">
                  <c:v>122</c:v>
                </c:pt>
                <c:pt idx="9">
                  <c:v>122</c:v>
                </c:pt>
                <c:pt idx="10">
                  <c:v>119</c:v>
                </c:pt>
                <c:pt idx="1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9513088"/>
        <c:axId val="40727296"/>
      </c:barChart>
      <c:catAx>
        <c:axId val="395130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40727296"/>
        <c:crosses val="autoZero"/>
        <c:auto val="1"/>
        <c:lblAlgn val="ctr"/>
        <c:lblOffset val="100"/>
        <c:noMultiLvlLbl val="0"/>
      </c:catAx>
      <c:valAx>
        <c:axId val="40727296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39513088"/>
        <c:crosses val="autoZero"/>
        <c:crossBetween val="between"/>
        <c:majorUnit val="0.2"/>
      </c:valAx>
      <c:spPr>
        <a:noFill/>
      </c:spPr>
    </c:plotArea>
    <c:plotVisOnly val="1"/>
    <c:dispBlanksAs val="gap"/>
    <c:showDLblsOverMax val="0"/>
  </c:chart>
  <c:spPr>
    <a:noFill/>
    <a:ln w="0"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tot</c:v>
                </c:pt>
              </c:strCache>
            </c:strRef>
          </c:tx>
          <c:spPr>
            <a:solidFill>
              <a:srgbClr val="008378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Tabelle1!$B$2:$B$13</c:f>
              <c:numCache>
                <c:formatCode>General</c:formatCode>
                <c:ptCount val="12"/>
                <c:pt idx="0">
                  <c:v>25</c:v>
                </c:pt>
                <c:pt idx="1">
                  <c:v>24</c:v>
                </c:pt>
                <c:pt idx="2">
                  <c:v>14</c:v>
                </c:pt>
                <c:pt idx="3">
                  <c:v>20</c:v>
                </c:pt>
                <c:pt idx="4">
                  <c:v>20</c:v>
                </c:pt>
                <c:pt idx="5">
                  <c:v>15</c:v>
                </c:pt>
                <c:pt idx="6">
                  <c:v>10</c:v>
                </c:pt>
                <c:pt idx="7">
                  <c:v>13</c:v>
                </c:pt>
                <c:pt idx="8">
                  <c:v>14</c:v>
                </c:pt>
                <c:pt idx="9">
                  <c:v>9</c:v>
                </c:pt>
                <c:pt idx="10">
                  <c:v>5</c:v>
                </c:pt>
                <c:pt idx="11">
                  <c:v>1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&gt; 2013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Tabelle1!$C$2:$C$13</c:f>
              <c:numCache>
                <c:formatCode>General</c:formatCode>
                <c:ptCount val="12"/>
                <c:pt idx="0">
                  <c:v>17</c:v>
                </c:pt>
                <c:pt idx="1">
                  <c:v>18</c:v>
                </c:pt>
                <c:pt idx="2">
                  <c:v>11</c:v>
                </c:pt>
                <c:pt idx="3">
                  <c:v>12</c:v>
                </c:pt>
                <c:pt idx="4">
                  <c:v>14</c:v>
                </c:pt>
                <c:pt idx="5">
                  <c:v>19</c:v>
                </c:pt>
                <c:pt idx="6">
                  <c:v>12</c:v>
                </c:pt>
                <c:pt idx="7">
                  <c:v>18</c:v>
                </c:pt>
                <c:pt idx="8">
                  <c:v>28</c:v>
                </c:pt>
                <c:pt idx="9">
                  <c:v>28</c:v>
                </c:pt>
                <c:pt idx="10">
                  <c:v>40</c:v>
                </c:pt>
                <c:pt idx="11">
                  <c:v>42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&lt; 2013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Tabelle1!$D$2:$D$13</c:f>
              <c:numCache>
                <c:formatCode>General</c:formatCode>
                <c:ptCount val="12"/>
                <c:pt idx="0">
                  <c:v>61</c:v>
                </c:pt>
                <c:pt idx="1">
                  <c:v>75</c:v>
                </c:pt>
                <c:pt idx="2">
                  <c:v>76</c:v>
                </c:pt>
                <c:pt idx="3">
                  <c:v>82</c:v>
                </c:pt>
                <c:pt idx="4">
                  <c:v>95</c:v>
                </c:pt>
                <c:pt idx="5">
                  <c:v>129</c:v>
                </c:pt>
                <c:pt idx="6">
                  <c:v>149</c:v>
                </c:pt>
                <c:pt idx="7">
                  <c:v>152</c:v>
                </c:pt>
                <c:pt idx="8">
                  <c:v>137</c:v>
                </c:pt>
                <c:pt idx="9">
                  <c:v>134</c:v>
                </c:pt>
                <c:pt idx="10">
                  <c:v>152</c:v>
                </c:pt>
                <c:pt idx="1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1098624"/>
        <c:axId val="42144896"/>
      </c:barChart>
      <c:catAx>
        <c:axId val="410986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42144896"/>
        <c:crosses val="autoZero"/>
        <c:auto val="1"/>
        <c:lblAlgn val="ctr"/>
        <c:lblOffset val="100"/>
        <c:noMultiLvlLbl val="0"/>
      </c:catAx>
      <c:valAx>
        <c:axId val="42144896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41098624"/>
        <c:crosses val="autoZero"/>
        <c:crossBetween val="between"/>
        <c:majorUnit val="0.2"/>
      </c:valAx>
      <c:spPr>
        <a:noFill/>
      </c:spPr>
    </c:plotArea>
    <c:plotVisOnly val="1"/>
    <c:dispBlanksAs val="gap"/>
    <c:showDLblsOverMax val="0"/>
  </c:chart>
  <c:spPr>
    <a:noFill/>
    <a:ln w="0"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092" cy="4941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5275" y="0"/>
            <a:ext cx="2971092" cy="4941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376900"/>
            <a:ext cx="2971092" cy="49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5275" y="9376900"/>
            <a:ext cx="2971092" cy="49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379A4D-3684-4833-A6AA-E91B74DB24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9405496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092" cy="4941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5275" y="0"/>
            <a:ext cx="2971092" cy="4941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637" y="4689239"/>
            <a:ext cx="5486727" cy="444293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376899"/>
            <a:ext cx="2971092" cy="49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5275" y="9376899"/>
            <a:ext cx="2971092" cy="49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BD335-3D9A-492E-AD99-2F3266528E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4448488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77941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46362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8882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17816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87217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87217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14717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1471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12.01.2015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0834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A222C-9BBB-47EC-B037-9F8F818F35F3}" type="datetimeFigureOut">
              <a:rPr lang="de-DE" smtClean="0"/>
              <a:t>12.01.2015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DFDD5-B886-4CE4-A895-E2FF66B3F4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0987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A222C-9BBB-47EC-B037-9F8F818F35F3}" type="datetimeFigureOut">
              <a:rPr lang="de-DE" smtClean="0"/>
              <a:t>12.01.2015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DFDD5-B886-4CE4-A895-E2FF66B3F4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64380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A222C-9BBB-47EC-B037-9F8F818F35F3}" type="datetimeFigureOut">
              <a:rPr lang="de-DE" smtClean="0"/>
              <a:t>12.01.2015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DFDD5-B886-4CE4-A895-E2FF66B3F4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78530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A222C-9BBB-47EC-B037-9F8F818F35F3}" type="datetimeFigureOut">
              <a:rPr lang="de-DE" smtClean="0"/>
              <a:t>12.01.2015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DFDD5-B886-4CE4-A895-E2FF66B3F4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7711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12.01.2015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002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A222C-9BBB-47EC-B037-9F8F818F35F3}" type="datetimeFigureOut">
              <a:rPr lang="de-DE" smtClean="0"/>
              <a:t>12.01.2015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DFDD5-B886-4CE4-A895-E2FF66B3F4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5856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A222C-9BBB-47EC-B037-9F8F818F35F3}" type="datetimeFigureOut">
              <a:rPr lang="de-DE" smtClean="0"/>
              <a:t>12.01.2015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DFDD5-B886-4CE4-A895-E2FF66B3F4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9765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A222C-9BBB-47EC-B037-9F8F818F35F3}" type="datetimeFigureOut">
              <a:rPr lang="de-DE" smtClean="0"/>
              <a:t>12.01.2015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DFDD5-B886-4CE4-A895-E2FF66B3F4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3293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A222C-9BBB-47EC-B037-9F8F818F35F3}" type="datetimeFigureOut">
              <a:rPr lang="de-DE" smtClean="0"/>
              <a:t>12.01.2015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DFDD5-B886-4CE4-A895-E2FF66B3F4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9449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A222C-9BBB-47EC-B037-9F8F818F35F3}" type="datetimeFigureOut">
              <a:rPr lang="de-DE" smtClean="0"/>
              <a:t>12.01.2015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DFDD5-B886-4CE4-A895-E2FF66B3F4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7723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A222C-9BBB-47EC-B037-9F8F818F35F3}" type="datetimeFigureOut">
              <a:rPr lang="de-DE" smtClean="0"/>
              <a:t>12.01.2015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DFDD5-B886-4CE4-A895-E2FF66B3F4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6768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A222C-9BBB-47EC-B037-9F8F818F35F3}" type="datetimeFigureOut">
              <a:rPr lang="de-DE" smtClean="0"/>
              <a:t>12.01.2015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DFDD5-B886-4CE4-A895-E2FF66B3F4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9883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vmlDrawing" Target="../drawings/vmlDrawing1.v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ChangeArrowheads="1"/>
          </p:cNvSpPr>
          <p:nvPr userDrawn="1"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8" name="Object 15">
            <a:hlinkClick r:id="" action="ppaction://ole?verb=0"/>
          </p:cNvPr>
          <p:cNvGraphicFramePr>
            <a:graphicFrameLocks noChangeAspect="1"/>
          </p:cNvGraphicFramePr>
          <p:nvPr userDrawn="1"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8" name="Dokument" r:id="rId5" imgW="1458599" imgH="1305528" progId="Word.Document.8">
                  <p:embed/>
                </p:oleObj>
              </mc:Choice>
              <mc:Fallback>
                <p:oleObj name="Dokument" r:id="rId5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7"/>
          <p:cNvSpPr>
            <a:spLocks noChangeArrowheads="1"/>
          </p:cNvSpPr>
          <p:nvPr userDrawn="1"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Mittelfranken ED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2002-2013: Schilddrüse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5" name="Textfeld 4"/>
          <p:cNvSpPr txBox="1"/>
          <p:nvPr userDrawn="1"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07.11.2014, Stand: November 2014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feld 5"/>
          <p:cNvSpPr txBox="1">
            <a:spLocks noChangeArrowheads="1"/>
          </p:cNvSpPr>
          <p:nvPr userDrawn="1"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2014</a:t>
            </a:r>
          </a:p>
        </p:txBody>
      </p:sp>
    </p:spTree>
    <p:extLst>
      <p:ext uri="{BB962C8B-B14F-4D97-AF65-F5344CB8AC3E}">
        <p14:creationId xmlns:p14="http://schemas.microsoft.com/office/powerpoint/2010/main" val="876145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7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0A222C-9BBB-47EC-B037-9F8F818F35F3}" type="datetimeFigureOut">
              <a:rPr lang="de-DE" smtClean="0"/>
              <a:t>12.01.2015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8DFDD5-B886-4CE4-A895-E2FF66B3F4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0117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wmf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916794"/>
            <a:ext cx="6644054" cy="2376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3600" b="1" dirty="0" smtClean="0">
                <a:solidFill>
                  <a:srgbClr val="0033CC"/>
                </a:solidFill>
              </a:rPr>
              <a:t>Schilddrüse</a:t>
            </a:r>
          </a:p>
          <a:p>
            <a:pPr algn="ctr">
              <a:spcBef>
                <a:spcPct val="50000"/>
              </a:spcBef>
            </a:pPr>
            <a:r>
              <a:rPr lang="de-DE" altLang="de-DE" sz="1800" b="1" dirty="0" smtClean="0">
                <a:solidFill>
                  <a:srgbClr val="0033CC"/>
                </a:solidFill>
              </a:rPr>
              <a:t>C73</a:t>
            </a:r>
          </a:p>
          <a:p>
            <a:pPr algn="ctr">
              <a:spcBef>
                <a:spcPct val="50000"/>
              </a:spcBef>
            </a:pPr>
            <a:endParaRPr lang="de-DE" altLang="de-DE" sz="3600" b="1" dirty="0">
              <a:solidFill>
                <a:srgbClr val="0033CC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de-DE" altLang="de-DE" b="1" dirty="0" smtClean="0">
                <a:solidFill>
                  <a:srgbClr val="0033CC"/>
                </a:solidFill>
              </a:rPr>
              <a:t>Erstdiagnosejahre 2002-2013</a:t>
            </a:r>
            <a:endParaRPr lang="de-DE" altLang="de-DE" b="1" dirty="0">
              <a:solidFill>
                <a:srgbClr val="0033CC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1" name="Dokument" r:id="rId3" imgW="1458599" imgH="1305528" progId="Word.Document.8">
                  <p:embed/>
                </p:oleObj>
              </mc:Choice>
              <mc:Fallback>
                <p:oleObj name="Dokument" r:id="rId3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feld 4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2014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07.11.2014, Stand: November 2014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725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1037322005"/>
              </p:ext>
            </p:extLst>
          </p:nvPr>
        </p:nvGraphicFramePr>
        <p:xfrm>
          <a:off x="724461" y="1637193"/>
          <a:ext cx="713232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 rot="16200000">
            <a:off x="-565817" y="3703602"/>
            <a:ext cx="2206799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Relative Häufigkeit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519781" y="6237312"/>
            <a:ext cx="2060331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Diagnosejahr</a:t>
            </a:r>
          </a:p>
        </p:txBody>
      </p:sp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Aktueller Life-Status (LK &gt; 01.01.2013)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latin typeface="Arial" charset="0"/>
                <a:cs typeface="Times New Roman" pitchFamily="18" charset="0"/>
              </a:rPr>
              <a:t>C73</a:t>
            </a: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Gesamt=1.671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1403648" y="1537480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103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1907704" y="153804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117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2483768" y="153860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101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2987824" y="1539169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114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3491880" y="1540295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129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4067944" y="154085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163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5076056" y="1541421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183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5580112" y="154198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179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6156176" y="15352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171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6660232" y="15352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197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7236296" y="154198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4572000" y="155679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171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8021633" y="3429000"/>
            <a:ext cx="1122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200" dirty="0" smtClean="0"/>
              <a:t>Unbekannt</a:t>
            </a:r>
            <a:endParaRPr lang="de-DE" altLang="de-DE" sz="1200" dirty="0"/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Lebt</a:t>
            </a:r>
            <a:endParaRPr lang="de-DE" altLang="de-DE" sz="1200" dirty="0"/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Tot</a:t>
            </a:r>
            <a:endParaRPr lang="de-DE" altLang="de-DE" sz="1200" dirty="0"/>
          </a:p>
        </p:txBody>
      </p:sp>
      <p:sp>
        <p:nvSpPr>
          <p:cNvPr id="23" name="Rectangle 7"/>
          <p:cNvSpPr>
            <a:spLocks noChangeArrowheads="1"/>
          </p:cNvSpPr>
          <p:nvPr/>
        </p:nvSpPr>
        <p:spPr bwMode="auto">
          <a:xfrm>
            <a:off x="7884368" y="3782942"/>
            <a:ext cx="117015" cy="117015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5" name="Rectangle 8"/>
          <p:cNvSpPr>
            <a:spLocks noChangeArrowheads="1"/>
          </p:cNvSpPr>
          <p:nvPr/>
        </p:nvSpPr>
        <p:spPr bwMode="auto">
          <a:xfrm>
            <a:off x="7884368" y="4070974"/>
            <a:ext cx="117015" cy="117015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7884368" y="3507085"/>
            <a:ext cx="117015" cy="11701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317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3651233199"/>
              </p:ext>
            </p:extLst>
          </p:nvPr>
        </p:nvGraphicFramePr>
        <p:xfrm>
          <a:off x="680040" y="1637193"/>
          <a:ext cx="713232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 rot="16200000">
            <a:off x="-610238" y="3703602"/>
            <a:ext cx="2206799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Relative Häufigkeit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475360" y="6237312"/>
            <a:ext cx="2060331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Diagnosejahr</a:t>
            </a:r>
          </a:p>
        </p:txBody>
      </p:sp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Aktuelles Klinisches Follow-</a:t>
            </a:r>
            <a:r>
              <a:rPr lang="de-DE" altLang="de-DE" sz="20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(FUP &gt; 01.01.2013)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latin typeface="Arial" charset="0"/>
                <a:cs typeface="Times New Roman" pitchFamily="18" charset="0"/>
              </a:rPr>
              <a:t>C73</a:t>
            </a: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Gesamt=1.671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1331640" y="1537480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103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1835696" y="153804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117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2411760" y="153860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101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2915816" y="1539169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114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3419872" y="1540295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129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3995936" y="154085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163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5004048" y="1541421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183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5508104" y="154198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179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6084168" y="15352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171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6588224" y="15352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197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7164288" y="154198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4499992" y="155679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171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7877617" y="3429000"/>
            <a:ext cx="130289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200" dirty="0" smtClean="0"/>
              <a:t>Unbekannt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Bekannt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Patient tot</a:t>
            </a:r>
            <a:endParaRPr lang="de-DE" altLang="de-DE" sz="1200" dirty="0"/>
          </a:p>
        </p:txBody>
      </p:sp>
      <p:sp>
        <p:nvSpPr>
          <p:cNvPr id="28" name="Rectangle 7"/>
          <p:cNvSpPr>
            <a:spLocks noChangeArrowheads="1"/>
          </p:cNvSpPr>
          <p:nvPr/>
        </p:nvSpPr>
        <p:spPr bwMode="auto">
          <a:xfrm>
            <a:off x="7740352" y="3789040"/>
            <a:ext cx="117015" cy="117015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" name="Rectangle 8"/>
          <p:cNvSpPr>
            <a:spLocks noChangeArrowheads="1"/>
          </p:cNvSpPr>
          <p:nvPr/>
        </p:nvSpPr>
        <p:spPr bwMode="auto">
          <a:xfrm>
            <a:off x="7740352" y="4077072"/>
            <a:ext cx="117015" cy="117015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" name="Rectangle 10"/>
          <p:cNvSpPr>
            <a:spLocks noChangeArrowheads="1"/>
          </p:cNvSpPr>
          <p:nvPr/>
        </p:nvSpPr>
        <p:spPr bwMode="auto">
          <a:xfrm>
            <a:off x="7740352" y="3507085"/>
            <a:ext cx="117015" cy="117015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056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674813"/>
            <a:ext cx="6644054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1600" b="1">
                <a:solidFill>
                  <a:srgbClr val="000000"/>
                </a:solidFill>
              </a:rPr>
              <a:t>Nutzungsbedingungen</a:t>
            </a:r>
          </a:p>
        </p:txBody>
      </p:sp>
      <p:sp>
        <p:nvSpPr>
          <p:cNvPr id="13315" name="Text Box 30"/>
          <p:cNvSpPr txBox="1">
            <a:spLocks noChangeArrowheads="1"/>
          </p:cNvSpPr>
          <p:nvPr/>
        </p:nvSpPr>
        <p:spPr bwMode="auto">
          <a:xfrm>
            <a:off x="1182566" y="2106613"/>
            <a:ext cx="6646985" cy="3592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Die Abbildungen dürfen unter folgenden Bedingungen in Vorträgen, wissenschaftlichen Veröffentlichungen, Doktorarbeiten </a:t>
            </a:r>
            <a:r>
              <a:rPr lang="de-DE" altLang="de-DE" sz="1600" dirty="0" err="1">
                <a:solidFill>
                  <a:srgbClr val="000000"/>
                </a:solidFill>
              </a:rPr>
              <a:t>u.ä.</a:t>
            </a:r>
            <a:r>
              <a:rPr lang="de-DE" altLang="de-DE" sz="1600" dirty="0">
                <a:solidFill>
                  <a:srgbClr val="000000"/>
                </a:solidFill>
              </a:rPr>
              <a:t> verwendet werden:</a:t>
            </a: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Eine Abbildung wird entweder komplett übernommen, d.h. einschließlich Kopf- und Fußzeile, oder die Abbildung wird – bei Übernahme nur der Grafik selbst –  mit einer Quellenangabe nach unten angegebener Zitierweise versehen.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Es ist nicht zulässig, Ausschnitte aus einer Grafik zu verwenden.</a:t>
            </a:r>
          </a:p>
          <a:p>
            <a:pPr>
              <a:spcBef>
                <a:spcPct val="50000"/>
              </a:spcBef>
            </a:pPr>
            <a:endParaRPr lang="de-DE" altLang="de-DE" sz="1600" dirty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Quelle: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Tumorzentrum der Universität Erlangen-Nürnberg (Hrsg.):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Qualitätsbericht </a:t>
            </a:r>
            <a:r>
              <a:rPr lang="de-DE" altLang="de-DE" sz="1600" dirty="0" smtClean="0">
                <a:solidFill>
                  <a:srgbClr val="000000"/>
                </a:solidFill>
              </a:rPr>
              <a:t>2014 </a:t>
            </a:r>
            <a:r>
              <a:rPr lang="de-DE" altLang="de-DE" sz="1600" dirty="0">
                <a:solidFill>
                  <a:srgbClr val="000000"/>
                </a:solidFill>
              </a:rPr>
              <a:t>– Krebs in Mittelfranken </a:t>
            </a:r>
            <a:r>
              <a:rPr lang="de-DE" altLang="de-DE" sz="1600" dirty="0" smtClean="0">
                <a:solidFill>
                  <a:srgbClr val="000000"/>
                </a:solidFill>
              </a:rPr>
              <a:t>2002-2013, </a:t>
            </a:r>
            <a:r>
              <a:rPr lang="de-DE" altLang="de-DE" sz="1600" dirty="0">
                <a:solidFill>
                  <a:srgbClr val="000000"/>
                </a:solidFill>
              </a:rPr>
              <a:t/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 smtClean="0">
                <a:solidFill>
                  <a:srgbClr val="000000"/>
                </a:solidFill>
              </a:rPr>
              <a:t>Erlangen, 2014.</a:t>
            </a:r>
            <a:endParaRPr lang="de-DE" altLang="de-DE" sz="1600" dirty="0">
              <a:solidFill>
                <a:srgbClr val="000000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5" name="Dokument" r:id="rId3" imgW="1458599" imgH="1305528" progId="Word.Document.8">
                  <p:embed/>
                </p:oleObj>
              </mc:Choice>
              <mc:Fallback>
                <p:oleObj name="Dokument" r:id="rId3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3275856" y="227687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2002-2013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2.447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6228184" y="2282840"/>
            <a:ext cx="2613580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&lt; 2002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1.327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3275856" y="393986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1.735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6228183" y="3945830"/>
            <a:ext cx="261501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Nicht 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712</a:t>
            </a:r>
          </a:p>
        </p:txBody>
      </p:sp>
      <p:sp>
        <p:nvSpPr>
          <p:cNvPr id="11" name="Text Box 38"/>
          <p:cNvSpPr txBox="1">
            <a:spLocks noChangeArrowheads="1"/>
          </p:cNvSpPr>
          <p:nvPr/>
        </p:nvSpPr>
        <p:spPr bwMode="auto">
          <a:xfrm>
            <a:off x="211017" y="580203"/>
            <a:ext cx="8745415" cy="97658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98462" tIns="49232" rIns="98462" bIns="49232">
            <a:spAutoFit/>
          </a:bodyPr>
          <a:lstStyle>
            <a:lvl1pPr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343025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522413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01800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81188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383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955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527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7099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sz="1900" dirty="0">
                <a:latin typeface="Arial" charset="0"/>
              </a:rPr>
              <a:t>Klinisches Krebsregister des Tumorzentrums Erlangen-Nürnberg</a:t>
            </a:r>
          </a:p>
          <a:p>
            <a:pPr algn="ctr"/>
            <a:r>
              <a:rPr lang="de-DE" altLang="de-DE" sz="1900" b="1" dirty="0" smtClean="0">
                <a:latin typeface="Arial" charset="0"/>
              </a:rPr>
              <a:t>Tumorentität: Schilddrüse</a:t>
            </a:r>
            <a:r>
              <a:rPr lang="de-DE" altLang="de-DE" sz="1900" dirty="0" smtClean="0">
                <a:latin typeface="Arial" charset="0"/>
              </a:rPr>
              <a:t>, </a:t>
            </a:r>
            <a:r>
              <a:rPr lang="de-DE" altLang="de-DE" sz="1400" dirty="0" smtClean="0">
                <a:latin typeface="Arial" charset="0"/>
              </a:rPr>
              <a:t>C73</a:t>
            </a:r>
            <a:endParaRPr lang="de-DE" altLang="de-DE" sz="1400" b="1" dirty="0" smtClean="0">
              <a:latin typeface="Arial" charset="0"/>
            </a:endParaRPr>
          </a:p>
          <a:p>
            <a:pPr algn="ctr"/>
            <a:r>
              <a:rPr lang="de-DE" altLang="de-DE" sz="1900" b="1" dirty="0" smtClean="0">
                <a:latin typeface="Arial" charset="0"/>
              </a:rPr>
              <a:t>Gesamt: 3.774 </a:t>
            </a:r>
            <a:r>
              <a:rPr lang="de-DE" altLang="de-DE" sz="1200" b="1" dirty="0" smtClean="0">
                <a:latin typeface="Arial" charset="0"/>
              </a:rPr>
              <a:t>(ED 1978 bis 2013)</a:t>
            </a:r>
            <a:endParaRPr lang="de-DE" altLang="de-DE" sz="1200" b="1" dirty="0">
              <a:latin typeface="Arial" charset="0"/>
            </a:endParaRPr>
          </a:p>
        </p:txBody>
      </p:sp>
      <p:sp>
        <p:nvSpPr>
          <p:cNvPr id="25" name="Line 54"/>
          <p:cNvSpPr>
            <a:spLocks noChangeShapeType="1"/>
          </p:cNvSpPr>
          <p:nvPr/>
        </p:nvSpPr>
        <p:spPr bwMode="auto">
          <a:xfrm>
            <a:off x="4572000" y="1706195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6" name="Line 54"/>
          <p:cNvSpPr>
            <a:spLocks noChangeShapeType="1"/>
          </p:cNvSpPr>
          <p:nvPr/>
        </p:nvSpPr>
        <p:spPr bwMode="auto">
          <a:xfrm>
            <a:off x="4572000" y="334891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7" name="Line 54"/>
          <p:cNvSpPr>
            <a:spLocks noChangeShapeType="1"/>
          </p:cNvSpPr>
          <p:nvPr/>
        </p:nvSpPr>
        <p:spPr bwMode="auto">
          <a:xfrm>
            <a:off x="4572000" y="499432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8" name="Line 58"/>
          <p:cNvSpPr>
            <a:spLocks noChangeShapeType="1"/>
          </p:cNvSpPr>
          <p:nvPr/>
        </p:nvSpPr>
        <p:spPr bwMode="auto">
          <a:xfrm>
            <a:off x="5403850" y="4927699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" name="Line 58"/>
          <p:cNvSpPr>
            <a:spLocks noChangeShapeType="1"/>
          </p:cNvSpPr>
          <p:nvPr/>
        </p:nvSpPr>
        <p:spPr bwMode="auto">
          <a:xfrm>
            <a:off x="5394325" y="3276902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" name="Line 58"/>
          <p:cNvSpPr>
            <a:spLocks noChangeShapeType="1"/>
          </p:cNvSpPr>
          <p:nvPr/>
        </p:nvSpPr>
        <p:spPr bwMode="auto">
          <a:xfrm>
            <a:off x="5364088" y="1692726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3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03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17"/>
          <p:cNvSpPr>
            <a:spLocks noChangeArrowheads="1"/>
          </p:cNvSpPr>
          <p:nvPr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Datenbestand Klinisches Krebsregister: Schilddrüse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323528" y="248360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Erstdiagnosejahr: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323528" y="4141207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Wohnort: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3275855" y="5524038"/>
            <a:ext cx="2664297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Klinische Meldungen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1.671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6206891" y="5530006"/>
            <a:ext cx="261358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Ausschließlich Todesbescheinigungen</a:t>
            </a: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64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323528" y="5725383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Meldetyp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07.11.2014, Stand: November 2014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feld 22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2014</a:t>
            </a:r>
          </a:p>
        </p:txBody>
      </p:sp>
    </p:spTree>
    <p:extLst>
      <p:ext uri="{BB962C8B-B14F-4D97-AF65-F5344CB8AC3E}">
        <p14:creationId xmlns:p14="http://schemas.microsoft.com/office/powerpoint/2010/main" val="405290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-33702" y="519645"/>
            <a:ext cx="9177703" cy="407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Vollzähligkeit der Städte und Landkreise</a:t>
            </a:r>
            <a:endParaRPr lang="de-DE" altLang="de-DE" sz="2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Box 31"/>
          <p:cNvSpPr txBox="1">
            <a:spLocks noChangeArrowheads="1"/>
          </p:cNvSpPr>
          <p:nvPr/>
        </p:nvSpPr>
        <p:spPr bwMode="auto">
          <a:xfrm>
            <a:off x="188913" y="3367088"/>
            <a:ext cx="3759200" cy="2569934"/>
          </a:xfrm>
          <a:prstGeom prst="rect">
            <a:avLst/>
          </a:prstGeom>
          <a:solidFill>
            <a:srgbClr val="F8F8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Die alters- und geschlechtsspezifischen Erwartungswerte für Mittelfranken werden von der Registerstelle des BKR unter Berücksichtigung der jeweiligen demografischen Altersstruktur auf Kreisebene errechnet.</a:t>
            </a:r>
          </a:p>
          <a:p>
            <a:pPr>
              <a:spcBef>
                <a:spcPct val="50000"/>
              </a:spcBef>
            </a:pPr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Sie basieren auf den vom Zentrum für Krebsregisterdaten am Robert-Koch-Institut in Berlin bereitgestellten Daten aus den bereits vollzähligen Krebsregistern in Deutschland.</a:t>
            </a:r>
          </a:p>
        </p:txBody>
      </p:sp>
      <p:graphicFrame>
        <p:nvGraphicFramePr>
          <p:cNvPr id="4" name="Group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5960111"/>
              </p:ext>
            </p:extLst>
          </p:nvPr>
        </p:nvGraphicFramePr>
        <p:xfrm>
          <a:off x="179388" y="1204167"/>
          <a:ext cx="3773487" cy="928689"/>
        </p:xfrm>
        <a:graphic>
          <a:graphicData uri="http://schemas.openxmlformats.org/drawingml/2006/table">
            <a:tbl>
              <a:tblPr/>
              <a:tblGrid>
                <a:gridCol w="1782762"/>
                <a:gridCol w="1143000"/>
                <a:gridCol w="847725"/>
              </a:tblGrid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Dokumentierte Fälle </a:t>
                      </a:r>
                      <a:endParaRPr kumimoji="0" lang="de-DE" altLang="de-DE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C73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197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Erwartete Fälle</a:t>
                      </a:r>
                      <a:endParaRPr kumimoji="0" lang="de-DE" altLang="de-DE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111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Vollzähligkeit</a:t>
                      </a:r>
                      <a:endParaRPr kumimoji="0" lang="de-DE" altLang="de-DE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&gt;95%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 Box 29"/>
          <p:cNvSpPr txBox="1">
            <a:spLocks noChangeArrowheads="1"/>
          </p:cNvSpPr>
          <p:nvPr/>
        </p:nvSpPr>
        <p:spPr bwMode="auto">
          <a:xfrm>
            <a:off x="185738" y="6165304"/>
            <a:ext cx="30400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Bevölkerung </a:t>
            </a:r>
            <a:r>
              <a:rPr lang="de-DE" altLang="de-DE" sz="1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Mfr</a:t>
            </a:r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altLang="de-DE" sz="12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2012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1.709.004 (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Männer: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836.371, Frauen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872.633)</a:t>
            </a:r>
            <a:endParaRPr lang="de-DE" altLang="de-DE" sz="12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1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02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7"/>
          <p:cNvSpPr>
            <a:spLocks noChangeArrowheads="1"/>
          </p:cNvSpPr>
          <p:nvPr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Mittelfranken ED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2012: Schilddrüse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pic>
        <p:nvPicPr>
          <p:cNvPr id="7" name="Grafik 6"/>
          <p:cNvPicPr>
            <a:picLocks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7600" y="1267200"/>
            <a:ext cx="5017480" cy="5400000"/>
          </a:xfrm>
          <a:prstGeom prst="rect">
            <a:avLst/>
          </a:prstGeom>
        </p:spPr>
      </p:pic>
      <p:sp>
        <p:nvSpPr>
          <p:cNvPr id="10" name="Textfeld 9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07.11.2014, Stand: November 2014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feld 13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2014</a:t>
            </a:r>
          </a:p>
        </p:txBody>
      </p:sp>
    </p:spTree>
    <p:extLst>
      <p:ext uri="{BB962C8B-B14F-4D97-AF65-F5344CB8AC3E}">
        <p14:creationId xmlns:p14="http://schemas.microsoft.com/office/powerpoint/2010/main" val="1827057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229231216"/>
              </p:ext>
            </p:extLst>
          </p:nvPr>
        </p:nvGraphicFramePr>
        <p:xfrm>
          <a:off x="1049147" y="1503060"/>
          <a:ext cx="7045706" cy="47019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Dokumentierte Neuerkrankungen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latin typeface="Arial" charset="0"/>
                <a:cs typeface="Times New Roman" pitchFamily="18" charset="0"/>
              </a:rPr>
              <a:t>C73</a:t>
            </a:r>
            <a:endParaRPr lang="de-DE" altLang="de-DE" sz="1400" dirty="0">
              <a:latin typeface="Arial" charset="0"/>
              <a:cs typeface="Times New Roman" pitchFamily="18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Gesamt=1.671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708110" y="6165304"/>
            <a:ext cx="20603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Diagnosejahr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 rot="16200000">
            <a:off x="282621" y="3632483"/>
            <a:ext cx="111601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Anzahl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7092280" y="1412776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7596336" y="4664169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6732240" y="6237312"/>
            <a:ext cx="22677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* Dokumentation noch nicht abgeschlossen</a:t>
            </a:r>
          </a:p>
        </p:txBody>
      </p:sp>
    </p:spTree>
    <p:extLst>
      <p:ext uri="{BB962C8B-B14F-4D97-AF65-F5344CB8AC3E}">
        <p14:creationId xmlns:p14="http://schemas.microsoft.com/office/powerpoint/2010/main" val="3034985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694682606"/>
              </p:ext>
            </p:extLst>
          </p:nvPr>
        </p:nvGraphicFramePr>
        <p:xfrm>
          <a:off x="832579" y="1268760"/>
          <a:ext cx="7459493" cy="5073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Altersverteilung bei Diagnosestellung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latin typeface="Arial" charset="0"/>
                <a:cs typeface="Times New Roman" pitchFamily="18" charset="0"/>
              </a:rPr>
              <a:t>C73</a:t>
            </a: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Gesamt=1.671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1688926" y="1484786"/>
            <a:ext cx="62674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tabLst>
                <a:tab pos="712788" algn="l"/>
                <a:tab pos="803275" algn="l"/>
                <a:tab pos="1527175" algn="l"/>
                <a:tab pos="3140075" algn="l"/>
              </a:tabLst>
            </a:pP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Männer: 	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n=  450,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	Median = 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55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Jahre, 	Mittelwert = 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54,6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Jahre</a:t>
            </a:r>
          </a:p>
          <a:p>
            <a:pPr>
              <a:tabLst>
                <a:tab pos="712788" algn="l"/>
                <a:tab pos="803275" algn="l"/>
                <a:tab pos="1527175" algn="l"/>
                <a:tab pos="3140075" algn="l"/>
              </a:tabLst>
            </a:pP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Frauen: 	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n=1.221, 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	Median = 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51 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Jahre,	Mittelwert = 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51,7 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Jahre</a:t>
            </a: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3156805" y="6309320"/>
            <a:ext cx="281104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Alter bei Diagnosestellung (Jahre)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1554111" y="1554636"/>
            <a:ext cx="133350" cy="144462"/>
          </a:xfrm>
          <a:prstGeom prst="rect">
            <a:avLst/>
          </a:prstGeom>
          <a:solidFill>
            <a:srgbClr val="3366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8" name="Rectangle 9"/>
          <p:cNvSpPr>
            <a:spLocks noChangeArrowheads="1"/>
          </p:cNvSpPr>
          <p:nvPr/>
        </p:nvSpPr>
        <p:spPr bwMode="auto">
          <a:xfrm>
            <a:off x="1554111" y="1795936"/>
            <a:ext cx="133350" cy="144462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 rot="16200000">
            <a:off x="-514160" y="3538450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</p:spTree>
    <p:extLst>
      <p:ext uri="{BB962C8B-B14F-4D97-AF65-F5344CB8AC3E}">
        <p14:creationId xmlns:p14="http://schemas.microsoft.com/office/powerpoint/2010/main" val="110222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m 10"/>
          <p:cNvGraphicFramePr/>
          <p:nvPr>
            <p:extLst>
              <p:ext uri="{D42A27DB-BD31-4B8C-83A1-F6EECF244321}">
                <p14:modId xmlns:p14="http://schemas.microsoft.com/office/powerpoint/2010/main" val="2183109506"/>
              </p:ext>
            </p:extLst>
          </p:nvPr>
        </p:nvGraphicFramePr>
        <p:xfrm>
          <a:off x="1381955" y="1299674"/>
          <a:ext cx="6380089" cy="42586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0" y="519644"/>
            <a:ext cx="9036496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Anteil der unter und über </a:t>
            </a:r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65-jährigen </a:t>
            </a:r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Patienten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latin typeface="Arial" charset="0"/>
                <a:cs typeface="Times New Roman" pitchFamily="18" charset="0"/>
              </a:rPr>
              <a:t>C73</a:t>
            </a: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Gesamt=1.671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2987303" y="3789040"/>
            <a:ext cx="79260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78</a:t>
            </a:r>
            <a:r>
              <a:rPr lang="de-DE" altLang="de-DE" sz="1400" b="1" dirty="0" smtClean="0"/>
              <a:t>%</a:t>
            </a:r>
            <a:endParaRPr lang="de-DE" altLang="de-DE" sz="1400" b="1" dirty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435576" y="4725144"/>
            <a:ext cx="86513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de-DE" altLang="de-DE" sz="1400" b="1" dirty="0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059832" y="5661248"/>
            <a:ext cx="304529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Alter bei Diagnosestellung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 rot="16200000">
            <a:off x="-10104" y="3411267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2886492" y="2492896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1.309</a:t>
            </a:r>
            <a:endParaRPr lang="de-DE" altLang="de-DE" sz="1600" dirty="0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5364088" y="4201343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362</a:t>
            </a:r>
            <a:endParaRPr lang="de-DE" altLang="de-DE" sz="1600" dirty="0"/>
          </a:p>
        </p:txBody>
      </p:sp>
    </p:spTree>
    <p:extLst>
      <p:ext uri="{BB962C8B-B14F-4D97-AF65-F5344CB8AC3E}">
        <p14:creationId xmlns:p14="http://schemas.microsoft.com/office/powerpoint/2010/main" val="281587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0" y="519644"/>
            <a:ext cx="9036496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Tumortypen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latin typeface="Arial" charset="0"/>
                <a:cs typeface="Times New Roman" pitchFamily="18" charset="0"/>
              </a:rPr>
              <a:t>C73</a:t>
            </a: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Gesamt=1.671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2" name="Diagramm 11"/>
          <p:cNvGraphicFramePr/>
          <p:nvPr>
            <p:extLst>
              <p:ext uri="{D42A27DB-BD31-4B8C-83A1-F6EECF244321}">
                <p14:modId xmlns:p14="http://schemas.microsoft.com/office/powerpoint/2010/main" val="9742242"/>
              </p:ext>
            </p:extLst>
          </p:nvPr>
        </p:nvGraphicFramePr>
        <p:xfrm>
          <a:off x="2196268" y="2997344"/>
          <a:ext cx="4788000" cy="352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2873896" y="3799926"/>
            <a:ext cx="762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212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4837113" y="4664022"/>
            <a:ext cx="762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1.279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3923928" y="3423118"/>
            <a:ext cx="47878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47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3563888" y="3511894"/>
            <a:ext cx="50150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87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 Box 7"/>
          <p:cNvSpPr txBox="1">
            <a:spLocks noChangeArrowheads="1"/>
          </p:cNvSpPr>
          <p:nvPr/>
        </p:nvSpPr>
        <p:spPr bwMode="auto">
          <a:xfrm>
            <a:off x="4415904" y="3351110"/>
            <a:ext cx="44412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4258692" y="3420141"/>
            <a:ext cx="38531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39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9" name="Gerade Verbindung 28"/>
          <p:cNvCxnSpPr/>
          <p:nvPr/>
        </p:nvCxnSpPr>
        <p:spPr>
          <a:xfrm flipH="1">
            <a:off x="1979712" y="3835638"/>
            <a:ext cx="836714" cy="271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29"/>
          <p:cNvCxnSpPr/>
          <p:nvPr/>
        </p:nvCxnSpPr>
        <p:spPr>
          <a:xfrm flipH="1" flipV="1">
            <a:off x="2195736" y="3217840"/>
            <a:ext cx="1461840" cy="2588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30"/>
          <p:cNvCxnSpPr/>
          <p:nvPr/>
        </p:nvCxnSpPr>
        <p:spPr>
          <a:xfrm flipH="1" flipV="1">
            <a:off x="3059832" y="2523368"/>
            <a:ext cx="1008112" cy="9152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31"/>
          <p:cNvCxnSpPr/>
          <p:nvPr/>
        </p:nvCxnSpPr>
        <p:spPr>
          <a:xfrm flipH="1" flipV="1">
            <a:off x="4343338" y="2450938"/>
            <a:ext cx="84648" cy="9588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32"/>
          <p:cNvCxnSpPr/>
          <p:nvPr/>
        </p:nvCxnSpPr>
        <p:spPr>
          <a:xfrm flipV="1">
            <a:off x="4572000" y="2681788"/>
            <a:ext cx="957064" cy="7033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 Verbindung 34"/>
          <p:cNvCxnSpPr/>
          <p:nvPr/>
        </p:nvCxnSpPr>
        <p:spPr>
          <a:xfrm flipV="1">
            <a:off x="6418893" y="3575518"/>
            <a:ext cx="967670" cy="2872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 Box 4"/>
          <p:cNvSpPr txBox="1">
            <a:spLocks noChangeArrowheads="1"/>
          </p:cNvSpPr>
          <p:nvPr/>
        </p:nvSpPr>
        <p:spPr bwMode="auto">
          <a:xfrm>
            <a:off x="3419872" y="1784248"/>
            <a:ext cx="19240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Anderes </a:t>
            </a:r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Ca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2%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 Box 7"/>
          <p:cNvSpPr txBox="1">
            <a:spLocks noChangeArrowheads="1"/>
          </p:cNvSpPr>
          <p:nvPr/>
        </p:nvSpPr>
        <p:spPr bwMode="auto">
          <a:xfrm>
            <a:off x="5364088" y="2189328"/>
            <a:ext cx="20224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Sonstiges </a:t>
            </a:r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Malignom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1%</a:t>
            </a:r>
          </a:p>
        </p:txBody>
      </p:sp>
      <p:sp>
        <p:nvSpPr>
          <p:cNvPr id="38" name="Text Box 8"/>
          <p:cNvSpPr txBox="1">
            <a:spLocks noChangeArrowheads="1"/>
          </p:cNvSpPr>
          <p:nvPr/>
        </p:nvSpPr>
        <p:spPr bwMode="auto">
          <a:xfrm>
            <a:off x="142875" y="3749573"/>
            <a:ext cx="20018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Follikuläres </a:t>
            </a:r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Ca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13%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 Box 11"/>
          <p:cNvSpPr txBox="1">
            <a:spLocks noChangeArrowheads="1"/>
          </p:cNvSpPr>
          <p:nvPr/>
        </p:nvSpPr>
        <p:spPr bwMode="auto">
          <a:xfrm>
            <a:off x="6876256" y="3128860"/>
            <a:ext cx="20224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Papilläres</a:t>
            </a:r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Ca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76%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 Box 12"/>
          <p:cNvSpPr txBox="1">
            <a:spLocks noChangeArrowheads="1"/>
          </p:cNvSpPr>
          <p:nvPr/>
        </p:nvSpPr>
        <p:spPr bwMode="auto">
          <a:xfrm>
            <a:off x="323528" y="2855810"/>
            <a:ext cx="232067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Medulläres</a:t>
            </a:r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Ca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5%</a:t>
            </a:r>
          </a:p>
        </p:txBody>
      </p:sp>
      <p:sp>
        <p:nvSpPr>
          <p:cNvPr id="41" name="Text Box 16"/>
          <p:cNvSpPr txBox="1">
            <a:spLocks noChangeArrowheads="1"/>
          </p:cNvSpPr>
          <p:nvPr/>
        </p:nvSpPr>
        <p:spPr bwMode="auto">
          <a:xfrm>
            <a:off x="1660525" y="2000148"/>
            <a:ext cx="19240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>
                <a:latin typeface="Arial" panose="020B0604020202020204" pitchFamily="34" charset="0"/>
                <a:cs typeface="Arial" panose="020B0604020202020204" pitchFamily="34" charset="0"/>
              </a:rPr>
              <a:t>Anaplastisches Ca</a:t>
            </a:r>
          </a:p>
          <a:p>
            <a:pPr algn="ctr"/>
            <a:r>
              <a:rPr lang="de-DE" altLang="de-DE" sz="1400">
                <a:latin typeface="Arial" panose="020B0604020202020204" pitchFamily="34" charset="0"/>
                <a:cs typeface="Arial" panose="020B0604020202020204" pitchFamily="34" charset="0"/>
              </a:rPr>
              <a:t>3%</a:t>
            </a:r>
          </a:p>
        </p:txBody>
      </p:sp>
    </p:spTree>
    <p:extLst>
      <p:ext uri="{BB962C8B-B14F-4D97-AF65-F5344CB8AC3E}">
        <p14:creationId xmlns:p14="http://schemas.microsoft.com/office/powerpoint/2010/main" val="2469831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51520" y="620688"/>
            <a:ext cx="871296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Überlebensanalysen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sind entscheidende Faktoren für die Ergebnisqualität der Tumortherapie. Unterschieden wird zwischen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Life-Status 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Information, ob  Patient lebt oder verstorben ist mit Todesdatum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(Overall-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Survival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OAS)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Follow-</a:t>
            </a:r>
            <a:r>
              <a:rPr lang="de-DE" b="1" dirty="0" err="1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Vorliegende klinische Informationen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zum weiteren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Krankheitsverlauf, insbes. Tumorstatus (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Diseasefree-Survival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DFS etc.)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Seit Jahren können in Bayern keine Überlebensanalysen für das gesamte dokumentierte Patientengut mehr berechnet werden, da der Bayerische Landesbeauftragte für Datenschutz ab 2008  den elektronischen Life-Status-Abgleich mit der AKDB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(‚Anstalt für Kommunale Datenverarbeitung in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Bayern’) untersagt hat.  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Die notwendige Novellierung des Bayerischen Krebsregistergesetzes im Rahmen des seit 01.01.2014 geltenden KFRG (Krebsfrüherkennungs-  und 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registergesetzes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) ist für 2016 vorgesehen. </a:t>
            </a:r>
          </a:p>
        </p:txBody>
      </p:sp>
    </p:spTree>
    <p:extLst>
      <p:ext uri="{BB962C8B-B14F-4D97-AF65-F5344CB8AC3E}">
        <p14:creationId xmlns:p14="http://schemas.microsoft.com/office/powerpoint/2010/main" val="459751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323528" y="764704"/>
            <a:ext cx="88204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 den beiden folgenden Grafiken wird der Ist-Zustand dargestellt: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Aktueller Life-Status:</a:t>
            </a:r>
          </a:p>
          <a:p>
            <a:endParaRPr lang="de-DE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Unbekannt	Es ist keine Information vorhanden, ob Patient lebt oder tot ist</a:t>
            </a: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Lebt 			Information, dass Patient noch lebt (unabhängig vom Tumorstatus)</a:t>
            </a: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Tot				Tod und Sterbetag des Patienten ist bekannt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323528" y="2235933"/>
            <a:ext cx="216024" cy="189023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323528" y="2523965"/>
            <a:ext cx="216024" cy="189023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323528" y="1947901"/>
            <a:ext cx="216024" cy="18902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" name="Textfeld 5"/>
          <p:cNvSpPr txBox="1"/>
          <p:nvPr/>
        </p:nvSpPr>
        <p:spPr>
          <a:xfrm>
            <a:off x="323528" y="3073028"/>
            <a:ext cx="87129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Aktuelles Klinisches Follow-</a:t>
            </a:r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defTabSz="357188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Unbekannt 	Keine aktuelle Information zum klinischen Verlauf /Tumorstatus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				des Patienten vorhanden</a:t>
            </a:r>
          </a:p>
          <a:p>
            <a:pPr defTabSz="357188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Bekannt 	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Der aktuelle klinische Verlauf /Tumorstatus des Patienten ist 						vorhanden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Tot				Tod und Sterbetag des Patienten ist bekannt</a:t>
            </a:r>
          </a:p>
          <a:p>
            <a:pPr defTabSz="357188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Ausblick: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Das KFRG sieht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eine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adäquate Finanzierung durch die Krankenkassen vor, so dass die klinischen Verlaufsinformationen zukünftig vollständig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erhoben werden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können.</a:t>
            </a:r>
          </a:p>
          <a:p>
            <a:pPr defTabSz="357188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23528" y="4252157"/>
            <a:ext cx="216024" cy="189023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3528" y="4828221"/>
            <a:ext cx="216024" cy="189023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323528" y="3721100"/>
            <a:ext cx="216024" cy="189023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922491720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494</Words>
  <Application>Microsoft Office PowerPoint</Application>
  <PresentationFormat>Bildschirmpräsentation (4:3)</PresentationFormat>
  <Paragraphs>192</Paragraphs>
  <Slides>12</Slides>
  <Notes>8</Notes>
  <HiddenSlides>0</HiddenSlides>
  <MMClips>0</MMClips>
  <ScaleCrop>false</ScaleCrop>
  <HeadingPairs>
    <vt:vector size="6" baseType="variant">
      <vt:variant>
        <vt:lpstr>Design</vt:lpstr>
      </vt:variant>
      <vt:variant>
        <vt:i4>2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5" baseType="lpstr">
      <vt:lpstr>Larissa</vt:lpstr>
      <vt:lpstr>Benutzerdefiniertes Design</vt:lpstr>
      <vt:lpstr>Dokument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Universitätsklinikum Erlangen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Borstorff, Christine</dc:creator>
  <cp:lastModifiedBy>Borstorff, Christine</cp:lastModifiedBy>
  <cp:revision>174</cp:revision>
  <cp:lastPrinted>2014-10-09T09:19:55Z</cp:lastPrinted>
  <dcterms:created xsi:type="dcterms:W3CDTF">2014-04-28T10:09:44Z</dcterms:created>
  <dcterms:modified xsi:type="dcterms:W3CDTF">2015-01-12T10:54:29Z</dcterms:modified>
</cp:coreProperties>
</file>