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28" r:id="rId2"/>
  </p:sldMasterIdLst>
  <p:notesMasterIdLst>
    <p:notesMasterId r:id="rId15"/>
  </p:notesMasterIdLst>
  <p:handoutMasterIdLst>
    <p:handoutMasterId r:id="rId16"/>
  </p:handoutMasterIdLst>
  <p:sldIdLst>
    <p:sldId id="293" r:id="rId3"/>
    <p:sldId id="287" r:id="rId4"/>
    <p:sldId id="289" r:id="rId5"/>
    <p:sldId id="291" r:id="rId6"/>
    <p:sldId id="282" r:id="rId7"/>
    <p:sldId id="285" r:id="rId8"/>
    <p:sldId id="292" r:id="rId9"/>
    <p:sldId id="295" r:id="rId10"/>
    <p:sldId id="296" r:id="rId11"/>
    <p:sldId id="277" r:id="rId12"/>
    <p:sldId id="290" r:id="rId13"/>
    <p:sldId id="294" r:id="rId14"/>
  </p:sldIdLst>
  <p:sldSz cx="9144000" cy="6858000" type="screen4x3"/>
  <p:notesSz cx="6858000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-1.9732586060218806E-3"/>
                  <c:y val="-0.271216230097804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343087264782265E-3"/>
                  <c:y val="-0.304686946703386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222991989731E-3"/>
                  <c:y val="-0.261959394980487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293104045976004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320520441495206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6102255756910659E-3"/>
                  <c:y val="-0.395429664961055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838215787033976E-4"/>
                  <c:y val="-0.421871779913401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9915508821969014E-3"/>
                  <c:y val="-0.442383565390474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433957665478289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731166756035519E-3"/>
                  <c:y val="-0.421842855626762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677634008572029E-3"/>
                  <c:y val="-0.46515612415409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9413242618978239E-3"/>
                  <c:y val="-0.123052635183289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067316745830723E-4"/>
                  <c:y val="-0.42561300878298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103</c:v>
                </c:pt>
                <c:pt idx="1">
                  <c:v>117</c:v>
                </c:pt>
                <c:pt idx="2">
                  <c:v>101</c:v>
                </c:pt>
                <c:pt idx="3">
                  <c:v>114</c:v>
                </c:pt>
                <c:pt idx="4">
                  <c:v>129</c:v>
                </c:pt>
                <c:pt idx="5">
                  <c:v>163</c:v>
                </c:pt>
                <c:pt idx="6">
                  <c:v>171</c:v>
                </c:pt>
                <c:pt idx="7">
                  <c:v>183</c:v>
                </c:pt>
                <c:pt idx="8">
                  <c:v>179</c:v>
                </c:pt>
                <c:pt idx="9">
                  <c:v>171</c:v>
                </c:pt>
                <c:pt idx="10">
                  <c:v>197</c:v>
                </c:pt>
                <c:pt idx="11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8284416"/>
        <c:axId val="138408320"/>
      </c:barChart>
      <c:catAx>
        <c:axId val="138284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8408320"/>
        <c:crosses val="autoZero"/>
        <c:auto val="1"/>
        <c:lblAlgn val="ctr"/>
        <c:lblOffset val="100"/>
        <c:noMultiLvlLbl val="0"/>
      </c:catAx>
      <c:valAx>
        <c:axId val="138408320"/>
        <c:scaling>
          <c:orientation val="minMax"/>
          <c:max val="2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38284416"/>
        <c:crosses val="autoZero"/>
        <c:crossBetween val="between"/>
        <c:majorUnit val="50"/>
        <c:minorUnit val="5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2">
                  <c:v>1</c:v>
                </c:pt>
                <c:pt idx="3">
                  <c:v>2</c:v>
                </c:pt>
                <c:pt idx="4">
                  <c:v>7</c:v>
                </c:pt>
                <c:pt idx="5">
                  <c:v>10</c:v>
                </c:pt>
                <c:pt idx="6">
                  <c:v>14</c:v>
                </c:pt>
                <c:pt idx="7">
                  <c:v>31</c:v>
                </c:pt>
                <c:pt idx="8">
                  <c:v>54</c:v>
                </c:pt>
                <c:pt idx="9">
                  <c:v>53</c:v>
                </c:pt>
                <c:pt idx="10">
                  <c:v>41</c:v>
                </c:pt>
                <c:pt idx="11">
                  <c:v>70</c:v>
                </c:pt>
                <c:pt idx="12">
                  <c:v>45</c:v>
                </c:pt>
                <c:pt idx="13">
                  <c:v>48</c:v>
                </c:pt>
                <c:pt idx="14">
                  <c:v>36</c:v>
                </c:pt>
                <c:pt idx="15">
                  <c:v>21</c:v>
                </c:pt>
                <c:pt idx="16">
                  <c:v>11</c:v>
                </c:pt>
                <c:pt idx="17">
                  <c:v>5</c:v>
                </c:pt>
                <c:pt idx="18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1">
                  <c:v>2</c:v>
                </c:pt>
                <c:pt idx="2">
                  <c:v>2</c:v>
                </c:pt>
                <c:pt idx="3">
                  <c:v>18</c:v>
                </c:pt>
                <c:pt idx="4">
                  <c:v>31</c:v>
                </c:pt>
                <c:pt idx="5">
                  <c:v>42</c:v>
                </c:pt>
                <c:pt idx="6">
                  <c:v>78</c:v>
                </c:pt>
                <c:pt idx="7">
                  <c:v>95</c:v>
                </c:pt>
                <c:pt idx="8">
                  <c:v>137</c:v>
                </c:pt>
                <c:pt idx="9">
                  <c:v>159</c:v>
                </c:pt>
                <c:pt idx="10">
                  <c:v>138</c:v>
                </c:pt>
                <c:pt idx="11">
                  <c:v>134</c:v>
                </c:pt>
                <c:pt idx="12">
                  <c:v>111</c:v>
                </c:pt>
                <c:pt idx="13">
                  <c:v>107</c:v>
                </c:pt>
                <c:pt idx="14">
                  <c:v>74</c:v>
                </c:pt>
                <c:pt idx="15">
                  <c:v>46</c:v>
                </c:pt>
                <c:pt idx="16">
                  <c:v>29</c:v>
                </c:pt>
                <c:pt idx="17">
                  <c:v>13</c:v>
                </c:pt>
                <c:pt idx="18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9601664"/>
        <c:axId val="6370432"/>
        <c:axId val="0"/>
      </c:bar3DChart>
      <c:catAx>
        <c:axId val="149601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6370432"/>
        <c:crosses val="autoZero"/>
        <c:auto val="1"/>
        <c:lblAlgn val="ctr"/>
        <c:lblOffset val="100"/>
        <c:noMultiLvlLbl val="0"/>
      </c:catAx>
      <c:valAx>
        <c:axId val="6370432"/>
        <c:scaling>
          <c:orientation val="minMax"/>
          <c:max val="2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49601664"/>
        <c:crosses val="autoZero"/>
        <c:crossBetween val="between"/>
        <c:majorUnit val="50"/>
        <c:minorUnit val="5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1309</c:v>
                </c:pt>
                <c:pt idx="1">
                  <c:v>362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33293440"/>
        <c:axId val="33294976"/>
      </c:barChart>
      <c:catAx>
        <c:axId val="33293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3294976"/>
        <c:crosses val="autoZero"/>
        <c:auto val="1"/>
        <c:lblAlgn val="ctr"/>
        <c:lblOffset val="100"/>
        <c:noMultiLvlLbl val="0"/>
      </c:catAx>
      <c:valAx>
        <c:axId val="33294976"/>
        <c:scaling>
          <c:orientation val="minMax"/>
          <c:max val="18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3293440"/>
        <c:crosses val="autoZero"/>
        <c:crossBetween val="between"/>
        <c:majorUnit val="200"/>
        <c:minorUnit val="2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Tabelle1!$A$2:$A$7</c:f>
              <c:strCache>
                <c:ptCount val="6"/>
                <c:pt idx="0">
                  <c:v>papillär</c:v>
                </c:pt>
                <c:pt idx="1">
                  <c:v>follikulär</c:v>
                </c:pt>
                <c:pt idx="2">
                  <c:v>medullär</c:v>
                </c:pt>
                <c:pt idx="3">
                  <c:v>anaplastisch</c:v>
                </c:pt>
                <c:pt idx="4">
                  <c:v>anderes Ca</c:v>
                </c:pt>
                <c:pt idx="5">
                  <c:v>Sonstiges Malignom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1279</c:v>
                </c:pt>
                <c:pt idx="1">
                  <c:v>212</c:v>
                </c:pt>
                <c:pt idx="2">
                  <c:v>87</c:v>
                </c:pt>
                <c:pt idx="3">
                  <c:v>47</c:v>
                </c:pt>
                <c:pt idx="4">
                  <c:v>39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25</c:v>
                </c:pt>
                <c:pt idx="1">
                  <c:v>24</c:v>
                </c:pt>
                <c:pt idx="2">
                  <c:v>14</c:v>
                </c:pt>
                <c:pt idx="3">
                  <c:v>20</c:v>
                </c:pt>
                <c:pt idx="4">
                  <c:v>20</c:v>
                </c:pt>
                <c:pt idx="5">
                  <c:v>15</c:v>
                </c:pt>
                <c:pt idx="6">
                  <c:v>10</c:v>
                </c:pt>
                <c:pt idx="7">
                  <c:v>13</c:v>
                </c:pt>
                <c:pt idx="8">
                  <c:v>14</c:v>
                </c:pt>
                <c:pt idx="9">
                  <c:v>9</c:v>
                </c:pt>
                <c:pt idx="10">
                  <c:v>5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23</c:v>
                </c:pt>
                <c:pt idx="1">
                  <c:v>28</c:v>
                </c:pt>
                <c:pt idx="2">
                  <c:v>21</c:v>
                </c:pt>
                <c:pt idx="3">
                  <c:v>25</c:v>
                </c:pt>
                <c:pt idx="4">
                  <c:v>23</c:v>
                </c:pt>
                <c:pt idx="5">
                  <c:v>29</c:v>
                </c:pt>
                <c:pt idx="6">
                  <c:v>20</c:v>
                </c:pt>
                <c:pt idx="7">
                  <c:v>31</c:v>
                </c:pt>
                <c:pt idx="8">
                  <c:v>43</c:v>
                </c:pt>
                <c:pt idx="9">
                  <c:v>40</c:v>
                </c:pt>
                <c:pt idx="10">
                  <c:v>73</c:v>
                </c:pt>
                <c:pt idx="11">
                  <c:v>42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55</c:v>
                </c:pt>
                <c:pt idx="1">
                  <c:v>65</c:v>
                </c:pt>
                <c:pt idx="2">
                  <c:v>66</c:v>
                </c:pt>
                <c:pt idx="3">
                  <c:v>69</c:v>
                </c:pt>
                <c:pt idx="4">
                  <c:v>86</c:v>
                </c:pt>
                <c:pt idx="5">
                  <c:v>119</c:v>
                </c:pt>
                <c:pt idx="6">
                  <c:v>141</c:v>
                </c:pt>
                <c:pt idx="7">
                  <c:v>139</c:v>
                </c:pt>
                <c:pt idx="8">
                  <c:v>122</c:v>
                </c:pt>
                <c:pt idx="9">
                  <c:v>122</c:v>
                </c:pt>
                <c:pt idx="10">
                  <c:v>119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513088"/>
        <c:axId val="40727296"/>
      </c:barChart>
      <c:catAx>
        <c:axId val="3951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0727296"/>
        <c:crosses val="autoZero"/>
        <c:auto val="1"/>
        <c:lblAlgn val="ctr"/>
        <c:lblOffset val="100"/>
        <c:noMultiLvlLbl val="0"/>
      </c:catAx>
      <c:valAx>
        <c:axId val="4072729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951308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25</c:v>
                </c:pt>
                <c:pt idx="1">
                  <c:v>24</c:v>
                </c:pt>
                <c:pt idx="2">
                  <c:v>14</c:v>
                </c:pt>
                <c:pt idx="3">
                  <c:v>20</c:v>
                </c:pt>
                <c:pt idx="4">
                  <c:v>20</c:v>
                </c:pt>
                <c:pt idx="5">
                  <c:v>15</c:v>
                </c:pt>
                <c:pt idx="6">
                  <c:v>10</c:v>
                </c:pt>
                <c:pt idx="7">
                  <c:v>13</c:v>
                </c:pt>
                <c:pt idx="8">
                  <c:v>14</c:v>
                </c:pt>
                <c:pt idx="9">
                  <c:v>9</c:v>
                </c:pt>
                <c:pt idx="10">
                  <c:v>5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17</c:v>
                </c:pt>
                <c:pt idx="1">
                  <c:v>18</c:v>
                </c:pt>
                <c:pt idx="2">
                  <c:v>11</c:v>
                </c:pt>
                <c:pt idx="3">
                  <c:v>12</c:v>
                </c:pt>
                <c:pt idx="4">
                  <c:v>14</c:v>
                </c:pt>
                <c:pt idx="5">
                  <c:v>19</c:v>
                </c:pt>
                <c:pt idx="6">
                  <c:v>12</c:v>
                </c:pt>
                <c:pt idx="7">
                  <c:v>18</c:v>
                </c:pt>
                <c:pt idx="8">
                  <c:v>28</c:v>
                </c:pt>
                <c:pt idx="9">
                  <c:v>28</c:v>
                </c:pt>
                <c:pt idx="10">
                  <c:v>40</c:v>
                </c:pt>
                <c:pt idx="11">
                  <c:v>42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61</c:v>
                </c:pt>
                <c:pt idx="1">
                  <c:v>75</c:v>
                </c:pt>
                <c:pt idx="2">
                  <c:v>76</c:v>
                </c:pt>
                <c:pt idx="3">
                  <c:v>82</c:v>
                </c:pt>
                <c:pt idx="4">
                  <c:v>95</c:v>
                </c:pt>
                <c:pt idx="5">
                  <c:v>129</c:v>
                </c:pt>
                <c:pt idx="6">
                  <c:v>149</c:v>
                </c:pt>
                <c:pt idx="7">
                  <c:v>152</c:v>
                </c:pt>
                <c:pt idx="8">
                  <c:v>137</c:v>
                </c:pt>
                <c:pt idx="9">
                  <c:v>134</c:v>
                </c:pt>
                <c:pt idx="10">
                  <c:v>152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098624"/>
        <c:axId val="42144896"/>
      </c:barChart>
      <c:catAx>
        <c:axId val="4109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144896"/>
        <c:crosses val="autoZero"/>
        <c:auto val="1"/>
        <c:lblAlgn val="ctr"/>
        <c:lblOffset val="100"/>
        <c:noMultiLvlLbl val="0"/>
      </c:catAx>
      <c:valAx>
        <c:axId val="4214489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109862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5275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637" y="4689239"/>
            <a:ext cx="5486727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5275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098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438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853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771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585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976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29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44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772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76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88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8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2002-2013: Schilddrüse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A222C-9BBB-47EC-B037-9F8F818F35F3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11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Schilddrüse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C73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2002-2013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037322005"/>
              </p:ext>
            </p:extLst>
          </p:nvPr>
        </p:nvGraphicFramePr>
        <p:xfrm>
          <a:off x="724461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(LK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C73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Gesamt=1.671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403648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907704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83768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87824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91880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067944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076056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183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80112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156176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660232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197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572000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021633" y="3429000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Lebt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884368" y="3782942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7884368" y="4070974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7884368" y="3507085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651233199"/>
              </p:ext>
            </p:extLst>
          </p:nvPr>
        </p:nvGraphicFramePr>
        <p:xfrm>
          <a:off x="680040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610238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75360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(FUP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C73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Gesamt=1.671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331640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11760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15816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419872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995936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004048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183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508104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084168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588224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197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7164288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499992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7877617" y="3429000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7740352" y="3789040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7740352" y="407707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7740352" y="3507085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2014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2002-2013,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2014.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2002-2013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2.447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1.327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1.735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712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Schilddrüse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C73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3.774 </a:t>
            </a:r>
            <a:r>
              <a:rPr lang="de-DE" altLang="de-DE" sz="1200" b="1" dirty="0" smtClean="0">
                <a:latin typeface="Arial" charset="0"/>
              </a:rPr>
              <a:t>(ED 1978 bis 2013)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3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Schilddrüse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 Meldungen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1.671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88913" y="3367088"/>
            <a:ext cx="3759200" cy="256993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von der Registerstelle des BKR unter 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960111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C73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1.709.004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836.371,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872.633)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2012: Schilddrüse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pic>
        <p:nvPicPr>
          <p:cNvPr id="7" name="Grafik 6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600" y="1267200"/>
            <a:ext cx="5017480" cy="540000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182705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29231216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latin typeface="Arial" charset="0"/>
                <a:cs typeface="Times New Roman" pitchFamily="18" charset="0"/>
              </a:rPr>
              <a:t>C73</a:t>
            </a:r>
            <a:endParaRPr lang="de-DE" altLang="de-DE" sz="1400" dirty="0">
              <a:latin typeface="Arial" charset="0"/>
              <a:cs typeface="Times New Roman" pitchFamily="18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Gesamt=1.671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092280" y="1412776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596336" y="4664169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034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694682606"/>
              </p:ext>
            </p:extLst>
          </p:nvPr>
        </p:nvGraphicFramePr>
        <p:xfrm>
          <a:off x="832579" y="1268760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C73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Gesamt=1.671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484786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  450,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55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54,6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n=1.221,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51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51,7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0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554636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795936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38450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183109506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65-jährigen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C73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Gesamt=1.671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87303" y="3789040"/>
            <a:ext cx="79260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78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576" y="4725144"/>
            <a:ext cx="8651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2492896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1.309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4201343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362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Tumortypen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C73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Gesamt=1.671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Diagramm 11"/>
          <p:cNvGraphicFramePr/>
          <p:nvPr>
            <p:extLst>
              <p:ext uri="{D42A27DB-BD31-4B8C-83A1-F6EECF244321}">
                <p14:modId xmlns:p14="http://schemas.microsoft.com/office/powerpoint/2010/main" val="9742242"/>
              </p:ext>
            </p:extLst>
          </p:nvPr>
        </p:nvGraphicFramePr>
        <p:xfrm>
          <a:off x="2196268" y="2997344"/>
          <a:ext cx="478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873896" y="3799926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212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4837113" y="4664022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1.279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3923928" y="3423118"/>
            <a:ext cx="47878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563888" y="3511894"/>
            <a:ext cx="5015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4415904" y="3351110"/>
            <a:ext cx="44412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4258692" y="3420141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Gerade Verbindung 28"/>
          <p:cNvCxnSpPr/>
          <p:nvPr/>
        </p:nvCxnSpPr>
        <p:spPr>
          <a:xfrm flipH="1">
            <a:off x="1979712" y="3835638"/>
            <a:ext cx="836714" cy="27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 flipV="1">
            <a:off x="2195736" y="3217840"/>
            <a:ext cx="1461840" cy="2588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 flipV="1">
            <a:off x="3059832" y="2523368"/>
            <a:ext cx="1008112" cy="9152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H="1" flipV="1">
            <a:off x="4343338" y="2450938"/>
            <a:ext cx="84648" cy="9588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4572000" y="2681788"/>
            <a:ext cx="957064" cy="70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V="1">
            <a:off x="6418893" y="3575518"/>
            <a:ext cx="967670" cy="2872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3419872" y="1784248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Anderes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5364088" y="2189328"/>
            <a:ext cx="202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Sonstiges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Malignom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142875" y="3749573"/>
            <a:ext cx="20018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Follikuläres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13%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6876256" y="3128860"/>
            <a:ext cx="202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Papilläres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76%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323528" y="2855810"/>
            <a:ext cx="23206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Medulläres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5%</a:t>
            </a: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1660525" y="2000148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>
                <a:latin typeface="Arial" panose="020B0604020202020204" pitchFamily="34" charset="0"/>
                <a:cs typeface="Arial" panose="020B0604020202020204" pitchFamily="34" charset="0"/>
              </a:rPr>
              <a:t>Anaplastisches Ca</a:t>
            </a:r>
          </a:p>
          <a:p>
            <a:pPr algn="ctr"/>
            <a:r>
              <a:rPr lang="de-DE" altLang="de-DE" sz="1400"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</a:p>
        </p:txBody>
      </p:sp>
    </p:spTree>
    <p:extLst>
      <p:ext uri="{BB962C8B-B14F-4D97-AF65-F5344CB8AC3E}">
        <p14:creationId xmlns:p14="http://schemas.microsoft.com/office/powerpoint/2010/main" val="24698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45975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Unbekannt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Lebt 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Unbekannt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Bekannt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249172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494</Words>
  <Application>Microsoft Office PowerPoint</Application>
  <PresentationFormat>Bildschirmpräsentation (4:3)</PresentationFormat>
  <Paragraphs>192</Paragraphs>
  <Slides>12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Larissa</vt:lpstr>
      <vt:lpstr>Benutzerdefiniertes Design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174</cp:revision>
  <cp:lastPrinted>2014-10-09T09:19:55Z</cp:lastPrinted>
  <dcterms:created xsi:type="dcterms:W3CDTF">2014-04-28T10:09:44Z</dcterms:created>
  <dcterms:modified xsi:type="dcterms:W3CDTF">2015-01-12T10:54:29Z</dcterms:modified>
</cp:coreProperties>
</file>