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4"/>
  </p:notesMasterIdLst>
  <p:handoutMasterIdLst>
    <p:handoutMasterId r:id="rId15"/>
  </p:handoutMasterIdLst>
  <p:sldIdLst>
    <p:sldId id="294" r:id="rId2"/>
    <p:sldId id="287" r:id="rId3"/>
    <p:sldId id="289" r:id="rId4"/>
    <p:sldId id="291" r:id="rId5"/>
    <p:sldId id="282" r:id="rId6"/>
    <p:sldId id="292" r:id="rId7"/>
    <p:sldId id="293" r:id="rId8"/>
    <p:sldId id="296" r:id="rId9"/>
    <p:sldId id="297" r:id="rId10"/>
    <p:sldId id="277" r:id="rId11"/>
    <p:sldId id="290" r:id="rId12"/>
    <p:sldId id="295" r:id="rId13"/>
  </p:sldIdLst>
  <p:sldSz cx="9144000" cy="6858000" type="screen4x3"/>
  <p:notesSz cx="6858000" cy="987266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339966"/>
    <a:srgbClr val="008378"/>
    <a:srgbClr val="008380"/>
    <a:srgbClr val="00836C"/>
    <a:srgbClr val="00CC6E"/>
    <a:srgbClr val="00CC66"/>
    <a:srgbClr val="00835C"/>
    <a:srgbClr val="008080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056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425990525292994E-2"/>
          <c:y val="2.9293812481685701E-2"/>
          <c:w val="0.91374633003420802"/>
          <c:h val="0.9027503124884842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Datenreihe 1</c:v>
                </c:pt>
              </c:strCache>
            </c:strRef>
          </c:tx>
          <c:spPr>
            <a:solidFill>
              <a:srgbClr val="99CCFF"/>
            </a:solidFill>
            <a:ln>
              <a:solidFill>
                <a:schemeClr val="tx2"/>
              </a:solidFill>
            </a:ln>
          </c:spPr>
          <c:invertIfNegative val="0"/>
          <c:dLbls>
            <c:dLbl>
              <c:idx val="0"/>
              <c:layout>
                <c:manualLayout>
                  <c:x val="-1.9732586060218806E-3"/>
                  <c:y val="-0.3657518581195683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8343087264782265E-3"/>
                  <c:y val="-0.396521556781671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344222991989731E-3"/>
                  <c:y val="-0.3808041844935623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8023743823543021E-3"/>
                  <c:y val="-0.406546799602120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0926638153791827E-4"/>
                  <c:y val="-0.3394275670995597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0267663737317453E-4"/>
                  <c:y val="-0.438645952056718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3838215787033976E-4"/>
                  <c:y val="-0.4083666901960066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3.1890345694242706E-3"/>
                  <c:y val="-0.3883632065208953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3.4120072566184284E-4"/>
                  <c:y val="-0.390741378382626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1.9731166756035519E-3"/>
                  <c:y val="-0.3543174070397885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1.5677634008572029E-3"/>
                  <c:y val="-0.3845498796132907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1.9413242618978239E-3"/>
                  <c:y val="-0.306721855339859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1.067316745830723E-4"/>
                  <c:y val="-0.425613008782987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6.3868688247849112E-5"/>
                  <c:y val="-0.381830679028657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1.6638502940656337E-3"/>
                  <c:y val="-0.3314078564423075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9.6032306682905259E-5"/>
                  <c:y val="-0.315874375589579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3.1967097995400932E-5"/>
                  <c:y val="-0.299971406540079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-1.6638612481213999E-3"/>
                  <c:y val="-4.00426675116615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/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Tabelle1!$A$2:$A$13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Tabelle1!$B$2:$B$13</c:f>
              <c:numCache>
                <c:formatCode>General</c:formatCode>
                <c:ptCount val="12"/>
                <c:pt idx="0">
                  <c:v>109</c:v>
                </c:pt>
                <c:pt idx="1">
                  <c:v>121</c:v>
                </c:pt>
                <c:pt idx="2">
                  <c:v>115</c:v>
                </c:pt>
                <c:pt idx="3">
                  <c:v>125</c:v>
                </c:pt>
                <c:pt idx="4">
                  <c:v>103</c:v>
                </c:pt>
                <c:pt idx="5">
                  <c:v>135</c:v>
                </c:pt>
                <c:pt idx="6">
                  <c:v>125</c:v>
                </c:pt>
                <c:pt idx="7">
                  <c:v>119</c:v>
                </c:pt>
                <c:pt idx="8">
                  <c:v>118</c:v>
                </c:pt>
                <c:pt idx="9">
                  <c:v>105</c:v>
                </c:pt>
                <c:pt idx="10">
                  <c:v>118</c:v>
                </c:pt>
                <c:pt idx="11">
                  <c:v>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8280960"/>
        <c:axId val="138282496"/>
      </c:barChart>
      <c:catAx>
        <c:axId val="138280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38282496"/>
        <c:crosses val="autoZero"/>
        <c:auto val="1"/>
        <c:lblAlgn val="ctr"/>
        <c:lblOffset val="100"/>
        <c:noMultiLvlLbl val="0"/>
      </c:catAx>
      <c:valAx>
        <c:axId val="138282496"/>
        <c:scaling>
          <c:orientation val="minMax"/>
          <c:max val="15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138280960"/>
        <c:crosses val="autoZero"/>
        <c:crossBetween val="between"/>
        <c:majorUnit val="50"/>
        <c:minorUnit val="50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txPr>
    <a:bodyPr/>
    <a:lstStyle/>
    <a:p>
      <a:pPr>
        <a:defRPr sz="1200">
          <a:latin typeface="Arial" panose="020B0604020202020204" pitchFamily="34" charset="0"/>
          <a:cs typeface="Arial" panose="020B0604020202020204" pitchFamily="34" charset="0"/>
        </a:defRPr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Männer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33CC"/>
              </a:solidFill>
            </a:ln>
          </c:spPr>
          <c:invertIfNegative val="0"/>
          <c:cat>
            <c:strRef>
              <c:f>Tabelle1!$A$2:$A$20</c:f>
              <c:strCache>
                <c:ptCount val="19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85-89</c:v>
                </c:pt>
                <c:pt idx="18">
                  <c:v>&gt;=90</c:v>
                </c:pt>
              </c:strCache>
            </c:strRef>
          </c:cat>
          <c:val>
            <c:numRef>
              <c:f>Tabelle1!$B$2:$B$20</c:f>
              <c:numCache>
                <c:formatCode>General</c:formatCode>
                <c:ptCount val="19"/>
                <c:pt idx="0">
                  <c:v>21</c:v>
                </c:pt>
                <c:pt idx="1">
                  <c:v>10</c:v>
                </c:pt>
                <c:pt idx="2">
                  <c:v>16</c:v>
                </c:pt>
                <c:pt idx="3">
                  <c:v>18</c:v>
                </c:pt>
                <c:pt idx="4">
                  <c:v>17</c:v>
                </c:pt>
                <c:pt idx="5">
                  <c:v>20</c:v>
                </c:pt>
                <c:pt idx="6">
                  <c:v>29</c:v>
                </c:pt>
                <c:pt idx="7">
                  <c:v>36</c:v>
                </c:pt>
                <c:pt idx="8">
                  <c:v>38</c:v>
                </c:pt>
                <c:pt idx="9">
                  <c:v>58</c:v>
                </c:pt>
                <c:pt idx="10">
                  <c:v>66</c:v>
                </c:pt>
                <c:pt idx="11">
                  <c:v>98</c:v>
                </c:pt>
                <c:pt idx="12">
                  <c:v>86</c:v>
                </c:pt>
                <c:pt idx="13">
                  <c:v>103</c:v>
                </c:pt>
                <c:pt idx="14">
                  <c:v>93</c:v>
                </c:pt>
                <c:pt idx="15">
                  <c:v>65</c:v>
                </c:pt>
                <c:pt idx="16">
                  <c:v>22</c:v>
                </c:pt>
                <c:pt idx="17">
                  <c:v>6</c:v>
                </c:pt>
                <c:pt idx="18">
                  <c:v>0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Frauen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accent2">
                  <a:lumMod val="50000"/>
                </a:schemeClr>
              </a:solidFill>
            </a:ln>
          </c:spPr>
          <c:invertIfNegative val="0"/>
          <c:cat>
            <c:strRef>
              <c:f>Tabelle1!$A$2:$A$20</c:f>
              <c:strCache>
                <c:ptCount val="19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85-89</c:v>
                </c:pt>
                <c:pt idx="18">
                  <c:v>&gt;=90</c:v>
                </c:pt>
              </c:strCache>
            </c:strRef>
          </c:cat>
          <c:val>
            <c:numRef>
              <c:f>Tabelle1!$C$2:$C$20</c:f>
              <c:numCache>
                <c:formatCode>General</c:formatCode>
                <c:ptCount val="19"/>
                <c:pt idx="0">
                  <c:v>13</c:v>
                </c:pt>
                <c:pt idx="1">
                  <c:v>6</c:v>
                </c:pt>
                <c:pt idx="2">
                  <c:v>9</c:v>
                </c:pt>
                <c:pt idx="3">
                  <c:v>8</c:v>
                </c:pt>
                <c:pt idx="4">
                  <c:v>13</c:v>
                </c:pt>
                <c:pt idx="5">
                  <c:v>16</c:v>
                </c:pt>
                <c:pt idx="6">
                  <c:v>17</c:v>
                </c:pt>
                <c:pt idx="7">
                  <c:v>21</c:v>
                </c:pt>
                <c:pt idx="8">
                  <c:v>30</c:v>
                </c:pt>
                <c:pt idx="9">
                  <c:v>33</c:v>
                </c:pt>
                <c:pt idx="10">
                  <c:v>44</c:v>
                </c:pt>
                <c:pt idx="11">
                  <c:v>47</c:v>
                </c:pt>
                <c:pt idx="12">
                  <c:v>57</c:v>
                </c:pt>
                <c:pt idx="13">
                  <c:v>100</c:v>
                </c:pt>
                <c:pt idx="14">
                  <c:v>84</c:v>
                </c:pt>
                <c:pt idx="15">
                  <c:v>60</c:v>
                </c:pt>
                <c:pt idx="16">
                  <c:v>18</c:v>
                </c:pt>
                <c:pt idx="17">
                  <c:v>8</c:v>
                </c:pt>
                <c:pt idx="18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9598592"/>
        <c:axId val="149600128"/>
        <c:axId val="0"/>
      </c:bar3DChart>
      <c:catAx>
        <c:axId val="1495985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149600128"/>
        <c:crosses val="autoZero"/>
        <c:auto val="1"/>
        <c:lblAlgn val="ctr"/>
        <c:lblOffset val="100"/>
        <c:noMultiLvlLbl val="0"/>
      </c:catAx>
      <c:valAx>
        <c:axId val="149600128"/>
        <c:scaling>
          <c:orientation val="minMax"/>
          <c:max val="12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aseline="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149598592"/>
        <c:crosses val="autoZero"/>
        <c:crossBetween val="between"/>
        <c:majorUnit val="20"/>
        <c:minorUnit val="20"/>
      </c:valAx>
      <c:spPr>
        <a:solidFill>
          <a:schemeClr val="lt1"/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252053066971322"/>
          <c:y val="0.1422642991877005"/>
          <c:w val="0.78596050932831818"/>
          <c:h val="0.7724756031898363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Datenreihe 1</c:v>
                </c:pt>
              </c:strCache>
            </c:strRef>
          </c:tx>
          <c:spPr>
            <a:solidFill>
              <a:srgbClr val="339966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Tabelle1!$A$2:$A$4</c:f>
              <c:strCache>
                <c:ptCount val="3"/>
                <c:pt idx="0">
                  <c:v>&lt;19 Jahre</c:v>
                </c:pt>
                <c:pt idx="1">
                  <c:v>19-65 Jahre</c:v>
                </c:pt>
                <c:pt idx="2">
                  <c:v>&gt;65 Jahre</c:v>
                </c:pt>
              </c:strCache>
            </c:strRef>
          </c:cat>
          <c:val>
            <c:numRef>
              <c:f>Tabelle1!$B$2:$B$4</c:f>
              <c:numCache>
                <c:formatCode>General</c:formatCode>
                <c:ptCount val="3"/>
                <c:pt idx="0">
                  <c:v>94</c:v>
                </c:pt>
                <c:pt idx="1">
                  <c:v>778</c:v>
                </c:pt>
                <c:pt idx="2">
                  <c:v>514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100"/>
        <c:axId val="6404352"/>
        <c:axId val="6406144"/>
      </c:barChart>
      <c:catAx>
        <c:axId val="64043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6406144"/>
        <c:crosses val="autoZero"/>
        <c:auto val="1"/>
        <c:lblAlgn val="ctr"/>
        <c:lblOffset val="100"/>
        <c:noMultiLvlLbl val="0"/>
      </c:catAx>
      <c:valAx>
        <c:axId val="6406144"/>
        <c:scaling>
          <c:orientation val="minMax"/>
          <c:max val="10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spPr>
          <a:ln w="12700"/>
        </c:spPr>
        <c:txPr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6404352"/>
        <c:crosses val="autoZero"/>
        <c:crossBetween val="between"/>
        <c:majorUnit val="200"/>
        <c:minorUnit val="200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dPt>
            <c:idx val="1"/>
            <c:bubble3D val="0"/>
            <c:spPr>
              <a:solidFill>
                <a:schemeClr val="accent2"/>
              </a:solidFill>
            </c:spPr>
          </c:dPt>
          <c:dPt>
            <c:idx val="3"/>
            <c:bubble3D val="0"/>
            <c:spPr>
              <a:solidFill>
                <a:srgbClr val="FFC000"/>
              </a:solidFill>
            </c:spPr>
          </c:dPt>
          <c:dPt>
            <c:idx val="6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</c:dPt>
          <c:dPt>
            <c:idx val="7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</c:spPr>
          </c:dPt>
          <c:dPt>
            <c:idx val="8"/>
            <c:bubble3D val="0"/>
            <c:spPr>
              <a:solidFill>
                <a:schemeClr val="bg1">
                  <a:lumMod val="75000"/>
                </a:schemeClr>
              </a:solidFill>
            </c:spPr>
          </c:dPt>
          <c:cat>
            <c:strRef>
              <c:f>Tabelle1!$A$2:$A$10</c:f>
              <c:strCache>
                <c:ptCount val="9"/>
                <c:pt idx="0">
                  <c:v>Glioblastom</c:v>
                </c:pt>
                <c:pt idx="1">
                  <c:v>Astrozytom</c:v>
                </c:pt>
                <c:pt idx="2">
                  <c:v>Oligodendrogliom</c:v>
                </c:pt>
                <c:pt idx="3">
                  <c:v>Oligoastrozytom</c:v>
                </c:pt>
                <c:pt idx="4">
                  <c:v>Ependymom</c:v>
                </c:pt>
                <c:pt idx="5">
                  <c:v>Gliom o.n.A.</c:v>
                </c:pt>
                <c:pt idx="6">
                  <c:v>Embryonaler Tumor</c:v>
                </c:pt>
                <c:pt idx="7">
                  <c:v>Meningeom</c:v>
                </c:pt>
                <c:pt idx="8">
                  <c:v>Sonstige</c:v>
                </c:pt>
              </c:strCache>
            </c:strRef>
          </c:cat>
          <c:val>
            <c:numRef>
              <c:f>Tabelle1!$B$2:$B$10</c:f>
              <c:numCache>
                <c:formatCode>General</c:formatCode>
                <c:ptCount val="9"/>
                <c:pt idx="0">
                  <c:v>842</c:v>
                </c:pt>
                <c:pt idx="1">
                  <c:v>254</c:v>
                </c:pt>
                <c:pt idx="2">
                  <c:v>48</c:v>
                </c:pt>
                <c:pt idx="3">
                  <c:v>51</c:v>
                </c:pt>
                <c:pt idx="4">
                  <c:v>60</c:v>
                </c:pt>
                <c:pt idx="5">
                  <c:v>25</c:v>
                </c:pt>
                <c:pt idx="6">
                  <c:v>33</c:v>
                </c:pt>
                <c:pt idx="7">
                  <c:v>46</c:v>
                </c:pt>
                <c:pt idx="8">
                  <c:v>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tot</c:v>
                </c:pt>
              </c:strCache>
            </c:strRef>
          </c:tx>
          <c:spPr>
            <a:solidFill>
              <a:srgbClr val="008378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Tabelle1!$A$2:$A$13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Tabelle1!$B$2:$B$13</c:f>
              <c:numCache>
                <c:formatCode>General</c:formatCode>
                <c:ptCount val="12"/>
                <c:pt idx="0">
                  <c:v>78</c:v>
                </c:pt>
                <c:pt idx="1">
                  <c:v>96</c:v>
                </c:pt>
                <c:pt idx="2">
                  <c:v>88</c:v>
                </c:pt>
                <c:pt idx="3">
                  <c:v>92</c:v>
                </c:pt>
                <c:pt idx="4">
                  <c:v>78</c:v>
                </c:pt>
                <c:pt idx="5">
                  <c:v>91</c:v>
                </c:pt>
                <c:pt idx="6">
                  <c:v>98</c:v>
                </c:pt>
                <c:pt idx="7">
                  <c:v>90</c:v>
                </c:pt>
                <c:pt idx="8">
                  <c:v>82</c:v>
                </c:pt>
                <c:pt idx="9">
                  <c:v>64</c:v>
                </c:pt>
                <c:pt idx="10">
                  <c:v>44</c:v>
                </c:pt>
                <c:pt idx="11">
                  <c:v>13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&gt; 2013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Tabelle1!$A$2:$A$13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Tabelle1!$C$2:$C$13</c:f>
              <c:numCache>
                <c:formatCode>General</c:formatCode>
                <c:ptCount val="12"/>
                <c:pt idx="0">
                  <c:v>10</c:v>
                </c:pt>
                <c:pt idx="1">
                  <c:v>6</c:v>
                </c:pt>
                <c:pt idx="2">
                  <c:v>6</c:v>
                </c:pt>
                <c:pt idx="3">
                  <c:v>15</c:v>
                </c:pt>
                <c:pt idx="4">
                  <c:v>11</c:v>
                </c:pt>
                <c:pt idx="5">
                  <c:v>16</c:v>
                </c:pt>
                <c:pt idx="6">
                  <c:v>9</c:v>
                </c:pt>
                <c:pt idx="7">
                  <c:v>11</c:v>
                </c:pt>
                <c:pt idx="8">
                  <c:v>20</c:v>
                </c:pt>
                <c:pt idx="9">
                  <c:v>21</c:v>
                </c:pt>
                <c:pt idx="10">
                  <c:v>53</c:v>
                </c:pt>
                <c:pt idx="11">
                  <c:v>80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&lt; 2013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Tabelle1!$A$2:$A$13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Tabelle1!$D$2:$D$13</c:f>
              <c:numCache>
                <c:formatCode>General</c:formatCode>
                <c:ptCount val="12"/>
                <c:pt idx="0">
                  <c:v>21</c:v>
                </c:pt>
                <c:pt idx="1">
                  <c:v>19</c:v>
                </c:pt>
                <c:pt idx="2">
                  <c:v>21</c:v>
                </c:pt>
                <c:pt idx="3">
                  <c:v>18</c:v>
                </c:pt>
                <c:pt idx="4">
                  <c:v>14</c:v>
                </c:pt>
                <c:pt idx="5">
                  <c:v>28</c:v>
                </c:pt>
                <c:pt idx="6">
                  <c:v>18</c:v>
                </c:pt>
                <c:pt idx="7">
                  <c:v>18</c:v>
                </c:pt>
                <c:pt idx="8">
                  <c:v>16</c:v>
                </c:pt>
                <c:pt idx="9">
                  <c:v>20</c:v>
                </c:pt>
                <c:pt idx="10">
                  <c:v>21</c:v>
                </c:pt>
                <c:pt idx="1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8741120"/>
        <c:axId val="38743424"/>
      </c:barChart>
      <c:catAx>
        <c:axId val="38741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38743424"/>
        <c:crosses val="autoZero"/>
        <c:auto val="1"/>
        <c:lblAlgn val="ctr"/>
        <c:lblOffset val="100"/>
        <c:noMultiLvlLbl val="0"/>
      </c:catAx>
      <c:valAx>
        <c:axId val="38743424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38741120"/>
        <c:crosses val="autoZero"/>
        <c:crossBetween val="between"/>
        <c:majorUnit val="0.2"/>
      </c:valAx>
      <c:spPr>
        <a:noFill/>
      </c:spPr>
    </c:plotArea>
    <c:plotVisOnly val="1"/>
    <c:dispBlanksAs val="gap"/>
    <c:showDLblsOverMax val="0"/>
  </c:chart>
  <c:spPr>
    <a:noFill/>
    <a:ln w="0">
      <a:noFill/>
    </a:ln>
  </c:spPr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tot</c:v>
                </c:pt>
              </c:strCache>
            </c:strRef>
          </c:tx>
          <c:spPr>
            <a:solidFill>
              <a:srgbClr val="008378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Tabelle1!$A$2:$A$13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Tabelle1!$B$2:$B$13</c:f>
              <c:numCache>
                <c:formatCode>General</c:formatCode>
                <c:ptCount val="12"/>
                <c:pt idx="0">
                  <c:v>78</c:v>
                </c:pt>
                <c:pt idx="1">
                  <c:v>96</c:v>
                </c:pt>
                <c:pt idx="2">
                  <c:v>88</c:v>
                </c:pt>
                <c:pt idx="3">
                  <c:v>92</c:v>
                </c:pt>
                <c:pt idx="4">
                  <c:v>78</c:v>
                </c:pt>
                <c:pt idx="5">
                  <c:v>91</c:v>
                </c:pt>
                <c:pt idx="6">
                  <c:v>98</c:v>
                </c:pt>
                <c:pt idx="7">
                  <c:v>90</c:v>
                </c:pt>
                <c:pt idx="8">
                  <c:v>82</c:v>
                </c:pt>
                <c:pt idx="9">
                  <c:v>64</c:v>
                </c:pt>
                <c:pt idx="10">
                  <c:v>44</c:v>
                </c:pt>
                <c:pt idx="11">
                  <c:v>13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&gt; 2013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Tabelle1!$A$2:$A$13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Tabelle1!$C$2:$C$13</c:f>
              <c:numCache>
                <c:formatCode>General</c:formatCode>
                <c:ptCount val="12"/>
                <c:pt idx="0">
                  <c:v>8</c:v>
                </c:pt>
                <c:pt idx="1">
                  <c:v>6</c:v>
                </c:pt>
                <c:pt idx="2">
                  <c:v>3</c:v>
                </c:pt>
                <c:pt idx="3">
                  <c:v>11</c:v>
                </c:pt>
                <c:pt idx="4">
                  <c:v>10</c:v>
                </c:pt>
                <c:pt idx="5">
                  <c:v>13</c:v>
                </c:pt>
                <c:pt idx="6">
                  <c:v>9</c:v>
                </c:pt>
                <c:pt idx="7">
                  <c:v>10</c:v>
                </c:pt>
                <c:pt idx="8">
                  <c:v>16</c:v>
                </c:pt>
                <c:pt idx="9">
                  <c:v>14</c:v>
                </c:pt>
                <c:pt idx="10">
                  <c:v>45</c:v>
                </c:pt>
                <c:pt idx="11">
                  <c:v>80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&lt; 2013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Tabelle1!$A$2:$A$13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Tabelle1!$D$2:$D$13</c:f>
              <c:numCache>
                <c:formatCode>General</c:formatCode>
                <c:ptCount val="12"/>
                <c:pt idx="0">
                  <c:v>23</c:v>
                </c:pt>
                <c:pt idx="1">
                  <c:v>19</c:v>
                </c:pt>
                <c:pt idx="2">
                  <c:v>24</c:v>
                </c:pt>
                <c:pt idx="3">
                  <c:v>22</c:v>
                </c:pt>
                <c:pt idx="4">
                  <c:v>15</c:v>
                </c:pt>
                <c:pt idx="5">
                  <c:v>31</c:v>
                </c:pt>
                <c:pt idx="6">
                  <c:v>18</c:v>
                </c:pt>
                <c:pt idx="7">
                  <c:v>19</c:v>
                </c:pt>
                <c:pt idx="8">
                  <c:v>20</c:v>
                </c:pt>
                <c:pt idx="9">
                  <c:v>27</c:v>
                </c:pt>
                <c:pt idx="10">
                  <c:v>29</c:v>
                </c:pt>
                <c:pt idx="1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1197952"/>
        <c:axId val="41199488"/>
      </c:barChart>
      <c:catAx>
        <c:axId val="41197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41199488"/>
        <c:crosses val="autoZero"/>
        <c:auto val="1"/>
        <c:lblAlgn val="ctr"/>
        <c:lblOffset val="100"/>
        <c:noMultiLvlLbl val="0"/>
      </c:catAx>
      <c:valAx>
        <c:axId val="41199488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41197952"/>
        <c:crosses val="autoZero"/>
        <c:crossBetween val="between"/>
        <c:majorUnit val="0.2"/>
      </c:valAx>
      <c:spPr>
        <a:noFill/>
      </c:spPr>
    </c:plotArea>
    <c:plotVisOnly val="1"/>
    <c:dispBlanksAs val="gap"/>
    <c:showDLblsOverMax val="0"/>
  </c:chart>
  <c:spPr>
    <a:noFill/>
    <a:ln w="0">
      <a:noFill/>
    </a:ln>
  </c:spPr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092" cy="494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5275" y="0"/>
            <a:ext cx="2971092" cy="494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376900"/>
            <a:ext cx="2971092" cy="49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5275" y="9376900"/>
            <a:ext cx="2971092" cy="49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379A4D-3684-4833-A6AA-E91B74DB24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9405496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092" cy="494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5275" y="0"/>
            <a:ext cx="2971092" cy="494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637" y="4689239"/>
            <a:ext cx="5486727" cy="444293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6899"/>
            <a:ext cx="2971092" cy="49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5275" y="9376899"/>
            <a:ext cx="2971092" cy="49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BD335-3D9A-492E-AD99-2F3266528E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4448488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77941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46362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8882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17816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87217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87217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14717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1471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FC5E6187-CFC3-45C5-A79E-577515149F7C}" type="datetimeFigureOut">
              <a:rPr lang="de-DE" smtClean="0"/>
              <a:t>12.01.2015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C0D0F7A2-B28A-429E-988E-A3055CC33046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0834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FC5E6187-CFC3-45C5-A79E-577515149F7C}" type="datetimeFigureOut">
              <a:rPr lang="de-DE" smtClean="0"/>
              <a:t>12.01.2015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C0D0F7A2-B28A-429E-988E-A3055CC330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002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ChangeArrowheads="1"/>
          </p:cNvSpPr>
          <p:nvPr userDrawn="1"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8" name="Object 15">
            <a:hlinkClick r:id="" action="ppaction://ole?verb=0"/>
          </p:cNvPr>
          <p:cNvGraphicFramePr>
            <a:graphicFrameLocks noChangeAspect="1"/>
          </p:cNvGraphicFramePr>
          <p:nvPr userDrawn="1"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2" name="Dokument" r:id="rId5" imgW="1458599" imgH="1305528" progId="Word.Document.8">
                  <p:embed/>
                </p:oleObj>
              </mc:Choice>
              <mc:Fallback>
                <p:oleObj name="Dokument" r:id="rId5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17"/>
          <p:cNvSpPr>
            <a:spLocks noChangeArrowheads="1"/>
          </p:cNvSpPr>
          <p:nvPr userDrawn="1"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  <a:latin typeface="Arial" charset="0"/>
              </a:rPr>
              <a:t>Mittelfranken ED </a:t>
            </a:r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2002-2013: Zentrales Nervensystem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sp>
        <p:nvSpPr>
          <p:cNvPr id="5" name="Textfeld 4"/>
          <p:cNvSpPr txBox="1"/>
          <p:nvPr userDrawn="1"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07.11.2014, Stand: November 2014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>
            <a:spLocks noChangeArrowheads="1"/>
          </p:cNvSpPr>
          <p:nvPr userDrawn="1"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2014</a:t>
            </a:r>
          </a:p>
        </p:txBody>
      </p:sp>
    </p:spTree>
    <p:extLst>
      <p:ext uri="{BB962C8B-B14F-4D97-AF65-F5344CB8AC3E}">
        <p14:creationId xmlns:p14="http://schemas.microsoft.com/office/powerpoint/2010/main" val="876145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7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wmf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219200" y="1916794"/>
            <a:ext cx="6644054" cy="2376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3600" b="1" dirty="0" smtClean="0">
                <a:solidFill>
                  <a:srgbClr val="0033CC"/>
                </a:solidFill>
              </a:rPr>
              <a:t>Zentrales Nervensystem</a:t>
            </a:r>
          </a:p>
          <a:p>
            <a:pPr algn="ctr">
              <a:spcBef>
                <a:spcPct val="50000"/>
              </a:spcBef>
            </a:pPr>
            <a:r>
              <a:rPr lang="de-DE" altLang="de-DE" sz="1800" b="1" dirty="0" smtClean="0">
                <a:solidFill>
                  <a:srgbClr val="0033CC"/>
                </a:solidFill>
                <a:cs typeface="Times New Roman" pitchFamily="18" charset="0"/>
              </a:rPr>
              <a:t>C70 </a:t>
            </a:r>
            <a:r>
              <a:rPr lang="de-DE" altLang="de-DE" sz="1800" b="1" dirty="0">
                <a:solidFill>
                  <a:srgbClr val="0033CC"/>
                </a:solidFill>
                <a:cs typeface="Times New Roman" pitchFamily="18" charset="0"/>
              </a:rPr>
              <a:t>– </a:t>
            </a:r>
            <a:r>
              <a:rPr lang="de-DE" altLang="de-DE" sz="1800" b="1" dirty="0" smtClean="0">
                <a:solidFill>
                  <a:srgbClr val="0033CC"/>
                </a:solidFill>
                <a:cs typeface="Times New Roman" pitchFamily="18" charset="0"/>
              </a:rPr>
              <a:t>C72</a:t>
            </a:r>
            <a:endParaRPr lang="de-DE" altLang="de-DE" sz="1800" b="1" dirty="0" smtClean="0">
              <a:solidFill>
                <a:srgbClr val="0033CC"/>
              </a:solidFill>
            </a:endParaRPr>
          </a:p>
          <a:p>
            <a:pPr algn="ctr">
              <a:spcBef>
                <a:spcPct val="50000"/>
              </a:spcBef>
            </a:pPr>
            <a:endParaRPr lang="de-DE" altLang="de-DE" sz="3600" b="1" dirty="0">
              <a:solidFill>
                <a:srgbClr val="0033CC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de-DE" altLang="de-DE" b="1" dirty="0" smtClean="0">
                <a:solidFill>
                  <a:srgbClr val="0033CC"/>
                </a:solidFill>
              </a:rPr>
              <a:t>Erstdiagnosejahre 2002-2013</a:t>
            </a:r>
            <a:endParaRPr lang="de-DE" altLang="de-DE" b="1" dirty="0">
              <a:solidFill>
                <a:srgbClr val="0033CC"/>
              </a:solidFill>
            </a:endParaRPr>
          </a:p>
        </p:txBody>
      </p:sp>
      <p:sp>
        <p:nvSpPr>
          <p:cNvPr id="13316" name="Rectangle 16"/>
          <p:cNvSpPr>
            <a:spLocks noChangeArrowheads="1"/>
          </p:cNvSpPr>
          <p:nvPr/>
        </p:nvSpPr>
        <p:spPr bwMode="auto">
          <a:xfrm>
            <a:off x="0" y="1"/>
            <a:ext cx="9144000" cy="449263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93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</a:rPr>
              <a:t>Tumorzentrum der Universität Erlangen-Nürnberg</a:t>
            </a:r>
          </a:p>
        </p:txBody>
      </p:sp>
      <p:graphicFrame>
        <p:nvGraphicFramePr>
          <p:cNvPr id="13317" name="Object 1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3" name="Dokument" r:id="rId3" imgW="1458599" imgH="1305528" progId="Word.Document.8">
                  <p:embed/>
                </p:oleObj>
              </mc:Choice>
              <mc:Fallback>
                <p:oleObj name="Dokument" r:id="rId3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1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feld 4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2014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07.11.2014, Stand: November 2014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25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814982851"/>
              </p:ext>
            </p:extLst>
          </p:nvPr>
        </p:nvGraphicFramePr>
        <p:xfrm>
          <a:off x="724461" y="1637193"/>
          <a:ext cx="7132320" cy="467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7"/>
          <p:cNvSpPr txBox="1">
            <a:spLocks noChangeArrowheads="1"/>
          </p:cNvSpPr>
          <p:nvPr/>
        </p:nvSpPr>
        <p:spPr bwMode="auto">
          <a:xfrm rot="16200000">
            <a:off x="-565817" y="3703602"/>
            <a:ext cx="2206799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Relative Häufigkeit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519781" y="6237312"/>
            <a:ext cx="2060331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Diagnosejahr</a:t>
            </a:r>
          </a:p>
        </p:txBody>
      </p: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Aktueller Life-Status (LK &gt; 01.01.2013)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latin typeface="Arial" charset="0"/>
                <a:cs typeface="Times New Roman" pitchFamily="18" charset="0"/>
              </a:rPr>
              <a:t>C70 – C72</a:t>
            </a: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Gesamt=1.386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1403648" y="1537480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109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1907704" y="1538043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121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2483768" y="153860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115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2987824" y="1539169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125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3491880" y="1540295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103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4067944" y="154085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135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5076056" y="1541421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119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5580112" y="1541984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118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6156176" y="153522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105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feld 38"/>
          <p:cNvSpPr txBox="1"/>
          <p:nvPr/>
        </p:nvSpPr>
        <p:spPr>
          <a:xfrm>
            <a:off x="6660232" y="153522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118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7236296" y="1541984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93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feld 39"/>
          <p:cNvSpPr txBox="1"/>
          <p:nvPr/>
        </p:nvSpPr>
        <p:spPr>
          <a:xfrm>
            <a:off x="4572000" y="155679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125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8021633" y="3429000"/>
            <a:ext cx="112236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200" dirty="0" smtClean="0"/>
              <a:t>Unbekannt</a:t>
            </a:r>
            <a:endParaRPr lang="de-DE" altLang="de-DE" sz="1200" dirty="0"/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Lebt</a:t>
            </a:r>
            <a:endParaRPr lang="de-DE" altLang="de-DE" sz="1200" dirty="0"/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Tot</a:t>
            </a:r>
            <a:endParaRPr lang="de-DE" altLang="de-DE" sz="1200" dirty="0"/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7884368" y="3782942"/>
            <a:ext cx="117015" cy="117015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25" name="Rectangle 8"/>
          <p:cNvSpPr>
            <a:spLocks noChangeArrowheads="1"/>
          </p:cNvSpPr>
          <p:nvPr/>
        </p:nvSpPr>
        <p:spPr bwMode="auto">
          <a:xfrm>
            <a:off x="7884368" y="4070974"/>
            <a:ext cx="117015" cy="117015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7884368" y="3507085"/>
            <a:ext cx="117015" cy="11701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317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4244607988"/>
              </p:ext>
            </p:extLst>
          </p:nvPr>
        </p:nvGraphicFramePr>
        <p:xfrm>
          <a:off x="680040" y="1637193"/>
          <a:ext cx="7132320" cy="467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7"/>
          <p:cNvSpPr txBox="1">
            <a:spLocks noChangeArrowheads="1"/>
          </p:cNvSpPr>
          <p:nvPr/>
        </p:nvSpPr>
        <p:spPr bwMode="auto">
          <a:xfrm rot="16200000">
            <a:off x="-610238" y="3703602"/>
            <a:ext cx="2206799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Relative Häufigkeit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475360" y="6237312"/>
            <a:ext cx="2060331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Diagnosejahr</a:t>
            </a:r>
          </a:p>
        </p:txBody>
      </p: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Aktuelles Klinisches Follow-</a:t>
            </a:r>
            <a:r>
              <a:rPr lang="de-DE" altLang="de-DE" sz="20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(FUP &gt; 01.01.2013)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latin typeface="Arial" charset="0"/>
                <a:cs typeface="Times New Roman" pitchFamily="18" charset="0"/>
              </a:rPr>
              <a:t>C70 – C72</a:t>
            </a: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Gesamt=1.386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1331640" y="1537480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109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1835696" y="1538043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121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2411760" y="153860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115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2915816" y="1539169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125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3419872" y="1540295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103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3995936" y="154085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135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5004048" y="1541421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119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5508104" y="1541984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118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6084168" y="153522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105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6588224" y="153522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118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feld 38"/>
          <p:cNvSpPr txBox="1"/>
          <p:nvPr/>
        </p:nvSpPr>
        <p:spPr>
          <a:xfrm>
            <a:off x="7164288" y="1541984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93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feld 39"/>
          <p:cNvSpPr txBox="1"/>
          <p:nvPr/>
        </p:nvSpPr>
        <p:spPr>
          <a:xfrm>
            <a:off x="4499992" y="155679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125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7877617" y="3429000"/>
            <a:ext cx="130289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200" dirty="0" smtClean="0"/>
              <a:t>Unbekannt</a:t>
            </a:r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Bekannt</a:t>
            </a:r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Patient tot</a:t>
            </a:r>
            <a:endParaRPr lang="de-DE" altLang="de-DE" sz="1200" dirty="0"/>
          </a:p>
        </p:txBody>
      </p:sp>
      <p:sp>
        <p:nvSpPr>
          <p:cNvPr id="28" name="Rectangle 7"/>
          <p:cNvSpPr>
            <a:spLocks noChangeArrowheads="1"/>
          </p:cNvSpPr>
          <p:nvPr/>
        </p:nvSpPr>
        <p:spPr bwMode="auto">
          <a:xfrm>
            <a:off x="7740352" y="3789040"/>
            <a:ext cx="117015" cy="117015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1" name="Rectangle 8"/>
          <p:cNvSpPr>
            <a:spLocks noChangeArrowheads="1"/>
          </p:cNvSpPr>
          <p:nvPr/>
        </p:nvSpPr>
        <p:spPr bwMode="auto">
          <a:xfrm>
            <a:off x="7740352" y="4077072"/>
            <a:ext cx="117015" cy="117015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2" name="Rectangle 10"/>
          <p:cNvSpPr>
            <a:spLocks noChangeArrowheads="1"/>
          </p:cNvSpPr>
          <p:nvPr/>
        </p:nvSpPr>
        <p:spPr bwMode="auto">
          <a:xfrm>
            <a:off x="7740352" y="3507085"/>
            <a:ext cx="117015" cy="117015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056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219200" y="1674813"/>
            <a:ext cx="6644054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1600" b="1">
                <a:solidFill>
                  <a:srgbClr val="000000"/>
                </a:solidFill>
              </a:rPr>
              <a:t>Nutzungsbedingungen</a:t>
            </a:r>
          </a:p>
        </p:txBody>
      </p:sp>
      <p:sp>
        <p:nvSpPr>
          <p:cNvPr id="13315" name="Text Box 30"/>
          <p:cNvSpPr txBox="1">
            <a:spLocks noChangeArrowheads="1"/>
          </p:cNvSpPr>
          <p:nvPr/>
        </p:nvSpPr>
        <p:spPr bwMode="auto">
          <a:xfrm>
            <a:off x="1182566" y="2106613"/>
            <a:ext cx="6646985" cy="3592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Die Abbildungen dürfen unter folgenden Bedingungen in Vorträgen, wissenschaftlichen Veröffentlichungen, Doktorarbeiten </a:t>
            </a:r>
            <a:r>
              <a:rPr lang="de-DE" altLang="de-DE" sz="1600" dirty="0" err="1">
                <a:solidFill>
                  <a:srgbClr val="000000"/>
                </a:solidFill>
              </a:rPr>
              <a:t>u.ä.</a:t>
            </a:r>
            <a:r>
              <a:rPr lang="de-DE" altLang="de-DE" sz="1600" dirty="0">
                <a:solidFill>
                  <a:srgbClr val="000000"/>
                </a:solidFill>
              </a:rPr>
              <a:t> verwendet werden:</a:t>
            </a:r>
          </a:p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Eine Abbildung wird entweder komplett übernommen, d.h. einschließlich Kopf- und Fußzeile, oder die Abbildung wird – bei Übernahme nur der Grafik selbst –  mit einer Quellenangabe nach unten angegebener Zitierweise versehen.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Es ist nicht zulässig, Ausschnitte aus einer Grafik zu verwenden.</a:t>
            </a:r>
          </a:p>
          <a:p>
            <a:pPr>
              <a:spcBef>
                <a:spcPct val="50000"/>
              </a:spcBef>
            </a:pPr>
            <a:endParaRPr lang="de-DE" altLang="de-DE" sz="1600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Quelle: 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Tumorzentrum der Universität Erlangen-Nürnberg (Hrsg.): 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Qualitätsbericht </a:t>
            </a:r>
            <a:r>
              <a:rPr lang="de-DE" altLang="de-DE" sz="1600" dirty="0" smtClean="0">
                <a:solidFill>
                  <a:srgbClr val="000000"/>
                </a:solidFill>
              </a:rPr>
              <a:t>2014 </a:t>
            </a:r>
            <a:r>
              <a:rPr lang="de-DE" altLang="de-DE" sz="1600" dirty="0">
                <a:solidFill>
                  <a:srgbClr val="000000"/>
                </a:solidFill>
              </a:rPr>
              <a:t>– Krebs in Mittelfranken </a:t>
            </a:r>
            <a:r>
              <a:rPr lang="de-DE" altLang="de-DE" sz="1600" dirty="0" smtClean="0">
                <a:solidFill>
                  <a:srgbClr val="000000"/>
                </a:solidFill>
              </a:rPr>
              <a:t>2002-2013, </a:t>
            </a:r>
            <a:r>
              <a:rPr lang="de-DE" altLang="de-DE" sz="1600" dirty="0">
                <a:solidFill>
                  <a:srgbClr val="000000"/>
                </a:solidFill>
              </a:rPr>
              <a:t/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 smtClean="0">
                <a:solidFill>
                  <a:srgbClr val="000000"/>
                </a:solidFill>
              </a:rPr>
              <a:t>Erlangen, 2014.</a:t>
            </a:r>
            <a:endParaRPr lang="de-DE" altLang="de-DE" sz="1600" dirty="0">
              <a:solidFill>
                <a:srgbClr val="000000"/>
              </a:solidFill>
            </a:endParaRPr>
          </a:p>
        </p:txBody>
      </p:sp>
      <p:sp>
        <p:nvSpPr>
          <p:cNvPr id="13316" name="Rectangle 16"/>
          <p:cNvSpPr>
            <a:spLocks noChangeArrowheads="1"/>
          </p:cNvSpPr>
          <p:nvPr/>
        </p:nvSpPr>
        <p:spPr bwMode="auto">
          <a:xfrm>
            <a:off x="0" y="1"/>
            <a:ext cx="9144000" cy="449263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93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</a:rPr>
              <a:t>Tumorzentrum der Universität Erlangen-Nürnberg</a:t>
            </a:r>
          </a:p>
        </p:txBody>
      </p:sp>
      <p:graphicFrame>
        <p:nvGraphicFramePr>
          <p:cNvPr id="13317" name="Object 1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7" name="Dokument" r:id="rId3" imgW="1458599" imgH="1305528" progId="Word.Document.8">
                  <p:embed/>
                </p:oleObj>
              </mc:Choice>
              <mc:Fallback>
                <p:oleObj name="Dokument" r:id="rId3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1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3275856" y="2276872"/>
            <a:ext cx="2664296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2002-2013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2.348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6228184" y="2282840"/>
            <a:ext cx="2613580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&lt; 2002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2.601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3275856" y="3939862"/>
            <a:ext cx="2664296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Mittelfranken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1.646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6228183" y="3945830"/>
            <a:ext cx="2615011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Nicht Mittelfranken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702</a:t>
            </a:r>
          </a:p>
        </p:txBody>
      </p:sp>
      <p:sp>
        <p:nvSpPr>
          <p:cNvPr id="11" name="Text Box 38"/>
          <p:cNvSpPr txBox="1">
            <a:spLocks noChangeArrowheads="1"/>
          </p:cNvSpPr>
          <p:nvPr/>
        </p:nvSpPr>
        <p:spPr bwMode="auto">
          <a:xfrm>
            <a:off x="211017" y="580203"/>
            <a:ext cx="8745415" cy="99197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8462" tIns="49232" rIns="98462" bIns="49232">
            <a:spAutoFit/>
          </a:bodyPr>
          <a:lstStyle>
            <a:lvl1pPr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343025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522413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01800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81188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383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955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527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7099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sz="1900" dirty="0">
                <a:latin typeface="Arial" charset="0"/>
              </a:rPr>
              <a:t>Klinisches Krebsregister des Tumorzentrums Erlangen-Nürnberg</a:t>
            </a:r>
          </a:p>
          <a:p>
            <a:pPr lvl="0" algn="ctr"/>
            <a:r>
              <a:rPr lang="de-DE" altLang="de-DE" sz="1900" b="1" dirty="0" smtClean="0">
                <a:latin typeface="Arial" charset="0"/>
              </a:rPr>
              <a:t>Tumorentität: Zentrales Nervensystem</a:t>
            </a:r>
            <a:r>
              <a:rPr lang="de-DE" altLang="de-DE" sz="1900" dirty="0" smtClean="0">
                <a:latin typeface="Arial" charset="0"/>
              </a:rPr>
              <a:t>, </a:t>
            </a:r>
            <a:r>
              <a:rPr lang="de-DE" altLang="de-DE" sz="1400" dirty="0">
                <a:latin typeface="Arial" charset="0"/>
                <a:cs typeface="Times New Roman" pitchFamily="18" charset="0"/>
              </a:rPr>
              <a:t>C70 – C72</a:t>
            </a:r>
          </a:p>
          <a:p>
            <a:pPr algn="ctr"/>
            <a:r>
              <a:rPr lang="de-DE" altLang="de-DE" sz="1900" b="1" dirty="0" smtClean="0">
                <a:latin typeface="Arial" charset="0"/>
              </a:rPr>
              <a:t>Gesamt: 4.949 </a:t>
            </a:r>
            <a:r>
              <a:rPr lang="de-DE" altLang="de-DE" sz="1200" b="1" dirty="0" smtClean="0">
                <a:latin typeface="Arial" charset="0"/>
              </a:rPr>
              <a:t>(ED 1978 bis 2013)</a:t>
            </a:r>
            <a:endParaRPr lang="de-DE" altLang="de-DE" sz="1200" b="1" dirty="0">
              <a:latin typeface="Arial" charset="0"/>
            </a:endParaRPr>
          </a:p>
        </p:txBody>
      </p:sp>
      <p:sp>
        <p:nvSpPr>
          <p:cNvPr id="25" name="Line 54"/>
          <p:cNvSpPr>
            <a:spLocks noChangeShapeType="1"/>
          </p:cNvSpPr>
          <p:nvPr/>
        </p:nvSpPr>
        <p:spPr bwMode="auto">
          <a:xfrm>
            <a:off x="4572000" y="1706195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6" name="Line 54"/>
          <p:cNvSpPr>
            <a:spLocks noChangeShapeType="1"/>
          </p:cNvSpPr>
          <p:nvPr/>
        </p:nvSpPr>
        <p:spPr bwMode="auto">
          <a:xfrm>
            <a:off x="4572000" y="3348910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7" name="Line 54"/>
          <p:cNvSpPr>
            <a:spLocks noChangeShapeType="1"/>
          </p:cNvSpPr>
          <p:nvPr/>
        </p:nvSpPr>
        <p:spPr bwMode="auto">
          <a:xfrm>
            <a:off x="4572000" y="4994320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8" name="Line 58"/>
          <p:cNvSpPr>
            <a:spLocks noChangeShapeType="1"/>
          </p:cNvSpPr>
          <p:nvPr/>
        </p:nvSpPr>
        <p:spPr bwMode="auto">
          <a:xfrm>
            <a:off x="5403850" y="4927699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9" name="Line 58"/>
          <p:cNvSpPr>
            <a:spLocks noChangeShapeType="1"/>
          </p:cNvSpPr>
          <p:nvPr/>
        </p:nvSpPr>
        <p:spPr bwMode="auto">
          <a:xfrm>
            <a:off x="5394325" y="3276902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" name="Line 58"/>
          <p:cNvSpPr>
            <a:spLocks noChangeShapeType="1"/>
          </p:cNvSpPr>
          <p:nvPr/>
        </p:nvSpPr>
        <p:spPr bwMode="auto">
          <a:xfrm>
            <a:off x="5364088" y="1692726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" name="Rectangle 16"/>
          <p:cNvSpPr>
            <a:spLocks noChangeArrowheads="1"/>
          </p:cNvSpPr>
          <p:nvPr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32" name="Object 1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07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Rectangle 17"/>
          <p:cNvSpPr>
            <a:spLocks noChangeArrowheads="1"/>
          </p:cNvSpPr>
          <p:nvPr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Datenbestand Klinisches Krebsregister: ZNS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323528" y="248360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Erstdiagnosejahr: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323528" y="4141207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Wohnort: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3275855" y="5524038"/>
            <a:ext cx="2664297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Klinische Meldungen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1.386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6206891" y="5530006"/>
            <a:ext cx="2613581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Ausschließlich Todesbescheinigungen</a:t>
            </a: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260</a:t>
            </a:r>
          </a:p>
        </p:txBody>
      </p:sp>
      <p:sp>
        <p:nvSpPr>
          <p:cNvPr id="36" name="Textfeld 35"/>
          <p:cNvSpPr txBox="1"/>
          <p:nvPr/>
        </p:nvSpPr>
        <p:spPr>
          <a:xfrm>
            <a:off x="323528" y="5725383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Meldetyp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07.11.2014, Stand: November 2014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feld 22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2014</a:t>
            </a:r>
          </a:p>
        </p:txBody>
      </p:sp>
    </p:spTree>
    <p:extLst>
      <p:ext uri="{BB962C8B-B14F-4D97-AF65-F5344CB8AC3E}">
        <p14:creationId xmlns:p14="http://schemas.microsoft.com/office/powerpoint/2010/main" val="405290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-33702" y="519645"/>
            <a:ext cx="9177703" cy="407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Vollzähligkeit der Städte und Landkreise</a:t>
            </a:r>
            <a:endParaRPr lang="de-DE" altLang="de-DE" sz="2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Box 31"/>
          <p:cNvSpPr txBox="1">
            <a:spLocks noChangeArrowheads="1"/>
          </p:cNvSpPr>
          <p:nvPr/>
        </p:nvSpPr>
        <p:spPr bwMode="auto">
          <a:xfrm>
            <a:off x="188913" y="3367088"/>
            <a:ext cx="3759200" cy="2569934"/>
          </a:xfrm>
          <a:prstGeom prst="rect">
            <a:avLst/>
          </a:prstGeom>
          <a:solidFill>
            <a:srgbClr val="F8F8F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Die alters- und geschlechtsspezifischen Erwartungswerte für Mittelfranken werden von der Registerstelle des BKR unter Berücksichtigung der jeweiligen demografischen Altersstruktur auf Kreisebene errechnet.</a:t>
            </a:r>
          </a:p>
          <a:p>
            <a:pPr>
              <a:spcBef>
                <a:spcPct val="50000"/>
              </a:spcBef>
            </a:pPr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Sie basieren auf den vom Zentrum für Krebsregisterdaten am Robert-Koch-Institut in Berlin bereitgestellten Daten aus den bereits vollzähligen Krebsregistern in Deutschland.</a:t>
            </a:r>
          </a:p>
        </p:txBody>
      </p:sp>
      <p:graphicFrame>
        <p:nvGraphicFramePr>
          <p:cNvPr id="4" name="Group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5770459"/>
              </p:ext>
            </p:extLst>
          </p:nvPr>
        </p:nvGraphicFramePr>
        <p:xfrm>
          <a:off x="179388" y="1204167"/>
          <a:ext cx="3773487" cy="928689"/>
        </p:xfrm>
        <a:graphic>
          <a:graphicData uri="http://schemas.openxmlformats.org/drawingml/2006/table">
            <a:tbl>
              <a:tblPr/>
              <a:tblGrid>
                <a:gridCol w="1782762"/>
                <a:gridCol w="1143000"/>
                <a:gridCol w="847725"/>
              </a:tblGrid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Dokumentierte Fälle </a:t>
                      </a:r>
                      <a:endParaRPr kumimoji="0" lang="de-DE" altLang="de-DE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C70 – C72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118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Erwartete Fälle</a:t>
                      </a:r>
                      <a:endParaRPr kumimoji="0" lang="de-DE" altLang="de-DE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117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Vollzähligkeit</a:t>
                      </a:r>
                      <a:endParaRPr kumimoji="0" lang="de-DE" altLang="de-DE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&gt;95%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 Box 29"/>
          <p:cNvSpPr txBox="1">
            <a:spLocks noChangeArrowheads="1"/>
          </p:cNvSpPr>
          <p:nvPr/>
        </p:nvSpPr>
        <p:spPr bwMode="auto">
          <a:xfrm>
            <a:off x="185738" y="6165304"/>
            <a:ext cx="30400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sz="1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Bevölkerung </a:t>
            </a:r>
            <a:r>
              <a:rPr lang="de-DE" altLang="de-DE" sz="1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Mfr</a:t>
            </a:r>
            <a:r>
              <a:rPr lang="de-DE" altLang="de-DE" sz="1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altLang="de-DE" sz="12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2012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1.709.004 (</a:t>
            </a:r>
            <a:r>
              <a:rPr lang="de-DE" altLang="de-DE" sz="1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Männer: 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836.371, Frauen</a:t>
            </a:r>
            <a:r>
              <a:rPr lang="de-DE" altLang="de-DE" sz="1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872.633)</a:t>
            </a:r>
            <a:endParaRPr lang="de-DE" altLang="de-DE" sz="12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12" name="Object 1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6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7"/>
          <p:cNvSpPr>
            <a:spLocks noChangeArrowheads="1"/>
          </p:cNvSpPr>
          <p:nvPr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  <a:latin typeface="Arial" charset="0"/>
              </a:rPr>
              <a:t>Mittelfranken ED </a:t>
            </a:r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2012: Zentrales Nervensystem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pic>
        <p:nvPicPr>
          <p:cNvPr id="7" name="Grafik 6"/>
          <p:cNvPicPr>
            <a:picLocks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7600" y="1267200"/>
            <a:ext cx="5017480" cy="5400000"/>
          </a:xfrm>
          <a:prstGeom prst="rect">
            <a:avLst/>
          </a:prstGeom>
        </p:spPr>
      </p:pic>
      <p:sp>
        <p:nvSpPr>
          <p:cNvPr id="10" name="Textfeld 9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07.11.2014, Stand: November 2014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feld 13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2014</a:t>
            </a:r>
          </a:p>
        </p:txBody>
      </p:sp>
    </p:spTree>
    <p:extLst>
      <p:ext uri="{BB962C8B-B14F-4D97-AF65-F5344CB8AC3E}">
        <p14:creationId xmlns:p14="http://schemas.microsoft.com/office/powerpoint/2010/main" val="1827057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3660202063"/>
              </p:ext>
            </p:extLst>
          </p:nvPr>
        </p:nvGraphicFramePr>
        <p:xfrm>
          <a:off x="1049147" y="1503060"/>
          <a:ext cx="7045706" cy="4701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Dokumentierte Neuerkrankungen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latin typeface="Arial" charset="0"/>
                <a:cs typeface="Times New Roman" pitchFamily="18" charset="0"/>
              </a:rPr>
              <a:t>C70 – C72</a:t>
            </a: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Gesamt=1.386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708110" y="6165304"/>
            <a:ext cx="20603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Diagnosejahr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 rot="16200000">
            <a:off x="282621" y="3632483"/>
            <a:ext cx="111601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Anzahl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7092280" y="2215897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7596336" y="2935977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6732240" y="6237312"/>
            <a:ext cx="22677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* Dokumentation noch nicht abgeschlossen</a:t>
            </a:r>
          </a:p>
        </p:txBody>
      </p:sp>
    </p:spTree>
    <p:extLst>
      <p:ext uri="{BB962C8B-B14F-4D97-AF65-F5344CB8AC3E}">
        <p14:creationId xmlns:p14="http://schemas.microsoft.com/office/powerpoint/2010/main" val="303498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746362965"/>
              </p:ext>
            </p:extLst>
          </p:nvPr>
        </p:nvGraphicFramePr>
        <p:xfrm>
          <a:off x="832579" y="1268760"/>
          <a:ext cx="7459493" cy="5073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Altersverteilung bei Diagnosestellung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latin typeface="Arial" charset="0"/>
                <a:cs typeface="Times New Roman" pitchFamily="18" charset="0"/>
              </a:rPr>
              <a:t>C70 – C72</a:t>
            </a: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Gesamt=1.386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1688926" y="1484786"/>
            <a:ext cx="62674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tabLst>
                <a:tab pos="712788" algn="l"/>
                <a:tab pos="803275" algn="l"/>
                <a:tab pos="1431925" algn="l"/>
                <a:tab pos="3140075" algn="l"/>
              </a:tabLst>
            </a:pP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Männer: 	</a:t>
            </a:r>
            <a:r>
              <a:rPr lang="de-DE" altLang="de-DE" sz="1400" dirty="0" smtClean="0">
                <a:solidFill>
                  <a:srgbClr val="0033CC"/>
                </a:solidFill>
                <a:latin typeface="Arial" charset="0"/>
              </a:rPr>
              <a:t>n=802, </a:t>
            </a: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	Median = </a:t>
            </a:r>
            <a:r>
              <a:rPr lang="de-DE" altLang="de-DE" sz="1400" dirty="0" smtClean="0">
                <a:solidFill>
                  <a:srgbClr val="0033CC"/>
                </a:solidFill>
                <a:latin typeface="Arial" charset="0"/>
              </a:rPr>
              <a:t>59 </a:t>
            </a: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Jahre, 	Mittelwert = </a:t>
            </a:r>
            <a:r>
              <a:rPr lang="de-DE" altLang="de-DE" sz="1400" dirty="0" smtClean="0">
                <a:solidFill>
                  <a:srgbClr val="0033CC"/>
                </a:solidFill>
                <a:latin typeface="Arial" charset="0"/>
              </a:rPr>
              <a:t>54,2 </a:t>
            </a: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Jahre</a:t>
            </a:r>
          </a:p>
          <a:p>
            <a:pPr>
              <a:tabLst>
                <a:tab pos="712788" algn="l"/>
                <a:tab pos="803275" algn="l"/>
                <a:tab pos="1431925" algn="l"/>
                <a:tab pos="3140075" algn="l"/>
              </a:tabLst>
            </a:pP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Frauen: 	</a:t>
            </a:r>
            <a:r>
              <a:rPr lang="de-DE" altLang="de-DE" sz="1400" dirty="0" smtClean="0">
                <a:solidFill>
                  <a:srgbClr val="FF0000"/>
                </a:solidFill>
                <a:latin typeface="Arial" charset="0"/>
              </a:rPr>
              <a:t>n=584, </a:t>
            </a: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	Median = </a:t>
            </a:r>
            <a:r>
              <a:rPr lang="de-DE" altLang="de-DE" sz="1400" dirty="0" smtClean="0">
                <a:solidFill>
                  <a:srgbClr val="FF0000"/>
                </a:solidFill>
                <a:latin typeface="Arial" charset="0"/>
              </a:rPr>
              <a:t>63 </a:t>
            </a: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Jahre,	Mittelwert = </a:t>
            </a:r>
            <a:r>
              <a:rPr lang="de-DE" altLang="de-DE" sz="1400" dirty="0" smtClean="0">
                <a:solidFill>
                  <a:srgbClr val="FF0000"/>
                </a:solidFill>
                <a:latin typeface="Arial" charset="0"/>
              </a:rPr>
              <a:t>56,8 </a:t>
            </a: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Jahre</a:t>
            </a: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3156805" y="6309320"/>
            <a:ext cx="281104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Alter bei Diagnosestellung (Jahre)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1554111" y="1554636"/>
            <a:ext cx="133350" cy="144462"/>
          </a:xfrm>
          <a:prstGeom prst="rect">
            <a:avLst/>
          </a:prstGeom>
          <a:solidFill>
            <a:srgbClr val="3366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1554111" y="1795936"/>
            <a:ext cx="133350" cy="144462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 rot="16200000">
            <a:off x="-514160" y="3538450"/>
            <a:ext cx="23844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Anzahl</a:t>
            </a:r>
          </a:p>
        </p:txBody>
      </p:sp>
    </p:spTree>
    <p:extLst>
      <p:ext uri="{BB962C8B-B14F-4D97-AF65-F5344CB8AC3E}">
        <p14:creationId xmlns:p14="http://schemas.microsoft.com/office/powerpoint/2010/main" val="110222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m 10"/>
          <p:cNvGraphicFramePr/>
          <p:nvPr>
            <p:extLst>
              <p:ext uri="{D42A27DB-BD31-4B8C-83A1-F6EECF244321}">
                <p14:modId xmlns:p14="http://schemas.microsoft.com/office/powerpoint/2010/main" val="2049201811"/>
              </p:ext>
            </p:extLst>
          </p:nvPr>
        </p:nvGraphicFramePr>
        <p:xfrm>
          <a:off x="1381955" y="1299674"/>
          <a:ext cx="6380089" cy="42586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0" y="519644"/>
            <a:ext cx="9036496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Altersgruppen &lt;19, 19-65, &gt;65 Jahre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latin typeface="Arial" charset="0"/>
                <a:cs typeface="Times New Roman" pitchFamily="18" charset="0"/>
              </a:rPr>
              <a:t>C70 – C72</a:t>
            </a: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Gesamt=1.386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4211439" y="3697287"/>
            <a:ext cx="79260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56</a:t>
            </a:r>
            <a:r>
              <a:rPr lang="de-DE" altLang="de-DE" sz="1400" b="1" dirty="0" smtClean="0"/>
              <a:t>%</a:t>
            </a:r>
            <a:endParaRPr lang="de-DE" altLang="de-DE" sz="1400" b="1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867102" y="4201343"/>
            <a:ext cx="86513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37%</a:t>
            </a:r>
            <a:endParaRPr lang="de-DE" altLang="de-DE" sz="1400" b="1" dirty="0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059832" y="5661248"/>
            <a:ext cx="304529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Alter bei Diagnosestellung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 rot="16200000">
            <a:off x="-10104" y="3411267"/>
            <a:ext cx="23844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Anzahl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4139431" y="2329135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778</a:t>
            </a:r>
            <a:endParaRPr lang="de-DE" altLang="de-DE" sz="1600" dirty="0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5795615" y="3193231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514</a:t>
            </a:r>
            <a:endParaRPr lang="de-DE" altLang="de-DE" sz="1600" dirty="0"/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2555776" y="4869160"/>
            <a:ext cx="79260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de-DE" altLang="de-DE" sz="1400" b="1" dirty="0" smtClean="0"/>
              <a:t>%</a:t>
            </a:r>
            <a:endParaRPr lang="de-DE" altLang="de-DE" sz="1400" b="1" dirty="0"/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2483767" y="4561383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94</a:t>
            </a:r>
            <a:endParaRPr lang="de-DE" altLang="de-DE" sz="1600" dirty="0"/>
          </a:p>
        </p:txBody>
      </p:sp>
    </p:spTree>
    <p:extLst>
      <p:ext uri="{BB962C8B-B14F-4D97-AF65-F5344CB8AC3E}">
        <p14:creationId xmlns:p14="http://schemas.microsoft.com/office/powerpoint/2010/main" val="56081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0" y="519644"/>
            <a:ext cx="9036496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Tumortypen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latin typeface="Arial" charset="0"/>
                <a:cs typeface="Times New Roman" pitchFamily="18" charset="0"/>
              </a:rPr>
              <a:t>C70 – C72</a:t>
            </a: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Gesamt=1.386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Diagramm 11"/>
          <p:cNvGraphicFramePr/>
          <p:nvPr>
            <p:extLst>
              <p:ext uri="{D42A27DB-BD31-4B8C-83A1-F6EECF244321}">
                <p14:modId xmlns:p14="http://schemas.microsoft.com/office/powerpoint/2010/main" val="1285336617"/>
              </p:ext>
            </p:extLst>
          </p:nvPr>
        </p:nvGraphicFramePr>
        <p:xfrm>
          <a:off x="2196268" y="2997344"/>
          <a:ext cx="4788000" cy="352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" name="Text Box 7"/>
          <p:cNvSpPr txBox="1">
            <a:spLocks noChangeArrowheads="1"/>
          </p:cNvSpPr>
          <p:nvPr/>
        </p:nvSpPr>
        <p:spPr bwMode="auto">
          <a:xfrm>
            <a:off x="2585864" y="4437112"/>
            <a:ext cx="762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254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2483768" y="3852189"/>
            <a:ext cx="762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48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 Box 7"/>
          <p:cNvSpPr txBox="1">
            <a:spLocks noChangeArrowheads="1"/>
          </p:cNvSpPr>
          <p:nvPr/>
        </p:nvSpPr>
        <p:spPr bwMode="auto">
          <a:xfrm>
            <a:off x="5508104" y="4500260"/>
            <a:ext cx="762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842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3445148" y="3484240"/>
            <a:ext cx="47878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 Box 7"/>
          <p:cNvSpPr txBox="1">
            <a:spLocks noChangeArrowheads="1"/>
          </p:cNvSpPr>
          <p:nvPr/>
        </p:nvSpPr>
        <p:spPr bwMode="auto">
          <a:xfrm>
            <a:off x="2915816" y="3708173"/>
            <a:ext cx="50150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51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3203848" y="3564969"/>
            <a:ext cx="44412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60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 Box 7"/>
          <p:cNvSpPr txBox="1">
            <a:spLocks noChangeArrowheads="1"/>
          </p:cNvSpPr>
          <p:nvPr/>
        </p:nvSpPr>
        <p:spPr bwMode="auto">
          <a:xfrm>
            <a:off x="3778002" y="3436909"/>
            <a:ext cx="38531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33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7" name="Gerade Verbindung 26"/>
          <p:cNvCxnSpPr/>
          <p:nvPr/>
        </p:nvCxnSpPr>
        <p:spPr>
          <a:xfrm flipH="1">
            <a:off x="1470025" y="4952054"/>
            <a:ext cx="992783" cy="2771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27"/>
          <p:cNvCxnSpPr/>
          <p:nvPr/>
        </p:nvCxnSpPr>
        <p:spPr>
          <a:xfrm flipH="1">
            <a:off x="1907704" y="3926810"/>
            <a:ext cx="764706" cy="7926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28"/>
          <p:cNvCxnSpPr/>
          <p:nvPr/>
        </p:nvCxnSpPr>
        <p:spPr>
          <a:xfrm flipH="1" flipV="1">
            <a:off x="1979712" y="3383414"/>
            <a:ext cx="933599" cy="37564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29"/>
          <p:cNvCxnSpPr/>
          <p:nvPr/>
        </p:nvCxnSpPr>
        <p:spPr>
          <a:xfrm flipH="1" flipV="1">
            <a:off x="1979712" y="2791814"/>
            <a:ext cx="1368155" cy="7731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30"/>
          <p:cNvCxnSpPr/>
          <p:nvPr/>
        </p:nvCxnSpPr>
        <p:spPr>
          <a:xfrm flipH="1" flipV="1">
            <a:off x="2524832" y="2163005"/>
            <a:ext cx="1108214" cy="12875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31"/>
          <p:cNvCxnSpPr/>
          <p:nvPr/>
        </p:nvCxnSpPr>
        <p:spPr>
          <a:xfrm flipV="1">
            <a:off x="4163318" y="2278343"/>
            <a:ext cx="1128762" cy="11506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32"/>
          <p:cNvCxnSpPr/>
          <p:nvPr/>
        </p:nvCxnSpPr>
        <p:spPr>
          <a:xfrm flipH="1" flipV="1">
            <a:off x="3778002" y="2169766"/>
            <a:ext cx="106394" cy="12592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33"/>
          <p:cNvCxnSpPr/>
          <p:nvPr/>
        </p:nvCxnSpPr>
        <p:spPr>
          <a:xfrm>
            <a:off x="6288740" y="5554540"/>
            <a:ext cx="608055" cy="2507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 Box 4"/>
          <p:cNvSpPr txBox="1">
            <a:spLocks noChangeArrowheads="1"/>
          </p:cNvSpPr>
          <p:nvPr/>
        </p:nvSpPr>
        <p:spPr bwMode="auto">
          <a:xfrm>
            <a:off x="107504" y="5282044"/>
            <a:ext cx="215045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Astrozytom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18%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 Box 5"/>
          <p:cNvSpPr txBox="1">
            <a:spLocks noChangeArrowheads="1"/>
          </p:cNvSpPr>
          <p:nvPr/>
        </p:nvSpPr>
        <p:spPr bwMode="auto">
          <a:xfrm>
            <a:off x="5843587" y="2420888"/>
            <a:ext cx="153265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Sonstige</a:t>
            </a:r>
          </a:p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2%</a:t>
            </a:r>
          </a:p>
        </p:txBody>
      </p:sp>
      <p:sp>
        <p:nvSpPr>
          <p:cNvPr id="37" name="Text Box 6"/>
          <p:cNvSpPr txBox="1">
            <a:spLocks noChangeArrowheads="1"/>
          </p:cNvSpPr>
          <p:nvPr/>
        </p:nvSpPr>
        <p:spPr bwMode="auto">
          <a:xfrm>
            <a:off x="6660232" y="5733256"/>
            <a:ext cx="192367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Glioblastom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61%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 Box 7"/>
          <p:cNvSpPr txBox="1">
            <a:spLocks noChangeArrowheads="1"/>
          </p:cNvSpPr>
          <p:nvPr/>
        </p:nvSpPr>
        <p:spPr bwMode="auto">
          <a:xfrm>
            <a:off x="147638" y="3841884"/>
            <a:ext cx="17811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Oligodendrogliom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4%</a:t>
            </a:r>
          </a:p>
        </p:txBody>
      </p:sp>
      <p:sp>
        <p:nvSpPr>
          <p:cNvPr id="39" name="Text Box 14"/>
          <p:cNvSpPr txBox="1">
            <a:spLocks noChangeArrowheads="1"/>
          </p:cNvSpPr>
          <p:nvPr/>
        </p:nvSpPr>
        <p:spPr bwMode="auto">
          <a:xfrm>
            <a:off x="849313" y="1711223"/>
            <a:ext cx="26447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Gliom </a:t>
            </a:r>
            <a:r>
              <a:rPr lang="de-DE" alt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o.n.A</a:t>
            </a:r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2%</a:t>
            </a:r>
          </a:p>
        </p:txBody>
      </p:sp>
      <p:sp>
        <p:nvSpPr>
          <p:cNvPr id="40" name="Text Box 22"/>
          <p:cNvSpPr txBox="1">
            <a:spLocks noChangeArrowheads="1"/>
          </p:cNvSpPr>
          <p:nvPr/>
        </p:nvSpPr>
        <p:spPr bwMode="auto">
          <a:xfrm>
            <a:off x="579438" y="2360510"/>
            <a:ext cx="17811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Ependymom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4%</a:t>
            </a:r>
          </a:p>
        </p:txBody>
      </p:sp>
      <p:sp>
        <p:nvSpPr>
          <p:cNvPr id="41" name="Text Box 23"/>
          <p:cNvSpPr txBox="1">
            <a:spLocks noChangeArrowheads="1"/>
          </p:cNvSpPr>
          <p:nvPr/>
        </p:nvSpPr>
        <p:spPr bwMode="auto">
          <a:xfrm>
            <a:off x="4572000" y="1772816"/>
            <a:ext cx="22129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Meningeom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3%</a:t>
            </a:r>
          </a:p>
        </p:txBody>
      </p:sp>
      <p:sp>
        <p:nvSpPr>
          <p:cNvPr id="42" name="Text Box 24"/>
          <p:cNvSpPr txBox="1">
            <a:spLocks noChangeArrowheads="1"/>
          </p:cNvSpPr>
          <p:nvPr/>
        </p:nvSpPr>
        <p:spPr bwMode="auto">
          <a:xfrm>
            <a:off x="3006849" y="1568348"/>
            <a:ext cx="17811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Embryonaler Tumor</a:t>
            </a:r>
          </a:p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2%</a:t>
            </a:r>
          </a:p>
        </p:txBody>
      </p:sp>
      <p:sp>
        <p:nvSpPr>
          <p:cNvPr id="43" name="Text Box 34"/>
          <p:cNvSpPr txBox="1">
            <a:spLocks noChangeArrowheads="1"/>
          </p:cNvSpPr>
          <p:nvPr/>
        </p:nvSpPr>
        <p:spPr bwMode="auto">
          <a:xfrm>
            <a:off x="273050" y="3121804"/>
            <a:ext cx="17811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 altLang="de-DE" sz="1400" dirty="0" err="1">
                <a:latin typeface="Arial" panose="020B0604020202020204" pitchFamily="34" charset="0"/>
                <a:cs typeface="Arial" panose="020B0604020202020204" pitchFamily="34" charset="0"/>
              </a:rPr>
              <a:t>Oligoastrozytom</a:t>
            </a:r>
            <a:endParaRPr lang="de-DE" altLang="de-D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4%</a:t>
            </a:r>
          </a:p>
        </p:txBody>
      </p:sp>
      <p:sp>
        <p:nvSpPr>
          <p:cNvPr id="44" name="Text Box 7"/>
          <p:cNvSpPr txBox="1">
            <a:spLocks noChangeArrowheads="1"/>
          </p:cNvSpPr>
          <p:nvPr/>
        </p:nvSpPr>
        <p:spPr bwMode="auto">
          <a:xfrm>
            <a:off x="4042668" y="3420141"/>
            <a:ext cx="38531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46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 Box 7"/>
          <p:cNvSpPr txBox="1">
            <a:spLocks noChangeArrowheads="1"/>
          </p:cNvSpPr>
          <p:nvPr/>
        </p:nvSpPr>
        <p:spPr bwMode="auto">
          <a:xfrm>
            <a:off x="4330700" y="3420141"/>
            <a:ext cx="38531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  <a:endParaRPr lang="de-DE" alt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2" name="Gerade Verbindung 51"/>
          <p:cNvCxnSpPr/>
          <p:nvPr/>
        </p:nvCxnSpPr>
        <p:spPr>
          <a:xfrm flipV="1">
            <a:off x="4499992" y="2780928"/>
            <a:ext cx="1584176" cy="6371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0403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51520" y="620688"/>
            <a:ext cx="871296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Überlebensanalysen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sind entscheidende Faktoren für die Ergebnisqualität der Tumortherapie. Unterschieden wird zwischen</a:t>
            </a:r>
          </a:p>
          <a:p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Life-Status 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Information, ob  Patient lebt oder verstorben ist mit Todesdatum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(Overall-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Survival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, OAS)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Follow-</a:t>
            </a:r>
            <a:r>
              <a:rPr lang="de-DE" b="1" dirty="0" err="1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Vorliegende klinische Informationen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zum weiteren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Krankheitsverlauf, insbes. Tumorstatus (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Diseasefree-Survival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, DFS etc.)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Seit Jahren können in Bayern keine Überlebensanalysen für das gesamte dokumentierte Patientengut mehr berechnet werden, da der Bayerische Landesbeauftragte für Datenschutz ab 2008  den elektronischen Life-Status-Abgleich mit der AKDB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(‚Anstalt für Kommunale Datenverarbeitung in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Bayern’) untersagt hat.  </a:t>
            </a:r>
          </a:p>
          <a:p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Die notwendige Novellierung des Bayerischen Krebsregistergesetzes im Rahmen des seit 01.01.2014 geltenden KFRG (Krebsfrüherkennungs-  und 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registergesetzes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) ist für 2016 vorgesehen. </a:t>
            </a:r>
          </a:p>
        </p:txBody>
      </p:sp>
    </p:spTree>
    <p:extLst>
      <p:ext uri="{BB962C8B-B14F-4D97-AF65-F5344CB8AC3E}">
        <p14:creationId xmlns:p14="http://schemas.microsoft.com/office/powerpoint/2010/main" val="38904912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23528" y="764704"/>
            <a:ext cx="88204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In den beiden folgenden Grafiken wird der Ist-Zustand dargestellt: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Aktueller Life-Status:</a:t>
            </a:r>
          </a:p>
          <a:p>
            <a:endParaRPr lang="de-DE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Unbekannt	Es ist keine Information vorhanden, ob Patient lebt oder tot ist</a:t>
            </a: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Lebt 			Information, dass Patient noch lebt (unabhängig vom Tumorstatus)</a:t>
            </a: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Tot				Tod und Sterbetag des Patienten ist bekannt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323528" y="2235933"/>
            <a:ext cx="216024" cy="189023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323528" y="2523965"/>
            <a:ext cx="216024" cy="189023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323528" y="1947901"/>
            <a:ext cx="216024" cy="18902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6" name="Textfeld 5"/>
          <p:cNvSpPr txBox="1"/>
          <p:nvPr/>
        </p:nvSpPr>
        <p:spPr>
          <a:xfrm>
            <a:off x="323528" y="3073028"/>
            <a:ext cx="87129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Aktuelles Klinisches Follow-</a:t>
            </a:r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defTabSz="357188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Unbekannt 	Keine aktuelle Information zum klinischen Verlauf /Tumorstatus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				des Patienten vorhanden</a:t>
            </a:r>
          </a:p>
          <a:p>
            <a:pPr defTabSz="357188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Bekannt 	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Der aktuelle klinische Verlauf /Tumorstatus des Patienten ist 						vorhanden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Tot				Tod und Sterbetag des Patienten ist bekannt</a:t>
            </a:r>
          </a:p>
          <a:p>
            <a:pPr defTabSz="357188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Ausblick: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Das KFRG sieht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eine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adäquate Finanzierung durch die Krankenkassen vor, so dass die klinischen Verlaufsinformationen zukünftig vollständig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erhoben werden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können.</a:t>
            </a:r>
          </a:p>
          <a:p>
            <a:pPr defTabSz="357188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23528" y="4252157"/>
            <a:ext cx="216024" cy="189023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3528" y="4828221"/>
            <a:ext cx="216024" cy="189023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323528" y="3721100"/>
            <a:ext cx="216024" cy="189023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59690776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529</Words>
  <Application>Microsoft Office PowerPoint</Application>
  <PresentationFormat>Bildschirmpräsentation (4:3)</PresentationFormat>
  <Paragraphs>203</Paragraphs>
  <Slides>12</Slides>
  <Notes>8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4" baseType="lpstr">
      <vt:lpstr>Larissa</vt:lpstr>
      <vt:lpstr>Dokument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Universitätsklinikum Erlangen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Borstorff, Christine</dc:creator>
  <cp:lastModifiedBy>Borstorff, Christine</cp:lastModifiedBy>
  <cp:revision>176</cp:revision>
  <cp:lastPrinted>2014-10-09T09:19:55Z</cp:lastPrinted>
  <dcterms:created xsi:type="dcterms:W3CDTF">2014-04-28T10:09:44Z</dcterms:created>
  <dcterms:modified xsi:type="dcterms:W3CDTF">2015-01-12T10:48:56Z</dcterms:modified>
</cp:coreProperties>
</file>