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notesSlides/notesSlide7.xml" ContentType="application/vnd.openxmlformats-officedocument.presentationml.notesSlide+xml"/>
  <Override PartName="/ppt/charts/chart5.xml" ContentType="application/vnd.openxmlformats-officedocument.drawingml.chart+xml"/>
  <Override PartName="/ppt/notesSlides/notesSlide8.xml" ContentType="application/vnd.openxmlformats-officedocument.presentationml.notesSlide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4"/>
  </p:notesMasterIdLst>
  <p:handoutMasterIdLst>
    <p:handoutMasterId r:id="rId15"/>
  </p:handoutMasterIdLst>
  <p:sldIdLst>
    <p:sldId id="292" r:id="rId2"/>
    <p:sldId id="287" r:id="rId3"/>
    <p:sldId id="288" r:id="rId4"/>
    <p:sldId id="290" r:id="rId5"/>
    <p:sldId id="289" r:id="rId6"/>
    <p:sldId id="285" r:id="rId7"/>
    <p:sldId id="291" r:id="rId8"/>
    <p:sldId id="294" r:id="rId9"/>
    <p:sldId id="295" r:id="rId10"/>
    <p:sldId id="277" r:id="rId11"/>
    <p:sldId id="280" r:id="rId12"/>
    <p:sldId id="293" r:id="rId13"/>
  </p:sldIdLst>
  <p:sldSz cx="9144000" cy="6858000" type="screen4x3"/>
  <p:notesSz cx="6669088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99CCFF"/>
    <a:srgbClr val="339966"/>
    <a:srgbClr val="008378"/>
    <a:srgbClr val="0033CC"/>
    <a:srgbClr val="008380"/>
    <a:srgbClr val="00836C"/>
    <a:srgbClr val="00CC6E"/>
    <a:srgbClr val="00CC66"/>
    <a:srgbClr val="0083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1056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>
        <c:manualLayout>
          <c:layoutTarget val="inner"/>
          <c:xMode val="edge"/>
          <c:yMode val="edge"/>
          <c:x val="6.6425990525292994E-2"/>
          <c:y val="2.9293812481685701E-2"/>
          <c:w val="0.91374633003420802"/>
          <c:h val="0.9027503124884842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präinvasiv</c:v>
                </c:pt>
              </c:strCache>
            </c:strRef>
          </c:tx>
          <c:spPr>
            <a:solidFill>
              <a:srgbClr val="CCECFF"/>
            </a:solidFill>
            <a:ln>
              <a:solidFill>
                <a:schemeClr val="tx2"/>
              </a:solidFill>
            </a:ln>
          </c:spPr>
          <c:invertIfNegative val="0"/>
          <c:cat>
            <c:numRef>
              <c:f>Tabelle1!$A$2:$A$13</c:f>
              <c:numCache>
                <c:formatCode>General</c:formatCode>
                <c:ptCount val="12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</c:numCache>
            </c:numRef>
          </c:cat>
          <c:val>
            <c:numRef>
              <c:f>Tabelle1!$B$2:$B$13</c:f>
              <c:numCache>
                <c:formatCode>General</c:formatCode>
                <c:ptCount val="12"/>
                <c:pt idx="0">
                  <c:v>145</c:v>
                </c:pt>
                <c:pt idx="1">
                  <c:v>175</c:v>
                </c:pt>
                <c:pt idx="2">
                  <c:v>173</c:v>
                </c:pt>
                <c:pt idx="3">
                  <c:v>249</c:v>
                </c:pt>
                <c:pt idx="4">
                  <c:v>255</c:v>
                </c:pt>
                <c:pt idx="5">
                  <c:v>291</c:v>
                </c:pt>
                <c:pt idx="6">
                  <c:v>305</c:v>
                </c:pt>
                <c:pt idx="7">
                  <c:v>273</c:v>
                </c:pt>
                <c:pt idx="8">
                  <c:v>277</c:v>
                </c:pt>
                <c:pt idx="9">
                  <c:v>308</c:v>
                </c:pt>
                <c:pt idx="10">
                  <c:v>255</c:v>
                </c:pt>
                <c:pt idx="11">
                  <c:v>111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invasiv</c:v>
                </c:pt>
              </c:strCache>
            </c:strRef>
          </c:tx>
          <c:spPr>
            <a:solidFill>
              <a:srgbClr val="99CCFF"/>
            </a:solidFill>
            <a:ln>
              <a:solidFill>
                <a:schemeClr val="tx2"/>
              </a:solidFill>
            </a:ln>
          </c:spPr>
          <c:invertIfNegative val="0"/>
          <c:cat>
            <c:numRef>
              <c:f>Tabelle1!$A$2:$A$13</c:f>
              <c:numCache>
                <c:formatCode>General</c:formatCode>
                <c:ptCount val="12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</c:numCache>
            </c:numRef>
          </c:cat>
          <c:val>
            <c:numRef>
              <c:f>Tabelle1!$C$2:$C$13</c:f>
              <c:numCache>
                <c:formatCode>General</c:formatCode>
                <c:ptCount val="12"/>
                <c:pt idx="0">
                  <c:v>272</c:v>
                </c:pt>
                <c:pt idx="1">
                  <c:v>279</c:v>
                </c:pt>
                <c:pt idx="2">
                  <c:v>278</c:v>
                </c:pt>
                <c:pt idx="3">
                  <c:v>321</c:v>
                </c:pt>
                <c:pt idx="4">
                  <c:v>302</c:v>
                </c:pt>
                <c:pt idx="5">
                  <c:v>322</c:v>
                </c:pt>
                <c:pt idx="6">
                  <c:v>316</c:v>
                </c:pt>
                <c:pt idx="7">
                  <c:v>295</c:v>
                </c:pt>
                <c:pt idx="8">
                  <c:v>317</c:v>
                </c:pt>
                <c:pt idx="9">
                  <c:v>281</c:v>
                </c:pt>
                <c:pt idx="10">
                  <c:v>291</c:v>
                </c:pt>
                <c:pt idx="11">
                  <c:v>132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38282112"/>
        <c:axId val="138284416"/>
      </c:barChart>
      <c:catAx>
        <c:axId val="1382821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38284416"/>
        <c:crosses val="autoZero"/>
        <c:auto val="1"/>
        <c:lblAlgn val="ctr"/>
        <c:lblOffset val="100"/>
        <c:noMultiLvlLbl val="0"/>
      </c:catAx>
      <c:valAx>
        <c:axId val="138284416"/>
        <c:scaling>
          <c:orientation val="minMax"/>
          <c:max val="80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138282112"/>
        <c:crosses val="autoZero"/>
        <c:crossBetween val="between"/>
        <c:majorUnit val="200"/>
        <c:minorUnit val="200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txPr>
    <a:bodyPr/>
    <a:lstStyle/>
    <a:p>
      <a:pPr>
        <a:defRPr sz="1200">
          <a:latin typeface="Arial" panose="020B0604020202020204" pitchFamily="34" charset="0"/>
          <a:cs typeface="Arial" panose="020B0604020202020204" pitchFamily="34" charset="0"/>
        </a:defRPr>
      </a:pPr>
      <a:endParaRPr lang="de-D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Männer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33CC"/>
              </a:solidFill>
            </a:ln>
          </c:spPr>
          <c:invertIfNegative val="0"/>
          <c:cat>
            <c:strRef>
              <c:f>Tabelle1!$A$2:$A$20</c:f>
              <c:strCache>
                <c:ptCount val="19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30-34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75-79</c:v>
                </c:pt>
                <c:pt idx="16">
                  <c:v>80-84</c:v>
                </c:pt>
                <c:pt idx="17">
                  <c:v>85-89</c:v>
                </c:pt>
                <c:pt idx="18">
                  <c:v>&gt;=90</c:v>
                </c:pt>
              </c:strCache>
            </c:strRef>
          </c:cat>
          <c:val>
            <c:numRef>
              <c:f>Tabelle1!$B$2:$B$20</c:f>
              <c:numCache>
                <c:formatCode>General</c:formatCode>
                <c:ptCount val="19"/>
                <c:pt idx="3">
                  <c:v>2</c:v>
                </c:pt>
                <c:pt idx="4">
                  <c:v>5</c:v>
                </c:pt>
                <c:pt idx="5">
                  <c:v>4</c:v>
                </c:pt>
                <c:pt idx="6">
                  <c:v>9</c:v>
                </c:pt>
                <c:pt idx="7">
                  <c:v>28</c:v>
                </c:pt>
                <c:pt idx="8">
                  <c:v>61</c:v>
                </c:pt>
                <c:pt idx="9">
                  <c:v>103</c:v>
                </c:pt>
                <c:pt idx="10">
                  <c:v>229</c:v>
                </c:pt>
                <c:pt idx="11">
                  <c:v>343</c:v>
                </c:pt>
                <c:pt idx="12">
                  <c:v>507</c:v>
                </c:pt>
                <c:pt idx="13">
                  <c:v>752</c:v>
                </c:pt>
                <c:pt idx="14">
                  <c:v>890</c:v>
                </c:pt>
                <c:pt idx="15">
                  <c:v>755</c:v>
                </c:pt>
                <c:pt idx="16">
                  <c:v>622</c:v>
                </c:pt>
                <c:pt idx="17">
                  <c:v>254</c:v>
                </c:pt>
                <c:pt idx="18">
                  <c:v>96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Frauen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accent2">
                  <a:lumMod val="50000"/>
                </a:schemeClr>
              </a:solidFill>
            </a:ln>
          </c:spPr>
          <c:invertIfNegative val="0"/>
          <c:cat>
            <c:strRef>
              <c:f>Tabelle1!$A$2:$A$20</c:f>
              <c:strCache>
                <c:ptCount val="19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30-34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75-79</c:v>
                </c:pt>
                <c:pt idx="16">
                  <c:v>80-84</c:v>
                </c:pt>
                <c:pt idx="17">
                  <c:v>85-89</c:v>
                </c:pt>
                <c:pt idx="18">
                  <c:v>&gt;=90</c:v>
                </c:pt>
              </c:strCache>
            </c:strRef>
          </c:cat>
          <c:val>
            <c:numRef>
              <c:f>Tabelle1!$C$2:$C$20</c:f>
              <c:numCache>
                <c:formatCode>General</c:formatCode>
                <c:ptCount val="19"/>
                <c:pt idx="3">
                  <c:v>1</c:v>
                </c:pt>
                <c:pt idx="4">
                  <c:v>2</c:v>
                </c:pt>
                <c:pt idx="5">
                  <c:v>6</c:v>
                </c:pt>
                <c:pt idx="6">
                  <c:v>3</c:v>
                </c:pt>
                <c:pt idx="7">
                  <c:v>3</c:v>
                </c:pt>
                <c:pt idx="8">
                  <c:v>19</c:v>
                </c:pt>
                <c:pt idx="9">
                  <c:v>35</c:v>
                </c:pt>
                <c:pt idx="10">
                  <c:v>47</c:v>
                </c:pt>
                <c:pt idx="11">
                  <c:v>102</c:v>
                </c:pt>
                <c:pt idx="12">
                  <c:v>136</c:v>
                </c:pt>
                <c:pt idx="13">
                  <c:v>228</c:v>
                </c:pt>
                <c:pt idx="14">
                  <c:v>252</c:v>
                </c:pt>
                <c:pt idx="15">
                  <c:v>291</c:v>
                </c:pt>
                <c:pt idx="16">
                  <c:v>234</c:v>
                </c:pt>
                <c:pt idx="17">
                  <c:v>131</c:v>
                </c:pt>
                <c:pt idx="18">
                  <c:v>73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3137792"/>
        <c:axId val="33139328"/>
        <c:axId val="0"/>
      </c:bar3DChart>
      <c:catAx>
        <c:axId val="3313779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33139328"/>
        <c:crosses val="autoZero"/>
        <c:auto val="1"/>
        <c:lblAlgn val="ctr"/>
        <c:lblOffset val="100"/>
        <c:noMultiLvlLbl val="0"/>
      </c:catAx>
      <c:valAx>
        <c:axId val="33139328"/>
        <c:scaling>
          <c:orientation val="minMax"/>
          <c:max val="100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aseline="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33137792"/>
        <c:crosses val="autoZero"/>
        <c:crossBetween val="between"/>
        <c:majorUnit val="100"/>
        <c:minorUnit val="100"/>
      </c:valAx>
      <c:spPr>
        <a:solidFill>
          <a:schemeClr val="lt1"/>
        </a:solidFill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252053066971322"/>
          <c:y val="0.1422642991877005"/>
          <c:w val="0.78596050932831818"/>
          <c:h val="0.7724756031898363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Datenreihe 1</c:v>
                </c:pt>
              </c:strCache>
            </c:strRef>
          </c:tx>
          <c:spPr>
            <a:solidFill>
              <a:srgbClr val="339966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Tabelle1!$A$2:$A$3</c:f>
              <c:strCache>
                <c:ptCount val="2"/>
                <c:pt idx="0">
                  <c:v>&lt;=65 Jahre</c:v>
                </c:pt>
                <c:pt idx="1">
                  <c:v>&gt;65 Jahre</c:v>
                </c:pt>
              </c:strCache>
            </c:strRef>
          </c:cat>
          <c:val>
            <c:numRef>
              <c:f>Tabelle1!$B$2:$B$3</c:f>
              <c:numCache>
                <c:formatCode>General</c:formatCode>
                <c:ptCount val="2"/>
                <c:pt idx="0">
                  <c:v>1836</c:v>
                </c:pt>
                <c:pt idx="1">
                  <c:v>3598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100"/>
        <c:axId val="33232768"/>
        <c:axId val="33234304"/>
      </c:barChart>
      <c:catAx>
        <c:axId val="3323276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33234304"/>
        <c:crosses val="autoZero"/>
        <c:auto val="1"/>
        <c:lblAlgn val="ctr"/>
        <c:lblOffset val="100"/>
        <c:noMultiLvlLbl val="0"/>
      </c:catAx>
      <c:valAx>
        <c:axId val="33234304"/>
        <c:scaling>
          <c:orientation val="minMax"/>
          <c:max val="450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spPr>
          <a:ln w="12700"/>
        </c:spPr>
        <c:txPr>
          <a:bodyPr/>
          <a:lstStyle/>
          <a:p>
            <a: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33232768"/>
        <c:crosses val="autoZero"/>
        <c:crossBetween val="between"/>
        <c:majorUnit val="500"/>
        <c:minorUnit val="500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Spalte1</c:v>
                </c:pt>
              </c:strCache>
            </c:strRef>
          </c:tx>
          <c:dPt>
            <c:idx val="1"/>
            <c:bubble3D val="0"/>
            <c:spPr>
              <a:solidFill>
                <a:schemeClr val="accent2"/>
              </a:solidFill>
            </c:spPr>
          </c:dPt>
          <c:dPt>
            <c:idx val="3"/>
            <c:bubble3D val="0"/>
            <c:spPr>
              <a:solidFill>
                <a:srgbClr val="FFC000"/>
              </a:solidFill>
            </c:spPr>
          </c:dPt>
          <c:dPt>
            <c:idx val="6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</c:spPr>
          </c:dPt>
          <c:dPt>
            <c:idx val="7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</c:spPr>
          </c:dPt>
          <c:dPt>
            <c:idx val="8"/>
            <c:bubble3D val="0"/>
            <c:spPr>
              <a:solidFill>
                <a:schemeClr val="bg1">
                  <a:lumMod val="75000"/>
                </a:schemeClr>
              </a:solidFill>
            </c:spPr>
          </c:dPt>
          <c:cat>
            <c:strRef>
              <c:f>Tabelle1!$A$2:$A$7</c:f>
              <c:strCache>
                <c:ptCount val="6"/>
                <c:pt idx="0">
                  <c:v>Papilläres Urothel</c:v>
                </c:pt>
                <c:pt idx="1">
                  <c:v>Urothel</c:v>
                </c:pt>
                <c:pt idx="2">
                  <c:v>Adeno</c:v>
                </c:pt>
                <c:pt idx="3">
                  <c:v>Plattenepihel</c:v>
                </c:pt>
                <c:pt idx="4">
                  <c:v>Anderes Ca</c:v>
                </c:pt>
                <c:pt idx="5">
                  <c:v>Anderes Malignom</c:v>
                </c:pt>
              </c:strCache>
            </c:strRef>
          </c:cat>
          <c:val>
            <c:numRef>
              <c:f>Tabelle1!$B$2:$B$7</c:f>
              <c:numCache>
                <c:formatCode>General</c:formatCode>
                <c:ptCount val="6"/>
                <c:pt idx="0">
                  <c:v>3999</c:v>
                </c:pt>
                <c:pt idx="1">
                  <c:v>2026</c:v>
                </c:pt>
                <c:pt idx="2">
                  <c:v>54</c:v>
                </c:pt>
                <c:pt idx="3">
                  <c:v>56</c:v>
                </c:pt>
                <c:pt idx="4">
                  <c:v>71</c:v>
                </c:pt>
                <c:pt idx="5">
                  <c:v>17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tot</c:v>
                </c:pt>
              </c:strCache>
            </c:strRef>
          </c:tx>
          <c:spPr>
            <a:solidFill>
              <a:srgbClr val="008378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Tabelle1!$A$2:$A$13</c:f>
              <c:numCache>
                <c:formatCode>General</c:formatCode>
                <c:ptCount val="12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</c:numCache>
            </c:numRef>
          </c:cat>
          <c:val>
            <c:numRef>
              <c:f>Tabelle1!$B$2:$B$13</c:f>
              <c:numCache>
                <c:formatCode>General</c:formatCode>
                <c:ptCount val="12"/>
                <c:pt idx="0">
                  <c:v>246</c:v>
                </c:pt>
                <c:pt idx="1">
                  <c:v>257</c:v>
                </c:pt>
                <c:pt idx="2">
                  <c:v>252</c:v>
                </c:pt>
                <c:pt idx="3">
                  <c:v>310</c:v>
                </c:pt>
                <c:pt idx="4">
                  <c:v>253</c:v>
                </c:pt>
                <c:pt idx="5">
                  <c:v>281</c:v>
                </c:pt>
                <c:pt idx="6">
                  <c:v>232</c:v>
                </c:pt>
                <c:pt idx="7">
                  <c:v>184</c:v>
                </c:pt>
                <c:pt idx="8">
                  <c:v>181</c:v>
                </c:pt>
                <c:pt idx="9">
                  <c:v>118</c:v>
                </c:pt>
                <c:pt idx="10">
                  <c:v>89</c:v>
                </c:pt>
                <c:pt idx="11">
                  <c:v>14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&gt; 2013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Tabelle1!$A$2:$A$13</c:f>
              <c:numCache>
                <c:formatCode>General</c:formatCode>
                <c:ptCount val="12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</c:numCache>
            </c:numRef>
          </c:cat>
          <c:val>
            <c:numRef>
              <c:f>Tabelle1!$C$2:$C$13</c:f>
              <c:numCache>
                <c:formatCode>General</c:formatCode>
                <c:ptCount val="12"/>
                <c:pt idx="0">
                  <c:v>37</c:v>
                </c:pt>
                <c:pt idx="1">
                  <c:v>37</c:v>
                </c:pt>
                <c:pt idx="2">
                  <c:v>35</c:v>
                </c:pt>
                <c:pt idx="3">
                  <c:v>34</c:v>
                </c:pt>
                <c:pt idx="4">
                  <c:v>45</c:v>
                </c:pt>
                <c:pt idx="5">
                  <c:v>57</c:v>
                </c:pt>
                <c:pt idx="6">
                  <c:v>68</c:v>
                </c:pt>
                <c:pt idx="7">
                  <c:v>66</c:v>
                </c:pt>
                <c:pt idx="8">
                  <c:v>90</c:v>
                </c:pt>
                <c:pt idx="9">
                  <c:v>101</c:v>
                </c:pt>
                <c:pt idx="10">
                  <c:v>171</c:v>
                </c:pt>
                <c:pt idx="11">
                  <c:v>229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&lt; 2013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Tabelle1!$A$2:$A$13</c:f>
              <c:numCache>
                <c:formatCode>General</c:formatCode>
                <c:ptCount val="12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</c:numCache>
            </c:numRef>
          </c:cat>
          <c:val>
            <c:numRef>
              <c:f>Tabelle1!$D$2:$D$13</c:f>
              <c:numCache>
                <c:formatCode>General</c:formatCode>
                <c:ptCount val="12"/>
                <c:pt idx="0">
                  <c:v>134</c:v>
                </c:pt>
                <c:pt idx="1">
                  <c:v>160</c:v>
                </c:pt>
                <c:pt idx="2">
                  <c:v>164</c:v>
                </c:pt>
                <c:pt idx="3">
                  <c:v>226</c:v>
                </c:pt>
                <c:pt idx="4">
                  <c:v>259</c:v>
                </c:pt>
                <c:pt idx="5">
                  <c:v>275</c:v>
                </c:pt>
                <c:pt idx="6">
                  <c:v>321</c:v>
                </c:pt>
                <c:pt idx="7">
                  <c:v>318</c:v>
                </c:pt>
                <c:pt idx="8">
                  <c:v>323</c:v>
                </c:pt>
                <c:pt idx="9">
                  <c:v>370</c:v>
                </c:pt>
                <c:pt idx="10">
                  <c:v>286</c:v>
                </c:pt>
                <c:pt idx="11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9483264"/>
        <c:axId val="39484800"/>
      </c:barChart>
      <c:catAx>
        <c:axId val="394832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39484800"/>
        <c:crosses val="autoZero"/>
        <c:auto val="1"/>
        <c:lblAlgn val="ctr"/>
        <c:lblOffset val="100"/>
        <c:noMultiLvlLbl val="0"/>
      </c:catAx>
      <c:valAx>
        <c:axId val="39484800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39483264"/>
        <c:crosses val="autoZero"/>
        <c:crossBetween val="between"/>
        <c:majorUnit val="0.2"/>
      </c:valAx>
      <c:spPr>
        <a:noFill/>
      </c:spPr>
    </c:plotArea>
    <c:plotVisOnly val="1"/>
    <c:dispBlanksAs val="gap"/>
    <c:showDLblsOverMax val="0"/>
  </c:chart>
  <c:spPr>
    <a:noFill/>
    <a:ln w="0">
      <a:noFill/>
    </a:ln>
  </c:spPr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tot</c:v>
                </c:pt>
              </c:strCache>
            </c:strRef>
          </c:tx>
          <c:spPr>
            <a:solidFill>
              <a:srgbClr val="008378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Tabelle1!$A$2:$A$13</c:f>
              <c:numCache>
                <c:formatCode>General</c:formatCode>
                <c:ptCount val="12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</c:numCache>
            </c:numRef>
          </c:cat>
          <c:val>
            <c:numRef>
              <c:f>Tabelle1!$B$2:$B$13</c:f>
              <c:numCache>
                <c:formatCode>General</c:formatCode>
                <c:ptCount val="12"/>
                <c:pt idx="0">
                  <c:v>246</c:v>
                </c:pt>
                <c:pt idx="1">
                  <c:v>257</c:v>
                </c:pt>
                <c:pt idx="2">
                  <c:v>252</c:v>
                </c:pt>
                <c:pt idx="3">
                  <c:v>310</c:v>
                </c:pt>
                <c:pt idx="4">
                  <c:v>253</c:v>
                </c:pt>
                <c:pt idx="5">
                  <c:v>281</c:v>
                </c:pt>
                <c:pt idx="6">
                  <c:v>232</c:v>
                </c:pt>
                <c:pt idx="7">
                  <c:v>184</c:v>
                </c:pt>
                <c:pt idx="8">
                  <c:v>181</c:v>
                </c:pt>
                <c:pt idx="9">
                  <c:v>118</c:v>
                </c:pt>
                <c:pt idx="10">
                  <c:v>89</c:v>
                </c:pt>
                <c:pt idx="11">
                  <c:v>14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&gt; 2013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Tabelle1!$A$2:$A$13</c:f>
              <c:numCache>
                <c:formatCode>General</c:formatCode>
                <c:ptCount val="12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</c:numCache>
            </c:numRef>
          </c:cat>
          <c:val>
            <c:numRef>
              <c:f>Tabelle1!$C$2:$C$13</c:f>
              <c:numCache>
                <c:formatCode>General</c:formatCode>
                <c:ptCount val="12"/>
                <c:pt idx="0">
                  <c:v>4</c:v>
                </c:pt>
                <c:pt idx="1">
                  <c:v>4</c:v>
                </c:pt>
                <c:pt idx="2">
                  <c:v>8</c:v>
                </c:pt>
                <c:pt idx="3">
                  <c:v>7</c:v>
                </c:pt>
                <c:pt idx="4">
                  <c:v>17</c:v>
                </c:pt>
                <c:pt idx="5">
                  <c:v>17</c:v>
                </c:pt>
                <c:pt idx="6">
                  <c:v>20</c:v>
                </c:pt>
                <c:pt idx="7">
                  <c:v>18</c:v>
                </c:pt>
                <c:pt idx="8">
                  <c:v>36</c:v>
                </c:pt>
                <c:pt idx="9">
                  <c:v>43</c:v>
                </c:pt>
                <c:pt idx="10">
                  <c:v>109</c:v>
                </c:pt>
                <c:pt idx="11">
                  <c:v>229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&lt; 2013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Tabelle1!$A$2:$A$13</c:f>
              <c:numCache>
                <c:formatCode>General</c:formatCode>
                <c:ptCount val="12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</c:numCache>
            </c:numRef>
          </c:cat>
          <c:val>
            <c:numRef>
              <c:f>Tabelle1!$D$2:$D$13</c:f>
              <c:numCache>
                <c:formatCode>General</c:formatCode>
                <c:ptCount val="12"/>
                <c:pt idx="0">
                  <c:v>167</c:v>
                </c:pt>
                <c:pt idx="1">
                  <c:v>193</c:v>
                </c:pt>
                <c:pt idx="2">
                  <c:v>191</c:v>
                </c:pt>
                <c:pt idx="3">
                  <c:v>253</c:v>
                </c:pt>
                <c:pt idx="4">
                  <c:v>287</c:v>
                </c:pt>
                <c:pt idx="5">
                  <c:v>315</c:v>
                </c:pt>
                <c:pt idx="6">
                  <c:v>369</c:v>
                </c:pt>
                <c:pt idx="7">
                  <c:v>366</c:v>
                </c:pt>
                <c:pt idx="8">
                  <c:v>377</c:v>
                </c:pt>
                <c:pt idx="9">
                  <c:v>428</c:v>
                </c:pt>
                <c:pt idx="10">
                  <c:v>348</c:v>
                </c:pt>
                <c:pt idx="11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2169856"/>
        <c:axId val="42171392"/>
      </c:barChart>
      <c:catAx>
        <c:axId val="421698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42171392"/>
        <c:crosses val="autoZero"/>
        <c:auto val="1"/>
        <c:lblAlgn val="ctr"/>
        <c:lblOffset val="100"/>
        <c:noMultiLvlLbl val="0"/>
      </c:catAx>
      <c:valAx>
        <c:axId val="42171392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42169856"/>
        <c:crosses val="autoZero"/>
        <c:crossBetween val="between"/>
        <c:majorUnit val="0.2"/>
      </c:valAx>
      <c:spPr>
        <a:noFill/>
      </c:spPr>
    </c:plotArea>
    <c:plotVisOnly val="1"/>
    <c:dispBlanksAs val="gap"/>
    <c:showDLblsOverMax val="0"/>
  </c:chart>
  <c:spPr>
    <a:noFill/>
    <a:ln w="0">
      <a:noFill/>
    </a:ln>
  </c:spPr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 smtClean="0"/>
              <a:t>Auslesedatum: 25.09.2014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de-DE" smtClean="0"/>
              <a:t>Stand: 07.10.2014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165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778250" y="9428165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379A4D-3684-4833-A6AA-E91B74DB24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9405496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 smtClean="0"/>
              <a:t>Auslesedatum: 25.09.2014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de-DE" smtClean="0"/>
              <a:t>Stand: 07.10.2014</a:t>
            </a:r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66751" y="4714876"/>
            <a:ext cx="5335588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164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778250" y="9428164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7BD335-3D9A-492E-AD99-2F3266528E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4448488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Auslesedatum: 25.09.2014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07.10.2014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77941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Auslesedatum: 25.09.2014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07.10.2014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46362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Auslesedatum: 25.09.2014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07.10.2014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8882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Auslesedatum: 25.09.2014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07.10.2014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17816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Auslesedatum: 25.09.2014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07.10.2014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87217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Auslesedatum: 25.09.2014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07.10.2014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87217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Auslesedatum: 25.09.2014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07.10.2014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14717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Auslesedatum: 25.09.2014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07.10.2014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03478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FC5E6187-CFC3-45C5-A79E-577515149F7C}" type="datetimeFigureOut">
              <a:rPr lang="de-DE" smtClean="0"/>
              <a:t>12.01.2015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C0D0F7A2-B28A-429E-988E-A3055CC33046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08346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FC5E6187-CFC3-45C5-A79E-577515149F7C}" type="datetimeFigureOut">
              <a:rPr lang="de-DE" smtClean="0"/>
              <a:t>12.01.2015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C0D0F7A2-B28A-429E-988E-A3055CC330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0023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6"/>
          <p:cNvSpPr>
            <a:spLocks noChangeArrowheads="1"/>
          </p:cNvSpPr>
          <p:nvPr userDrawn="1"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8" name="Object 15">
            <a:hlinkClick r:id="" action="ppaction://ole?verb=0"/>
          </p:cNvPr>
          <p:cNvGraphicFramePr>
            <a:graphicFrameLocks noChangeAspect="1"/>
          </p:cNvGraphicFramePr>
          <p:nvPr userDrawn="1"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" name="Dokument" r:id="rId5" imgW="1458599" imgH="1305528" progId="Word.Document.8">
                  <p:embed/>
                </p:oleObj>
              </mc:Choice>
              <mc:Fallback>
                <p:oleObj name="Dokument" r:id="rId5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17"/>
          <p:cNvSpPr>
            <a:spLocks noChangeArrowheads="1"/>
          </p:cNvSpPr>
          <p:nvPr userDrawn="1"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    Mittelfranken </a:t>
            </a:r>
            <a:r>
              <a:rPr lang="de-DE" altLang="de-DE" b="1" dirty="0">
                <a:solidFill>
                  <a:srgbClr val="3333CC"/>
                </a:solidFill>
                <a:latin typeface="Arial" charset="0"/>
              </a:rPr>
              <a:t>ED </a:t>
            </a:r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2002-2013: Harnblase</a:t>
            </a:r>
            <a:endParaRPr lang="de-DE" altLang="de-DE" b="1" dirty="0">
              <a:solidFill>
                <a:srgbClr val="3333CC"/>
              </a:solidFill>
              <a:latin typeface="Arial" charset="0"/>
            </a:endParaRPr>
          </a:p>
        </p:txBody>
      </p:sp>
      <p:sp>
        <p:nvSpPr>
          <p:cNvPr id="6" name="Textfeld 5"/>
          <p:cNvSpPr txBox="1"/>
          <p:nvPr userDrawn="1"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07.11.2014, Stand: November 2014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feld 9"/>
          <p:cNvSpPr txBox="1">
            <a:spLocks noChangeArrowheads="1"/>
          </p:cNvSpPr>
          <p:nvPr userDrawn="1"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2014</a:t>
            </a:r>
          </a:p>
        </p:txBody>
      </p:sp>
    </p:spTree>
    <p:extLst>
      <p:ext uri="{BB962C8B-B14F-4D97-AF65-F5344CB8AC3E}">
        <p14:creationId xmlns:p14="http://schemas.microsoft.com/office/powerpoint/2010/main" val="876145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7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.wmf"/><Relationship Id="rId5" Type="http://schemas.openxmlformats.org/officeDocument/2006/relationships/image" Target="../media/image1.emf"/><Relationship Id="rId4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1219200" y="1916794"/>
            <a:ext cx="6644054" cy="23763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3600" b="1" dirty="0" smtClean="0">
                <a:solidFill>
                  <a:srgbClr val="0033CC"/>
                </a:solidFill>
              </a:rPr>
              <a:t>Harnblase</a:t>
            </a:r>
          </a:p>
          <a:p>
            <a:pPr algn="ctr">
              <a:spcBef>
                <a:spcPct val="50000"/>
              </a:spcBef>
            </a:pPr>
            <a:r>
              <a:rPr lang="de-DE" altLang="de-DE" sz="1800" b="1" dirty="0" smtClean="0">
                <a:solidFill>
                  <a:srgbClr val="0033CC"/>
                </a:solidFill>
              </a:rPr>
              <a:t>C67, D09.0, D41.4</a:t>
            </a:r>
          </a:p>
          <a:p>
            <a:pPr algn="ctr">
              <a:spcBef>
                <a:spcPct val="50000"/>
              </a:spcBef>
            </a:pPr>
            <a:endParaRPr lang="de-DE" altLang="de-DE" sz="3600" b="1" dirty="0">
              <a:solidFill>
                <a:srgbClr val="0033CC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de-DE" altLang="de-DE" b="1" dirty="0" smtClean="0">
                <a:solidFill>
                  <a:srgbClr val="0033CC"/>
                </a:solidFill>
              </a:rPr>
              <a:t>Erstdiagnosejahre 2002-2013</a:t>
            </a:r>
            <a:endParaRPr lang="de-DE" altLang="de-DE" b="1" dirty="0">
              <a:solidFill>
                <a:srgbClr val="0033CC"/>
              </a:solidFill>
            </a:endParaRPr>
          </a:p>
        </p:txBody>
      </p:sp>
      <p:sp>
        <p:nvSpPr>
          <p:cNvPr id="13316" name="Rectangle 16"/>
          <p:cNvSpPr>
            <a:spLocks noChangeArrowheads="1"/>
          </p:cNvSpPr>
          <p:nvPr/>
        </p:nvSpPr>
        <p:spPr bwMode="auto">
          <a:xfrm>
            <a:off x="0" y="1"/>
            <a:ext cx="9144000" cy="449263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793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</a:rPr>
              <a:t>Tumorzentrum der Universität Erlangen-Nürnberg</a:t>
            </a:r>
          </a:p>
        </p:txBody>
      </p:sp>
      <p:graphicFrame>
        <p:nvGraphicFramePr>
          <p:cNvPr id="13317" name="Object 17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1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6" name="Dokument" r:id="rId3" imgW="1458599" imgH="1305528" progId="Word.Document.8">
                  <p:embed/>
                </p:oleObj>
              </mc:Choice>
              <mc:Fallback>
                <p:oleObj name="Dokument" r:id="rId3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1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feld 4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2014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07.11.2014, Stand: November 2014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7253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/>
          <p:nvPr>
            <p:extLst>
              <p:ext uri="{D42A27DB-BD31-4B8C-83A1-F6EECF244321}">
                <p14:modId xmlns:p14="http://schemas.microsoft.com/office/powerpoint/2010/main" val="1116926375"/>
              </p:ext>
            </p:extLst>
          </p:nvPr>
        </p:nvGraphicFramePr>
        <p:xfrm>
          <a:off x="724461" y="1637193"/>
          <a:ext cx="7132320" cy="467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Box 7"/>
          <p:cNvSpPr txBox="1">
            <a:spLocks noChangeArrowheads="1"/>
          </p:cNvSpPr>
          <p:nvPr/>
        </p:nvSpPr>
        <p:spPr bwMode="auto">
          <a:xfrm rot="16200000">
            <a:off x="-565817" y="3703602"/>
            <a:ext cx="2206799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Relative Häufigkeit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519781" y="6237312"/>
            <a:ext cx="2060331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Diagnosejahr</a:t>
            </a:r>
          </a:p>
        </p:txBody>
      </p:sp>
      <p:sp>
        <p:nvSpPr>
          <p:cNvPr id="24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Aktueller Life-Status (LK &gt; 01.01.2013)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C67, D09.0, D41.4</a:t>
            </a:r>
            <a:endParaRPr lang="de-DE" altLang="de-DE" sz="14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Gesamt=6.223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feld 28"/>
          <p:cNvSpPr txBox="1"/>
          <p:nvPr/>
        </p:nvSpPr>
        <p:spPr>
          <a:xfrm>
            <a:off x="1403648" y="1537480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417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feld 29"/>
          <p:cNvSpPr txBox="1"/>
          <p:nvPr/>
        </p:nvSpPr>
        <p:spPr>
          <a:xfrm>
            <a:off x="1907704" y="1538043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454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feld 30"/>
          <p:cNvSpPr txBox="1"/>
          <p:nvPr/>
        </p:nvSpPr>
        <p:spPr>
          <a:xfrm>
            <a:off x="2483768" y="153860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451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2987824" y="1539169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570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3491880" y="1540295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557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3995936" y="154085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613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5076056" y="1541421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568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feld 36"/>
          <p:cNvSpPr txBox="1"/>
          <p:nvPr/>
        </p:nvSpPr>
        <p:spPr>
          <a:xfrm>
            <a:off x="5580112" y="1541984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594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feld 37"/>
          <p:cNvSpPr txBox="1"/>
          <p:nvPr/>
        </p:nvSpPr>
        <p:spPr>
          <a:xfrm>
            <a:off x="6156176" y="153522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589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feld 38"/>
          <p:cNvSpPr txBox="1"/>
          <p:nvPr/>
        </p:nvSpPr>
        <p:spPr>
          <a:xfrm>
            <a:off x="6660232" y="153522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546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feld 32"/>
          <p:cNvSpPr txBox="1"/>
          <p:nvPr/>
        </p:nvSpPr>
        <p:spPr>
          <a:xfrm>
            <a:off x="7236296" y="1541984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243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feld 39"/>
          <p:cNvSpPr txBox="1"/>
          <p:nvPr/>
        </p:nvSpPr>
        <p:spPr>
          <a:xfrm>
            <a:off x="4572000" y="155679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621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 Box 4"/>
          <p:cNvSpPr txBox="1">
            <a:spLocks noChangeArrowheads="1"/>
          </p:cNvSpPr>
          <p:nvPr/>
        </p:nvSpPr>
        <p:spPr bwMode="auto">
          <a:xfrm>
            <a:off x="8021633" y="3429000"/>
            <a:ext cx="11223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200" dirty="0" smtClean="0"/>
              <a:t>Unbekannt</a:t>
            </a:r>
            <a:endParaRPr lang="de-DE" altLang="de-DE" sz="1200" dirty="0"/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Lebt</a:t>
            </a:r>
            <a:endParaRPr lang="de-DE" altLang="de-DE" sz="1200" dirty="0"/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Tot</a:t>
            </a:r>
            <a:endParaRPr lang="de-DE" altLang="de-DE" sz="1200" dirty="0"/>
          </a:p>
        </p:txBody>
      </p:sp>
      <p:sp>
        <p:nvSpPr>
          <p:cNvPr id="23" name="Rectangle 7"/>
          <p:cNvSpPr>
            <a:spLocks noChangeArrowheads="1"/>
          </p:cNvSpPr>
          <p:nvPr/>
        </p:nvSpPr>
        <p:spPr bwMode="auto">
          <a:xfrm>
            <a:off x="7884368" y="3782942"/>
            <a:ext cx="117015" cy="117015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5" name="Rectangle 8"/>
          <p:cNvSpPr>
            <a:spLocks noChangeArrowheads="1"/>
          </p:cNvSpPr>
          <p:nvPr/>
        </p:nvSpPr>
        <p:spPr bwMode="auto">
          <a:xfrm>
            <a:off x="7884368" y="4070974"/>
            <a:ext cx="117015" cy="117015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7884368" y="3507085"/>
            <a:ext cx="117015" cy="11701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43179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/>
          <p:nvPr>
            <p:extLst>
              <p:ext uri="{D42A27DB-BD31-4B8C-83A1-F6EECF244321}">
                <p14:modId xmlns:p14="http://schemas.microsoft.com/office/powerpoint/2010/main" val="2736885097"/>
              </p:ext>
            </p:extLst>
          </p:nvPr>
        </p:nvGraphicFramePr>
        <p:xfrm>
          <a:off x="652453" y="1637193"/>
          <a:ext cx="7132320" cy="467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Box 7"/>
          <p:cNvSpPr txBox="1">
            <a:spLocks noChangeArrowheads="1"/>
          </p:cNvSpPr>
          <p:nvPr/>
        </p:nvSpPr>
        <p:spPr bwMode="auto">
          <a:xfrm rot="16200000">
            <a:off x="-637825" y="3703602"/>
            <a:ext cx="2206799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Relative Häufigkeit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447773" y="6237312"/>
            <a:ext cx="2060331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Diagnosejahr</a:t>
            </a:r>
          </a:p>
        </p:txBody>
      </p:sp>
      <p:sp>
        <p:nvSpPr>
          <p:cNvPr id="24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Aktuelles Klinisches Follow-</a:t>
            </a:r>
            <a:r>
              <a:rPr lang="de-DE" altLang="de-DE" sz="20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(FUP &gt; 01.01.2013)</a:t>
            </a:r>
            <a:r>
              <a:rPr lang="de-DE" altLang="de-DE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C67, D09.0, D41.4</a:t>
            </a:r>
            <a:endParaRPr lang="de-DE" altLang="de-DE" sz="14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Gesamt=6.223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1331640" y="1537480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417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feld 22"/>
          <p:cNvSpPr txBox="1"/>
          <p:nvPr/>
        </p:nvSpPr>
        <p:spPr>
          <a:xfrm>
            <a:off x="1835696" y="1538043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454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feld 27"/>
          <p:cNvSpPr txBox="1"/>
          <p:nvPr/>
        </p:nvSpPr>
        <p:spPr>
          <a:xfrm>
            <a:off x="2411760" y="153860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451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feld 28"/>
          <p:cNvSpPr txBox="1"/>
          <p:nvPr/>
        </p:nvSpPr>
        <p:spPr>
          <a:xfrm>
            <a:off x="2915816" y="1539169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570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feld 29"/>
          <p:cNvSpPr txBox="1"/>
          <p:nvPr/>
        </p:nvSpPr>
        <p:spPr>
          <a:xfrm>
            <a:off x="3419872" y="1540295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557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feld 30"/>
          <p:cNvSpPr txBox="1"/>
          <p:nvPr/>
        </p:nvSpPr>
        <p:spPr>
          <a:xfrm>
            <a:off x="3923928" y="154085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613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5004048" y="1541421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568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feld 32"/>
          <p:cNvSpPr txBox="1"/>
          <p:nvPr/>
        </p:nvSpPr>
        <p:spPr>
          <a:xfrm>
            <a:off x="5508104" y="1541984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594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6084168" y="153522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589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6588224" y="153522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546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7164288" y="1541984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243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feld 36"/>
          <p:cNvSpPr txBox="1"/>
          <p:nvPr/>
        </p:nvSpPr>
        <p:spPr>
          <a:xfrm>
            <a:off x="4499992" y="155679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621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 Box 4"/>
          <p:cNvSpPr txBox="1">
            <a:spLocks noChangeArrowheads="1"/>
          </p:cNvSpPr>
          <p:nvPr/>
        </p:nvSpPr>
        <p:spPr bwMode="auto">
          <a:xfrm>
            <a:off x="7877617" y="3429000"/>
            <a:ext cx="130289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200" dirty="0" smtClean="0"/>
              <a:t>Unbekannt</a:t>
            </a:r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Bekannt</a:t>
            </a:r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Patient tot</a:t>
            </a:r>
            <a:endParaRPr lang="de-DE" altLang="de-DE" sz="1200" dirty="0"/>
          </a:p>
        </p:txBody>
      </p:sp>
      <p:sp>
        <p:nvSpPr>
          <p:cNvPr id="26" name="Rectangle 7"/>
          <p:cNvSpPr>
            <a:spLocks noChangeArrowheads="1"/>
          </p:cNvSpPr>
          <p:nvPr/>
        </p:nvSpPr>
        <p:spPr bwMode="auto">
          <a:xfrm>
            <a:off x="7740352" y="3789040"/>
            <a:ext cx="117015" cy="117015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7" name="Rectangle 8"/>
          <p:cNvSpPr>
            <a:spLocks noChangeArrowheads="1"/>
          </p:cNvSpPr>
          <p:nvPr/>
        </p:nvSpPr>
        <p:spPr bwMode="auto">
          <a:xfrm>
            <a:off x="7740352" y="4077072"/>
            <a:ext cx="117015" cy="117015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8" name="Rectangle 10"/>
          <p:cNvSpPr>
            <a:spLocks noChangeArrowheads="1"/>
          </p:cNvSpPr>
          <p:nvPr/>
        </p:nvSpPr>
        <p:spPr bwMode="auto">
          <a:xfrm>
            <a:off x="7740352" y="3507085"/>
            <a:ext cx="117015" cy="117015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202454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1219200" y="1674813"/>
            <a:ext cx="6644054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1600" b="1">
                <a:solidFill>
                  <a:srgbClr val="000000"/>
                </a:solidFill>
              </a:rPr>
              <a:t>Nutzungsbedingungen</a:t>
            </a:r>
          </a:p>
        </p:txBody>
      </p:sp>
      <p:sp>
        <p:nvSpPr>
          <p:cNvPr id="13315" name="Text Box 30"/>
          <p:cNvSpPr txBox="1">
            <a:spLocks noChangeArrowheads="1"/>
          </p:cNvSpPr>
          <p:nvPr/>
        </p:nvSpPr>
        <p:spPr bwMode="auto">
          <a:xfrm>
            <a:off x="1182566" y="2106613"/>
            <a:ext cx="6646985" cy="35920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Die Abbildungen dürfen unter folgenden Bedingungen in Vorträgen, wissenschaftlichen Veröffentlichungen, Doktorarbeiten </a:t>
            </a:r>
            <a:r>
              <a:rPr lang="de-DE" altLang="de-DE" sz="1600" dirty="0" err="1">
                <a:solidFill>
                  <a:srgbClr val="000000"/>
                </a:solidFill>
              </a:rPr>
              <a:t>u.ä.</a:t>
            </a:r>
            <a:r>
              <a:rPr lang="de-DE" altLang="de-DE" sz="1600" dirty="0">
                <a:solidFill>
                  <a:srgbClr val="000000"/>
                </a:solidFill>
              </a:rPr>
              <a:t> verwendet werden:</a:t>
            </a:r>
          </a:p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Eine Abbildung wird entweder komplett übernommen, d.h. einschließlich Kopf- und Fußzeile, oder die Abbildung wird – bei Übernahme nur der Grafik selbst –  mit einer Quellenangabe nach unten angegebener Zitierweise versehen.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Es ist nicht zulässig, Ausschnitte aus einer Grafik zu verwenden.</a:t>
            </a:r>
          </a:p>
          <a:p>
            <a:pPr>
              <a:spcBef>
                <a:spcPct val="50000"/>
              </a:spcBef>
            </a:pPr>
            <a:endParaRPr lang="de-DE" altLang="de-DE" sz="1600" dirty="0">
              <a:solidFill>
                <a:srgbClr val="000000"/>
              </a:solidFill>
            </a:endParaRPr>
          </a:p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Quelle: 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Tumorzentrum der Universität Erlangen-Nürnberg (Hrsg.): 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Qualitätsbericht </a:t>
            </a:r>
            <a:r>
              <a:rPr lang="de-DE" altLang="de-DE" sz="1600" dirty="0" smtClean="0">
                <a:solidFill>
                  <a:srgbClr val="000000"/>
                </a:solidFill>
              </a:rPr>
              <a:t>2014 </a:t>
            </a:r>
            <a:r>
              <a:rPr lang="de-DE" altLang="de-DE" sz="1600" dirty="0">
                <a:solidFill>
                  <a:srgbClr val="000000"/>
                </a:solidFill>
              </a:rPr>
              <a:t>– Krebs in Mittelfranken </a:t>
            </a:r>
            <a:r>
              <a:rPr lang="de-DE" altLang="de-DE" sz="1600" dirty="0" smtClean="0">
                <a:solidFill>
                  <a:srgbClr val="000000"/>
                </a:solidFill>
              </a:rPr>
              <a:t>2002-2013, </a:t>
            </a:r>
            <a:r>
              <a:rPr lang="de-DE" altLang="de-DE" sz="1600" dirty="0">
                <a:solidFill>
                  <a:srgbClr val="000000"/>
                </a:solidFill>
              </a:rPr>
              <a:t/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 smtClean="0">
                <a:solidFill>
                  <a:srgbClr val="000000"/>
                </a:solidFill>
              </a:rPr>
              <a:t>Erlangen, 2014.</a:t>
            </a:r>
            <a:endParaRPr lang="de-DE" altLang="de-DE" sz="1600" dirty="0">
              <a:solidFill>
                <a:srgbClr val="000000"/>
              </a:solidFill>
            </a:endParaRPr>
          </a:p>
        </p:txBody>
      </p:sp>
      <p:sp>
        <p:nvSpPr>
          <p:cNvPr id="13316" name="Rectangle 16"/>
          <p:cNvSpPr>
            <a:spLocks noChangeArrowheads="1"/>
          </p:cNvSpPr>
          <p:nvPr/>
        </p:nvSpPr>
        <p:spPr bwMode="auto">
          <a:xfrm>
            <a:off x="0" y="1"/>
            <a:ext cx="9144000" cy="449263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793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</a:rPr>
              <a:t>Tumorzentrum der Universität Erlangen-Nürnberg</a:t>
            </a:r>
          </a:p>
        </p:txBody>
      </p:sp>
      <p:graphicFrame>
        <p:nvGraphicFramePr>
          <p:cNvPr id="13317" name="Object 17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1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0" name="Dokument" r:id="rId3" imgW="1458599" imgH="1305528" progId="Word.Document.8">
                  <p:embed/>
                </p:oleObj>
              </mc:Choice>
              <mc:Fallback>
                <p:oleObj name="Dokument" r:id="rId3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1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3275856" y="2276872"/>
            <a:ext cx="2664296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2002-2013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7.871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6228184" y="2282840"/>
            <a:ext cx="2613580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&lt; 2002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3.527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3275856" y="3939862"/>
            <a:ext cx="2664296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Mittelfranken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6.645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6228183" y="3945830"/>
            <a:ext cx="2615011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Nicht Mittelfranken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1.226</a:t>
            </a:r>
          </a:p>
        </p:txBody>
      </p:sp>
      <p:sp>
        <p:nvSpPr>
          <p:cNvPr id="11" name="Text Box 38"/>
          <p:cNvSpPr txBox="1">
            <a:spLocks noChangeArrowheads="1"/>
          </p:cNvSpPr>
          <p:nvPr/>
        </p:nvSpPr>
        <p:spPr bwMode="auto">
          <a:xfrm>
            <a:off x="211017" y="580203"/>
            <a:ext cx="8745415" cy="97658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98462" tIns="49232" rIns="98462" bIns="49232">
            <a:spAutoFit/>
          </a:bodyPr>
          <a:lstStyle>
            <a:lvl1pPr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343025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522413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01800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81188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383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955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527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7099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sz="1900" dirty="0">
                <a:latin typeface="Arial" charset="0"/>
              </a:rPr>
              <a:t>Klinisches Krebsregister des Tumorzentrums Erlangen-Nürnberg</a:t>
            </a:r>
          </a:p>
          <a:p>
            <a:pPr algn="ctr"/>
            <a:r>
              <a:rPr lang="de-DE" altLang="de-DE" sz="1900" b="1" dirty="0" smtClean="0">
                <a:latin typeface="Arial" charset="0"/>
              </a:rPr>
              <a:t>Tumorentität: Harnblase</a:t>
            </a:r>
            <a:r>
              <a:rPr lang="de-DE" altLang="de-DE" sz="1900" dirty="0" smtClean="0">
                <a:latin typeface="Arial" charset="0"/>
              </a:rPr>
              <a:t>,</a:t>
            </a:r>
            <a:r>
              <a:rPr lang="de-DE" altLang="de-DE" sz="1900" b="1" dirty="0" smtClean="0">
                <a:latin typeface="Arial" charset="0"/>
              </a:rPr>
              <a:t> </a:t>
            </a:r>
            <a:r>
              <a:rPr lang="de-DE" altLang="de-DE" sz="1400" dirty="0" smtClean="0">
                <a:latin typeface="Arial" charset="0"/>
              </a:rPr>
              <a:t>C67, D09.0, D41.4</a:t>
            </a:r>
          </a:p>
          <a:p>
            <a:pPr algn="ctr"/>
            <a:r>
              <a:rPr lang="de-DE" altLang="de-DE" sz="1900" b="1" dirty="0" smtClean="0">
                <a:latin typeface="Arial" charset="0"/>
              </a:rPr>
              <a:t>Gesamt: 11.398 </a:t>
            </a:r>
            <a:r>
              <a:rPr lang="de-DE" altLang="de-DE" sz="1200" b="1" dirty="0" smtClean="0">
                <a:latin typeface="Arial" charset="0"/>
              </a:rPr>
              <a:t>(ED 1978 bis 2013)</a:t>
            </a:r>
            <a:endParaRPr lang="de-DE" altLang="de-DE" sz="1200" b="1" dirty="0">
              <a:latin typeface="Arial" charset="0"/>
            </a:endParaRPr>
          </a:p>
        </p:txBody>
      </p:sp>
      <p:sp>
        <p:nvSpPr>
          <p:cNvPr id="25" name="Line 54"/>
          <p:cNvSpPr>
            <a:spLocks noChangeShapeType="1"/>
          </p:cNvSpPr>
          <p:nvPr/>
        </p:nvSpPr>
        <p:spPr bwMode="auto">
          <a:xfrm>
            <a:off x="4572000" y="1706195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6" name="Line 54"/>
          <p:cNvSpPr>
            <a:spLocks noChangeShapeType="1"/>
          </p:cNvSpPr>
          <p:nvPr/>
        </p:nvSpPr>
        <p:spPr bwMode="auto">
          <a:xfrm>
            <a:off x="4572000" y="3348910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7" name="Line 54"/>
          <p:cNvSpPr>
            <a:spLocks noChangeShapeType="1"/>
          </p:cNvSpPr>
          <p:nvPr/>
        </p:nvSpPr>
        <p:spPr bwMode="auto">
          <a:xfrm>
            <a:off x="4572000" y="4994320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8" name="Line 58"/>
          <p:cNvSpPr>
            <a:spLocks noChangeShapeType="1"/>
          </p:cNvSpPr>
          <p:nvPr/>
        </p:nvSpPr>
        <p:spPr bwMode="auto">
          <a:xfrm>
            <a:off x="5403850" y="4927699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" name="Line 58"/>
          <p:cNvSpPr>
            <a:spLocks noChangeShapeType="1"/>
          </p:cNvSpPr>
          <p:nvPr/>
        </p:nvSpPr>
        <p:spPr bwMode="auto">
          <a:xfrm>
            <a:off x="5394325" y="3276902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" name="Line 58"/>
          <p:cNvSpPr>
            <a:spLocks noChangeShapeType="1"/>
          </p:cNvSpPr>
          <p:nvPr/>
        </p:nvSpPr>
        <p:spPr bwMode="auto">
          <a:xfrm>
            <a:off x="5364088" y="1692726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" name="Rectangle 16"/>
          <p:cNvSpPr>
            <a:spLocks noChangeArrowheads="1"/>
          </p:cNvSpPr>
          <p:nvPr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32" name="Object 15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11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Rectangle 17"/>
          <p:cNvSpPr>
            <a:spLocks noChangeArrowheads="1"/>
          </p:cNvSpPr>
          <p:nvPr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    Datenbestand Klinisches Krebsregister: Harnblase</a:t>
            </a:r>
            <a:endParaRPr lang="de-DE" altLang="de-DE" b="1" dirty="0">
              <a:solidFill>
                <a:srgbClr val="3333CC"/>
              </a:solidFill>
              <a:latin typeface="Arial" charset="0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323528" y="2483604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Erstdiagnosejahr: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323528" y="4141207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Wohnort: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3275855" y="5524038"/>
            <a:ext cx="2664297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Klinische Meldungen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6.223</a:t>
            </a:r>
          </a:p>
        </p:txBody>
      </p:sp>
      <p:sp>
        <p:nvSpPr>
          <p:cNvPr id="24" name="Textfeld 23"/>
          <p:cNvSpPr txBox="1"/>
          <p:nvPr/>
        </p:nvSpPr>
        <p:spPr>
          <a:xfrm>
            <a:off x="6206891" y="5530006"/>
            <a:ext cx="2613581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Ausschließlich Todesbescheinigungen</a:t>
            </a: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422</a:t>
            </a:r>
          </a:p>
        </p:txBody>
      </p:sp>
      <p:sp>
        <p:nvSpPr>
          <p:cNvPr id="36" name="Textfeld 35"/>
          <p:cNvSpPr txBox="1"/>
          <p:nvPr/>
        </p:nvSpPr>
        <p:spPr>
          <a:xfrm>
            <a:off x="323528" y="5725383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Meldetyp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07.11.2014, Stand: November 2014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feld 22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2014</a:t>
            </a:r>
          </a:p>
        </p:txBody>
      </p:sp>
    </p:spTree>
    <p:extLst>
      <p:ext uri="{BB962C8B-B14F-4D97-AF65-F5344CB8AC3E}">
        <p14:creationId xmlns:p14="http://schemas.microsoft.com/office/powerpoint/2010/main" val="4052902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-33702" y="519645"/>
            <a:ext cx="9177703" cy="4072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Vollzähligkeit der Städte und Landkreise</a:t>
            </a:r>
            <a:endParaRPr lang="de-DE" altLang="de-DE" sz="2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Box 31"/>
          <p:cNvSpPr txBox="1">
            <a:spLocks noChangeArrowheads="1"/>
          </p:cNvSpPr>
          <p:nvPr/>
        </p:nvSpPr>
        <p:spPr bwMode="auto">
          <a:xfrm>
            <a:off x="188913" y="3379346"/>
            <a:ext cx="3759200" cy="2569934"/>
          </a:xfrm>
          <a:prstGeom prst="rect">
            <a:avLst/>
          </a:prstGeom>
          <a:solidFill>
            <a:srgbClr val="F8F8F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Die alters- und geschlechtsspezifischen Erwartungswerte für Mittelfranken werden von der Registerstelle des BKR unter Berücksichtigung der jeweiligen demografischen Altersstruktur auf Kreisebene errechnet.</a:t>
            </a:r>
          </a:p>
          <a:p>
            <a:pPr>
              <a:spcBef>
                <a:spcPct val="50000"/>
              </a:spcBef>
            </a:pPr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Sie basieren auf den vom Zentrum für Krebsregisterdaten am Robert-Koch-Institut in Berlin bereitgestellten Daten aus den bereits vollzähligen Krebsregistern in Deutschland.</a:t>
            </a:r>
          </a:p>
        </p:txBody>
      </p:sp>
      <p:sp>
        <p:nvSpPr>
          <p:cNvPr id="5" name="Text Box 29"/>
          <p:cNvSpPr txBox="1">
            <a:spLocks noChangeArrowheads="1"/>
          </p:cNvSpPr>
          <p:nvPr/>
        </p:nvSpPr>
        <p:spPr bwMode="auto">
          <a:xfrm>
            <a:off x="185738" y="6165304"/>
            <a:ext cx="304006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 sz="1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Bevölkerung </a:t>
            </a:r>
            <a:r>
              <a:rPr lang="de-DE" altLang="de-DE" sz="1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Mfr</a:t>
            </a:r>
            <a:r>
              <a:rPr lang="de-DE" altLang="de-DE" sz="1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de-DE" altLang="de-DE" sz="12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2012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1.709.004 (</a:t>
            </a:r>
            <a:r>
              <a:rPr lang="de-DE" altLang="de-DE" sz="1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Männer: 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836.371, Frauen</a:t>
            </a:r>
            <a:r>
              <a:rPr lang="de-DE" altLang="de-DE" sz="1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872.633)</a:t>
            </a:r>
            <a:endParaRPr lang="de-DE" altLang="de-DE" sz="1200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6"/>
          <p:cNvSpPr>
            <a:spLocks noChangeArrowheads="1"/>
          </p:cNvSpPr>
          <p:nvPr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12" name="Object 15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00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7"/>
          <p:cNvSpPr>
            <a:spLocks noChangeArrowheads="1"/>
          </p:cNvSpPr>
          <p:nvPr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  <a:latin typeface="Arial" charset="0"/>
              </a:rPr>
              <a:t>Mittelfranken ED </a:t>
            </a:r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2012: Harnblase</a:t>
            </a:r>
            <a:endParaRPr lang="de-DE" altLang="de-DE" b="1" dirty="0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10" name="Group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889766"/>
              </p:ext>
            </p:extLst>
          </p:nvPr>
        </p:nvGraphicFramePr>
        <p:xfrm>
          <a:off x="179388" y="1204167"/>
          <a:ext cx="3773487" cy="928689"/>
        </p:xfrm>
        <a:graphic>
          <a:graphicData uri="http://schemas.openxmlformats.org/drawingml/2006/table">
            <a:tbl>
              <a:tblPr/>
              <a:tblGrid>
                <a:gridCol w="1782762"/>
                <a:gridCol w="1143000"/>
                <a:gridCol w="847725"/>
              </a:tblGrid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Dokumentierte Fälle </a:t>
                      </a:r>
                      <a:endParaRPr kumimoji="0" lang="de-DE" altLang="de-DE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C67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D09.0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D41.4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546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Erwartete Fälle</a:t>
                      </a:r>
                      <a:endParaRPr kumimoji="0" lang="de-DE" altLang="de-DE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483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Vollzähligkeit</a:t>
                      </a:r>
                      <a:endParaRPr kumimoji="0" lang="de-DE" altLang="de-DE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&gt;95%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6" name="Grafik 5"/>
          <p:cNvPicPr>
            <a:picLocks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7600" y="1267200"/>
            <a:ext cx="5017481" cy="5400000"/>
          </a:xfrm>
          <a:prstGeom prst="rect">
            <a:avLst/>
          </a:prstGeom>
        </p:spPr>
      </p:pic>
      <p:sp>
        <p:nvSpPr>
          <p:cNvPr id="14" name="Textfeld 13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07.11.2014, Stand: November 2014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feld 14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2014</a:t>
            </a:r>
          </a:p>
        </p:txBody>
      </p:sp>
    </p:spTree>
    <p:extLst>
      <p:ext uri="{BB962C8B-B14F-4D97-AF65-F5344CB8AC3E}">
        <p14:creationId xmlns:p14="http://schemas.microsoft.com/office/powerpoint/2010/main" val="3834811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 3"/>
          <p:cNvGraphicFramePr/>
          <p:nvPr>
            <p:extLst>
              <p:ext uri="{D42A27DB-BD31-4B8C-83A1-F6EECF244321}">
                <p14:modId xmlns:p14="http://schemas.microsoft.com/office/powerpoint/2010/main" val="1639277214"/>
              </p:ext>
            </p:extLst>
          </p:nvPr>
        </p:nvGraphicFramePr>
        <p:xfrm>
          <a:off x="1049147" y="1503060"/>
          <a:ext cx="7045706" cy="47019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Dokumentierte Neuerkrankungen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,</a:t>
            </a:r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 </a:t>
            </a:r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C67, D09.0, D41.4</a:t>
            </a: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Gesamt=6.223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708110" y="6165304"/>
            <a:ext cx="20603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Diagnosejahr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 rot="16200000">
            <a:off x="282621" y="3632483"/>
            <a:ext cx="111601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Anzahl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1889212" y="1702549"/>
            <a:ext cx="241324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1203325">
              <a:tabLst>
                <a:tab pos="1341438" algn="l"/>
                <a:tab pos="1609725" algn="l"/>
                <a:tab pos="2335213" algn="r"/>
                <a:tab pos="2514600" algn="l"/>
                <a:tab pos="4035425" algn="l"/>
              </a:tabLst>
            </a:pPr>
            <a:r>
              <a:rPr lang="de-DE" altLang="de-DE" sz="1200" dirty="0" smtClean="0">
                <a:latin typeface="Arial" charset="0"/>
              </a:rPr>
              <a:t>Invasive Tumoren		n=3.406</a:t>
            </a:r>
          </a:p>
          <a:p>
            <a:pPr defTabSz="1203325">
              <a:tabLst>
                <a:tab pos="1341438" algn="l"/>
                <a:tab pos="1609725" algn="l"/>
                <a:tab pos="2335213" algn="r"/>
                <a:tab pos="2514600" algn="l"/>
                <a:tab pos="4035425" algn="l"/>
              </a:tabLst>
            </a:pPr>
            <a:r>
              <a:rPr lang="de-DE" altLang="de-DE" sz="1200" dirty="0" smtClean="0">
                <a:latin typeface="Arial" charset="0"/>
              </a:rPr>
              <a:t>Präinvasive Tumoren</a:t>
            </a:r>
            <a:r>
              <a:rPr lang="de-DE" altLang="de-DE" sz="1200" dirty="0">
                <a:latin typeface="Arial" charset="0"/>
              </a:rPr>
              <a:t>	</a:t>
            </a:r>
            <a:r>
              <a:rPr lang="de-DE" altLang="de-DE" sz="1200" dirty="0" smtClean="0">
                <a:latin typeface="Arial" charset="0"/>
              </a:rPr>
              <a:t>n=2.817</a:t>
            </a:r>
          </a:p>
          <a:p>
            <a:pPr>
              <a:tabLst>
                <a:tab pos="1341438" algn="l"/>
                <a:tab pos="1609725" algn="l"/>
                <a:tab pos="2335213" algn="r"/>
                <a:tab pos="2514600" algn="l"/>
                <a:tab pos="4035425" algn="l"/>
              </a:tabLst>
            </a:pPr>
            <a:endParaRPr lang="de-DE" altLang="de-DE" sz="1200" dirty="0">
              <a:latin typeface="Arial" charset="0"/>
            </a:endParaRPr>
          </a:p>
        </p:txBody>
      </p:sp>
      <p:sp>
        <p:nvSpPr>
          <p:cNvPr id="12" name="Rectangle 14"/>
          <p:cNvSpPr>
            <a:spLocks noChangeArrowheads="1"/>
          </p:cNvSpPr>
          <p:nvPr/>
        </p:nvSpPr>
        <p:spPr bwMode="auto">
          <a:xfrm>
            <a:off x="1638165" y="1649125"/>
            <a:ext cx="2664296" cy="576064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1737174" y="1793141"/>
            <a:ext cx="117015" cy="117015"/>
          </a:xfrm>
          <a:prstGeom prst="rect">
            <a:avLst/>
          </a:prstGeom>
          <a:solidFill>
            <a:srgbClr val="99CC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4" name="Rectangle 10"/>
          <p:cNvSpPr>
            <a:spLocks noChangeArrowheads="1"/>
          </p:cNvSpPr>
          <p:nvPr/>
        </p:nvSpPr>
        <p:spPr bwMode="auto">
          <a:xfrm>
            <a:off x="1737174" y="1964157"/>
            <a:ext cx="117015" cy="117015"/>
          </a:xfrm>
          <a:prstGeom prst="rect">
            <a:avLst/>
          </a:prstGeom>
          <a:solidFill>
            <a:srgbClr val="CCEC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" name="Textfeld 1"/>
          <p:cNvSpPr txBox="1"/>
          <p:nvPr/>
        </p:nvSpPr>
        <p:spPr>
          <a:xfrm>
            <a:off x="1475656" y="3368025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417</a:t>
            </a:r>
            <a:endParaRPr lang="de-DE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1584649" y="4262899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272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1584649" y="5403413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145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2051720" y="3152001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454</a:t>
            </a:r>
            <a:endParaRPr lang="de-DE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feld 18"/>
          <p:cNvSpPr txBox="1"/>
          <p:nvPr/>
        </p:nvSpPr>
        <p:spPr>
          <a:xfrm>
            <a:off x="2123728" y="4149080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279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feld 19"/>
          <p:cNvSpPr txBox="1"/>
          <p:nvPr/>
        </p:nvSpPr>
        <p:spPr>
          <a:xfrm>
            <a:off x="2123728" y="5301208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175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2555776" y="3212976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451</a:t>
            </a:r>
            <a:endParaRPr lang="de-DE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2664769" y="4077072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278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feld 22"/>
          <p:cNvSpPr txBox="1"/>
          <p:nvPr/>
        </p:nvSpPr>
        <p:spPr>
          <a:xfrm>
            <a:off x="2664769" y="5331405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173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feld 23"/>
          <p:cNvSpPr txBox="1"/>
          <p:nvPr/>
        </p:nvSpPr>
        <p:spPr>
          <a:xfrm>
            <a:off x="3131840" y="2575937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570</a:t>
            </a:r>
            <a:endParaRPr lang="de-DE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feld 24"/>
          <p:cNvSpPr txBox="1"/>
          <p:nvPr/>
        </p:nvSpPr>
        <p:spPr>
          <a:xfrm>
            <a:off x="3203848" y="3542819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321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feld 25"/>
          <p:cNvSpPr txBox="1"/>
          <p:nvPr/>
        </p:nvSpPr>
        <p:spPr>
          <a:xfrm>
            <a:off x="3203848" y="5013176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249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3635896" y="2647945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557</a:t>
            </a:r>
            <a:endParaRPr lang="de-DE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feld 27"/>
          <p:cNvSpPr txBox="1"/>
          <p:nvPr/>
        </p:nvSpPr>
        <p:spPr>
          <a:xfrm>
            <a:off x="3744889" y="3614827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302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feld 28"/>
          <p:cNvSpPr txBox="1"/>
          <p:nvPr/>
        </p:nvSpPr>
        <p:spPr>
          <a:xfrm>
            <a:off x="3744889" y="5013176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255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feld 29"/>
          <p:cNvSpPr txBox="1"/>
          <p:nvPr/>
        </p:nvSpPr>
        <p:spPr>
          <a:xfrm>
            <a:off x="4211960" y="2348880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613</a:t>
            </a:r>
            <a:endParaRPr lang="de-DE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feld 30"/>
          <p:cNvSpPr txBox="1"/>
          <p:nvPr/>
        </p:nvSpPr>
        <p:spPr>
          <a:xfrm>
            <a:off x="4283968" y="3326795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322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4283968" y="4941168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291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feld 32"/>
          <p:cNvSpPr txBox="1"/>
          <p:nvPr/>
        </p:nvSpPr>
        <p:spPr>
          <a:xfrm>
            <a:off x="4716016" y="2287905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621</a:t>
            </a:r>
            <a:endParaRPr lang="de-DE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4788024" y="3254787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316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4788024" y="4869160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305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5220072" y="2575937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568</a:t>
            </a:r>
            <a:endParaRPr lang="de-DE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feld 36"/>
          <p:cNvSpPr txBox="1"/>
          <p:nvPr/>
        </p:nvSpPr>
        <p:spPr>
          <a:xfrm>
            <a:off x="5329065" y="3470811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295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feld 37"/>
          <p:cNvSpPr txBox="1"/>
          <p:nvPr/>
        </p:nvSpPr>
        <p:spPr>
          <a:xfrm>
            <a:off x="5364088" y="5054987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273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feld 38"/>
          <p:cNvSpPr txBox="1"/>
          <p:nvPr/>
        </p:nvSpPr>
        <p:spPr>
          <a:xfrm>
            <a:off x="5796136" y="2431921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594</a:t>
            </a:r>
            <a:endParaRPr lang="de-DE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feld 39"/>
          <p:cNvSpPr txBox="1"/>
          <p:nvPr/>
        </p:nvSpPr>
        <p:spPr>
          <a:xfrm>
            <a:off x="5868144" y="3284984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317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Textfeld 40"/>
          <p:cNvSpPr txBox="1"/>
          <p:nvPr/>
        </p:nvSpPr>
        <p:spPr>
          <a:xfrm>
            <a:off x="5868144" y="5013176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277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Textfeld 41"/>
          <p:cNvSpPr txBox="1"/>
          <p:nvPr/>
        </p:nvSpPr>
        <p:spPr>
          <a:xfrm>
            <a:off x="6300192" y="2492896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589</a:t>
            </a:r>
            <a:endParaRPr lang="de-DE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Textfeld 42"/>
          <p:cNvSpPr txBox="1"/>
          <p:nvPr/>
        </p:nvSpPr>
        <p:spPr>
          <a:xfrm>
            <a:off x="6409185" y="3356992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281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Textfeld 43"/>
          <p:cNvSpPr txBox="1"/>
          <p:nvPr/>
        </p:nvSpPr>
        <p:spPr>
          <a:xfrm>
            <a:off x="6409185" y="4869160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308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feld 44"/>
          <p:cNvSpPr txBox="1"/>
          <p:nvPr/>
        </p:nvSpPr>
        <p:spPr>
          <a:xfrm>
            <a:off x="6876256" y="2719953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546*</a:t>
            </a:r>
            <a:endParaRPr lang="de-DE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Textfeld 45"/>
          <p:cNvSpPr txBox="1"/>
          <p:nvPr/>
        </p:nvSpPr>
        <p:spPr>
          <a:xfrm>
            <a:off x="6948264" y="3717032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291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Textfeld 46"/>
          <p:cNvSpPr txBox="1"/>
          <p:nvPr/>
        </p:nvSpPr>
        <p:spPr>
          <a:xfrm>
            <a:off x="6948264" y="5157192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255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Textfeld 47"/>
          <p:cNvSpPr txBox="1"/>
          <p:nvPr/>
        </p:nvSpPr>
        <p:spPr>
          <a:xfrm>
            <a:off x="7398804" y="4293096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243*</a:t>
            </a:r>
            <a:endParaRPr lang="de-DE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Textfeld 48"/>
          <p:cNvSpPr txBox="1"/>
          <p:nvPr/>
        </p:nvSpPr>
        <p:spPr>
          <a:xfrm>
            <a:off x="7489305" y="4838963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132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Textfeld 49"/>
          <p:cNvSpPr txBox="1"/>
          <p:nvPr/>
        </p:nvSpPr>
        <p:spPr>
          <a:xfrm>
            <a:off x="7489305" y="5487035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111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Textfeld 50"/>
          <p:cNvSpPr txBox="1"/>
          <p:nvPr/>
        </p:nvSpPr>
        <p:spPr>
          <a:xfrm>
            <a:off x="6732240" y="6237312"/>
            <a:ext cx="22677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* Dokumentation noch nicht abgeschlossen</a:t>
            </a:r>
          </a:p>
        </p:txBody>
      </p:sp>
    </p:spTree>
    <p:extLst>
      <p:ext uri="{BB962C8B-B14F-4D97-AF65-F5344CB8AC3E}">
        <p14:creationId xmlns:p14="http://schemas.microsoft.com/office/powerpoint/2010/main" val="3740232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m 8"/>
          <p:cNvGraphicFramePr/>
          <p:nvPr>
            <p:extLst>
              <p:ext uri="{D42A27DB-BD31-4B8C-83A1-F6EECF244321}">
                <p14:modId xmlns:p14="http://schemas.microsoft.com/office/powerpoint/2010/main" val="2619912514"/>
              </p:ext>
            </p:extLst>
          </p:nvPr>
        </p:nvGraphicFramePr>
        <p:xfrm>
          <a:off x="832579" y="1268760"/>
          <a:ext cx="7459493" cy="50730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Altersverteilung bei Diagnosestellung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C67, D09.0, D41.4</a:t>
            </a: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Gesamt=6.223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1688926" y="1340770"/>
            <a:ext cx="626745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tabLst>
                <a:tab pos="712788" algn="l"/>
                <a:tab pos="803275" algn="l"/>
                <a:tab pos="1609725" algn="l"/>
                <a:tab pos="3319463" algn="l"/>
              </a:tabLst>
            </a:pP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Männer: 	</a:t>
            </a:r>
            <a:r>
              <a:rPr lang="de-DE" altLang="de-DE" sz="1400" dirty="0" smtClean="0">
                <a:solidFill>
                  <a:srgbClr val="0033CC"/>
                </a:solidFill>
                <a:latin typeface="Arial" charset="0"/>
              </a:rPr>
              <a:t>n=4.660,	Median </a:t>
            </a: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= </a:t>
            </a:r>
            <a:r>
              <a:rPr lang="de-DE" altLang="de-DE" sz="1400" dirty="0" smtClean="0">
                <a:solidFill>
                  <a:srgbClr val="0033CC"/>
                </a:solidFill>
                <a:latin typeface="Arial" charset="0"/>
              </a:rPr>
              <a:t>71 Jahre,	Mittelwert </a:t>
            </a: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= </a:t>
            </a:r>
            <a:r>
              <a:rPr lang="de-DE" altLang="de-DE" sz="1400" dirty="0" smtClean="0">
                <a:solidFill>
                  <a:srgbClr val="0033CC"/>
                </a:solidFill>
                <a:latin typeface="Arial" charset="0"/>
              </a:rPr>
              <a:t>70,0 </a:t>
            </a: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Jahre</a:t>
            </a:r>
          </a:p>
          <a:p>
            <a:pPr>
              <a:tabLst>
                <a:tab pos="712788" algn="l"/>
                <a:tab pos="803275" algn="l"/>
                <a:tab pos="1609725" algn="l"/>
                <a:tab pos="3319463" algn="l"/>
              </a:tabLst>
            </a:pP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Frauen: 	</a:t>
            </a:r>
            <a:r>
              <a:rPr lang="de-DE" altLang="de-DE" sz="1400" dirty="0" smtClean="0">
                <a:solidFill>
                  <a:srgbClr val="FF0000"/>
                </a:solidFill>
                <a:latin typeface="Arial" charset="0"/>
              </a:rPr>
              <a:t>n=1.563,</a:t>
            </a: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	Median = </a:t>
            </a:r>
            <a:r>
              <a:rPr lang="de-DE" altLang="de-DE" sz="1400" dirty="0" smtClean="0">
                <a:solidFill>
                  <a:srgbClr val="FF0000"/>
                </a:solidFill>
                <a:latin typeface="Arial" charset="0"/>
              </a:rPr>
              <a:t>73 Jahre,	Mittelwert </a:t>
            </a: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= </a:t>
            </a:r>
            <a:r>
              <a:rPr lang="de-DE" altLang="de-DE" sz="1400" dirty="0" smtClean="0">
                <a:solidFill>
                  <a:srgbClr val="FF0000"/>
                </a:solidFill>
                <a:latin typeface="Arial" charset="0"/>
              </a:rPr>
              <a:t>72,1 </a:t>
            </a: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Jahre</a:t>
            </a: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3156805" y="6309320"/>
            <a:ext cx="281104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Alter bei Diagnosestellung (Jahre)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17" name="Rectangle 8"/>
          <p:cNvSpPr>
            <a:spLocks noChangeArrowheads="1"/>
          </p:cNvSpPr>
          <p:nvPr/>
        </p:nvSpPr>
        <p:spPr bwMode="auto">
          <a:xfrm>
            <a:off x="1554111" y="1410620"/>
            <a:ext cx="133350" cy="144462"/>
          </a:xfrm>
          <a:prstGeom prst="rect">
            <a:avLst/>
          </a:prstGeom>
          <a:solidFill>
            <a:srgbClr val="3366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8" name="Rectangle 9"/>
          <p:cNvSpPr>
            <a:spLocks noChangeArrowheads="1"/>
          </p:cNvSpPr>
          <p:nvPr/>
        </p:nvSpPr>
        <p:spPr bwMode="auto">
          <a:xfrm>
            <a:off x="1554111" y="1651920"/>
            <a:ext cx="133350" cy="144462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9" name="Text Box 6"/>
          <p:cNvSpPr txBox="1">
            <a:spLocks noChangeArrowheads="1"/>
          </p:cNvSpPr>
          <p:nvPr/>
        </p:nvSpPr>
        <p:spPr bwMode="auto">
          <a:xfrm rot="16200000">
            <a:off x="-514160" y="3538450"/>
            <a:ext cx="238442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Anzahl</a:t>
            </a:r>
          </a:p>
        </p:txBody>
      </p:sp>
    </p:spTree>
    <p:extLst>
      <p:ext uri="{BB962C8B-B14F-4D97-AF65-F5344CB8AC3E}">
        <p14:creationId xmlns:p14="http://schemas.microsoft.com/office/powerpoint/2010/main" val="3794303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Diagramm 10"/>
          <p:cNvGraphicFramePr/>
          <p:nvPr>
            <p:extLst>
              <p:ext uri="{D42A27DB-BD31-4B8C-83A1-F6EECF244321}">
                <p14:modId xmlns:p14="http://schemas.microsoft.com/office/powerpoint/2010/main" val="3541372021"/>
              </p:ext>
            </p:extLst>
          </p:nvPr>
        </p:nvGraphicFramePr>
        <p:xfrm>
          <a:off x="1381955" y="1299674"/>
          <a:ext cx="6380089" cy="42586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0" y="519644"/>
            <a:ext cx="9036496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Anteil der unter und über </a:t>
            </a:r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65-jährigen </a:t>
            </a:r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Patienten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C67</a:t>
            </a:r>
            <a:r>
              <a:rPr lang="de-DE" altLang="de-DE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D09.0, D41.4</a:t>
            </a:r>
            <a:endParaRPr lang="de-DE" altLang="de-DE" sz="14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Gesamt=6.223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2886492" y="4345359"/>
            <a:ext cx="89394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  <a:r>
              <a:rPr lang="de-DE" altLang="de-DE" sz="1400" b="1" dirty="0" smtClean="0"/>
              <a:t>%</a:t>
            </a:r>
            <a:endParaRPr lang="de-DE" altLang="de-DE" sz="1400" b="1" dirty="0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5436096" y="3697287"/>
            <a:ext cx="86461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70</a:t>
            </a:r>
            <a:r>
              <a:rPr lang="de-DE" altLang="de-DE" sz="1400" b="1" dirty="0" smtClean="0"/>
              <a:t>%</a:t>
            </a:r>
            <a:endParaRPr lang="de-DE" altLang="de-DE" sz="1400" b="1" dirty="0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059832" y="5661248"/>
            <a:ext cx="304529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Alter bei Diagnosestellung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 rot="16200000">
            <a:off x="-10104" y="3411267"/>
            <a:ext cx="238442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Anzahl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2843808" y="3501008"/>
            <a:ext cx="93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1.836</a:t>
            </a:r>
            <a:endParaRPr lang="de-DE" altLang="de-DE" sz="1600" dirty="0"/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5364088" y="2204864"/>
            <a:ext cx="93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4.387</a:t>
            </a:r>
            <a:endParaRPr lang="de-DE" altLang="de-DE" sz="1600" dirty="0"/>
          </a:p>
        </p:txBody>
      </p:sp>
    </p:spTree>
    <p:extLst>
      <p:ext uri="{BB962C8B-B14F-4D97-AF65-F5344CB8AC3E}">
        <p14:creationId xmlns:p14="http://schemas.microsoft.com/office/powerpoint/2010/main" val="2815870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0" y="519644"/>
            <a:ext cx="9036496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Tumortypen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C67</a:t>
            </a:r>
            <a:r>
              <a:rPr lang="de-DE" altLang="de-DE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D09.0, D41.4</a:t>
            </a:r>
            <a:endParaRPr lang="de-DE" altLang="de-DE" sz="14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Gesamt=6.223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2" name="Diagramm 11"/>
          <p:cNvGraphicFramePr/>
          <p:nvPr>
            <p:extLst>
              <p:ext uri="{D42A27DB-BD31-4B8C-83A1-F6EECF244321}">
                <p14:modId xmlns:p14="http://schemas.microsoft.com/office/powerpoint/2010/main" val="2764322161"/>
              </p:ext>
            </p:extLst>
          </p:nvPr>
        </p:nvGraphicFramePr>
        <p:xfrm>
          <a:off x="2196268" y="2770434"/>
          <a:ext cx="4788000" cy="352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1" name="Text Box 7"/>
          <p:cNvSpPr txBox="1">
            <a:spLocks noChangeArrowheads="1"/>
          </p:cNvSpPr>
          <p:nvPr/>
        </p:nvSpPr>
        <p:spPr bwMode="auto">
          <a:xfrm>
            <a:off x="2729880" y="3789040"/>
            <a:ext cx="7620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2.026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 Box 7"/>
          <p:cNvSpPr txBox="1">
            <a:spLocks noChangeArrowheads="1"/>
          </p:cNvSpPr>
          <p:nvPr/>
        </p:nvSpPr>
        <p:spPr bwMode="auto">
          <a:xfrm>
            <a:off x="5210674" y="4365104"/>
            <a:ext cx="7620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3.999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 Box 7"/>
          <p:cNvSpPr txBox="1">
            <a:spLocks noChangeArrowheads="1"/>
          </p:cNvSpPr>
          <p:nvPr/>
        </p:nvSpPr>
        <p:spPr bwMode="auto">
          <a:xfrm>
            <a:off x="4427984" y="3068960"/>
            <a:ext cx="47878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17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 Box 7"/>
          <p:cNvSpPr txBox="1">
            <a:spLocks noChangeArrowheads="1"/>
          </p:cNvSpPr>
          <p:nvPr/>
        </p:nvSpPr>
        <p:spPr bwMode="auto">
          <a:xfrm>
            <a:off x="3926482" y="3140968"/>
            <a:ext cx="50150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54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 Box 7"/>
          <p:cNvSpPr txBox="1">
            <a:spLocks noChangeArrowheads="1"/>
          </p:cNvSpPr>
          <p:nvPr/>
        </p:nvSpPr>
        <p:spPr bwMode="auto">
          <a:xfrm>
            <a:off x="4139952" y="3068960"/>
            <a:ext cx="44412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56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 Box 7"/>
          <p:cNvSpPr txBox="1">
            <a:spLocks noChangeArrowheads="1"/>
          </p:cNvSpPr>
          <p:nvPr/>
        </p:nvSpPr>
        <p:spPr bwMode="auto">
          <a:xfrm>
            <a:off x="4330700" y="3265239"/>
            <a:ext cx="38531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71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8" name="Gerade Verbindung 27"/>
          <p:cNvCxnSpPr/>
          <p:nvPr/>
        </p:nvCxnSpPr>
        <p:spPr>
          <a:xfrm>
            <a:off x="5591674" y="5677327"/>
            <a:ext cx="1071559" cy="18002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Gerade Verbindung 28"/>
          <p:cNvCxnSpPr/>
          <p:nvPr/>
        </p:nvCxnSpPr>
        <p:spPr>
          <a:xfrm flipH="1">
            <a:off x="1989881" y="3608728"/>
            <a:ext cx="83671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 Verbindung 30"/>
          <p:cNvCxnSpPr/>
          <p:nvPr/>
        </p:nvCxnSpPr>
        <p:spPr>
          <a:xfrm flipH="1" flipV="1">
            <a:off x="2663466" y="2574598"/>
            <a:ext cx="1553294" cy="6260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 Verbindung 33"/>
          <p:cNvCxnSpPr/>
          <p:nvPr/>
        </p:nvCxnSpPr>
        <p:spPr>
          <a:xfrm flipV="1">
            <a:off x="4484248" y="2257708"/>
            <a:ext cx="447792" cy="90718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 Box 8"/>
          <p:cNvSpPr txBox="1">
            <a:spLocks noChangeArrowheads="1"/>
          </p:cNvSpPr>
          <p:nvPr/>
        </p:nvSpPr>
        <p:spPr bwMode="auto">
          <a:xfrm>
            <a:off x="971600" y="2312988"/>
            <a:ext cx="206375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Adeno-Ca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1%</a:t>
            </a:r>
          </a:p>
        </p:txBody>
      </p:sp>
      <p:sp>
        <p:nvSpPr>
          <p:cNvPr id="37" name="Text Box 10"/>
          <p:cNvSpPr txBox="1">
            <a:spLocks noChangeArrowheads="1"/>
          </p:cNvSpPr>
          <p:nvPr/>
        </p:nvSpPr>
        <p:spPr bwMode="auto">
          <a:xfrm>
            <a:off x="5436096" y="2257708"/>
            <a:ext cx="24542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Anderes </a:t>
            </a:r>
            <a:r>
              <a:rPr lang="de-DE" alt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Malignom</a:t>
            </a:r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de-DE" alt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k.A</a:t>
            </a:r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1%</a:t>
            </a:r>
          </a:p>
        </p:txBody>
      </p:sp>
      <p:sp>
        <p:nvSpPr>
          <p:cNvPr id="38" name="Text Box 15"/>
          <p:cNvSpPr txBox="1">
            <a:spLocks noChangeArrowheads="1"/>
          </p:cNvSpPr>
          <p:nvPr/>
        </p:nvSpPr>
        <p:spPr bwMode="auto">
          <a:xfrm>
            <a:off x="6688994" y="5699537"/>
            <a:ext cx="20224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Papilläres</a:t>
            </a:r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Urothel-Ca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64%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 Box 18"/>
          <p:cNvSpPr txBox="1">
            <a:spLocks noChangeArrowheads="1"/>
          </p:cNvSpPr>
          <p:nvPr/>
        </p:nvSpPr>
        <p:spPr bwMode="auto">
          <a:xfrm>
            <a:off x="-87313" y="3356992"/>
            <a:ext cx="223202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Urothel-Ca</a:t>
            </a:r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o.n.A</a:t>
            </a:r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32%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 Box 23"/>
          <p:cNvSpPr txBox="1">
            <a:spLocks noChangeArrowheads="1"/>
          </p:cNvSpPr>
          <p:nvPr/>
        </p:nvSpPr>
        <p:spPr bwMode="auto">
          <a:xfrm>
            <a:off x="2144713" y="1651000"/>
            <a:ext cx="23145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1400">
                <a:latin typeface="Arial" panose="020B0604020202020204" pitchFamily="34" charset="0"/>
                <a:cs typeface="Arial" panose="020B0604020202020204" pitchFamily="34" charset="0"/>
              </a:rPr>
              <a:t>Plattenepithel-Ca</a:t>
            </a:r>
          </a:p>
          <a:p>
            <a:pPr algn="ctr"/>
            <a:r>
              <a:rPr lang="de-DE" altLang="de-DE" sz="1400">
                <a:latin typeface="Arial" panose="020B0604020202020204" pitchFamily="34" charset="0"/>
                <a:cs typeface="Arial" panose="020B0604020202020204" pitchFamily="34" charset="0"/>
              </a:rPr>
              <a:t>1%</a:t>
            </a:r>
          </a:p>
        </p:txBody>
      </p:sp>
      <p:sp>
        <p:nvSpPr>
          <p:cNvPr id="41" name="Text Box 24"/>
          <p:cNvSpPr txBox="1">
            <a:spLocks noChangeArrowheads="1"/>
          </p:cNvSpPr>
          <p:nvPr/>
        </p:nvSpPr>
        <p:spPr bwMode="auto">
          <a:xfrm>
            <a:off x="4232275" y="1681644"/>
            <a:ext cx="192405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Anderes </a:t>
            </a:r>
            <a:r>
              <a:rPr lang="de-DE" alt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Ca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1%</a:t>
            </a:r>
          </a:p>
        </p:txBody>
      </p:sp>
      <p:cxnSp>
        <p:nvCxnSpPr>
          <p:cNvPr id="42" name="Gerade Verbindung 41"/>
          <p:cNvCxnSpPr/>
          <p:nvPr/>
        </p:nvCxnSpPr>
        <p:spPr>
          <a:xfrm flipH="1" flipV="1">
            <a:off x="3707904" y="2257708"/>
            <a:ext cx="648072" cy="8832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Gerade Verbindung 44"/>
          <p:cNvCxnSpPr/>
          <p:nvPr/>
        </p:nvCxnSpPr>
        <p:spPr>
          <a:xfrm flipV="1">
            <a:off x="4628264" y="2704728"/>
            <a:ext cx="1239880" cy="4793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8447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251520" y="620688"/>
            <a:ext cx="871296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Überlebensanalysen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sind entscheidende Faktoren für die Ergebnisqualität der Tumortherapie. Unterschieden wird zwischen</a:t>
            </a:r>
          </a:p>
          <a:p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Life-Status 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Information, ob  Patient lebt oder verstorben ist mit Todesdatum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(Overall-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Survival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, OAS)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Follow-</a:t>
            </a:r>
            <a:r>
              <a:rPr lang="de-DE" b="1" dirty="0" err="1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Vorliegende klinische Informationen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zum weiteren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Krankheitsverlauf, insbes. Tumorstatus (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Diseasefree-Survival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, DFS etc.)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Seit Jahren können in Bayern keine Überlebensanalysen für das gesamte dokumentierte Patientengut mehr berechnet werden, da der Bayerische Landesbeauftragte für Datenschutz ab 2008  den elektronischen Life-Status-Abgleich mit der AKDB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(‚Anstalt für Kommunale Datenverarbeitung in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Bayern’) untersagt hat.  </a:t>
            </a:r>
          </a:p>
          <a:p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Die notwendige Novellierung des Bayerischen Krebsregistergesetzes im Rahmen des seit 01.01.2014 geltenden KFRG (Krebsfrüherkennungs-  und 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registergesetzes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) ist für 2016 vorgesehen. </a:t>
            </a:r>
          </a:p>
        </p:txBody>
      </p:sp>
    </p:spTree>
    <p:extLst>
      <p:ext uri="{BB962C8B-B14F-4D97-AF65-F5344CB8AC3E}">
        <p14:creationId xmlns:p14="http://schemas.microsoft.com/office/powerpoint/2010/main" val="9946988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323528" y="764704"/>
            <a:ext cx="882047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In den beiden folgenden Grafiken wird der Ist-Zustand dargestellt: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Aktueller Life-Status:</a:t>
            </a:r>
          </a:p>
          <a:p>
            <a:endParaRPr lang="de-DE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Unbekannt	Es ist keine Information vorhanden, ob Patient lebt oder tot ist</a:t>
            </a: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Lebt 			Information, dass Patient noch lebt (unabhängig vom Tumorstatus)</a:t>
            </a: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Tot				Tod und Sterbetag des Patienten ist bekannt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323528" y="2235933"/>
            <a:ext cx="216024" cy="189023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323528" y="2523965"/>
            <a:ext cx="216024" cy="189023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" name="Rectangle 10"/>
          <p:cNvSpPr>
            <a:spLocks noChangeArrowheads="1"/>
          </p:cNvSpPr>
          <p:nvPr/>
        </p:nvSpPr>
        <p:spPr bwMode="auto">
          <a:xfrm>
            <a:off x="323528" y="1947901"/>
            <a:ext cx="216024" cy="189023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" name="Textfeld 5"/>
          <p:cNvSpPr txBox="1"/>
          <p:nvPr/>
        </p:nvSpPr>
        <p:spPr>
          <a:xfrm>
            <a:off x="323528" y="3073028"/>
            <a:ext cx="871296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Aktuelles Klinisches Follow-</a:t>
            </a:r>
            <a:r>
              <a:rPr lang="de-DE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defTabSz="357188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Unbekannt 	Keine aktuelle Information zum klinischen Verlauf /Tumorstatus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				des Patienten vorhanden</a:t>
            </a:r>
          </a:p>
          <a:p>
            <a:pPr defTabSz="357188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Bekannt 	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Der aktuelle klinische Verlauf /Tumorstatus des Patienten ist 						vorhanden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Tot				Tod und Sterbetag des Patienten ist bekannt</a:t>
            </a:r>
          </a:p>
          <a:p>
            <a:pPr defTabSz="357188"/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Ausblick: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Das KFRG sieht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eine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adäquate Finanzierung durch die Krankenkassen vor, so dass die klinischen Verlaufsinformationen zukünftig vollständig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erhoben werden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können.</a:t>
            </a:r>
          </a:p>
          <a:p>
            <a:pPr defTabSz="357188"/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323528" y="4252157"/>
            <a:ext cx="216024" cy="189023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3528" y="4828221"/>
            <a:ext cx="216024" cy="189023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323528" y="3721100"/>
            <a:ext cx="216024" cy="189023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434013726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557</Words>
  <Application>Microsoft Office PowerPoint</Application>
  <PresentationFormat>Bildschirmpräsentation (4:3)</PresentationFormat>
  <Paragraphs>218</Paragraphs>
  <Slides>12</Slides>
  <Notes>8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4" baseType="lpstr">
      <vt:lpstr>Larissa</vt:lpstr>
      <vt:lpstr>Dokument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Universitätsklinikum Erlangen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Borstorff, Christine</dc:creator>
  <cp:lastModifiedBy>Borstorff, Christine</cp:lastModifiedBy>
  <cp:revision>186</cp:revision>
  <cp:lastPrinted>2014-11-27T10:38:51Z</cp:lastPrinted>
  <dcterms:created xsi:type="dcterms:W3CDTF">2014-04-28T10:09:44Z</dcterms:created>
  <dcterms:modified xsi:type="dcterms:W3CDTF">2015-01-12T10:37:20Z</dcterms:modified>
</cp:coreProperties>
</file>