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handoutMasterIdLst>
    <p:handoutMasterId r:id="rId14"/>
  </p:handoutMasterIdLst>
  <p:sldIdLst>
    <p:sldId id="292" r:id="rId2"/>
    <p:sldId id="287" r:id="rId3"/>
    <p:sldId id="289" r:id="rId4"/>
    <p:sldId id="291" r:id="rId5"/>
    <p:sldId id="282" r:id="rId6"/>
    <p:sldId id="285" r:id="rId7"/>
    <p:sldId id="294" r:id="rId8"/>
    <p:sldId id="295" r:id="rId9"/>
    <p:sldId id="277" r:id="rId10"/>
    <p:sldId id="290" r:id="rId11"/>
    <p:sldId id="293" r:id="rId12"/>
  </p:sldIdLst>
  <p:sldSz cx="9144000" cy="6858000" type="screen4x3"/>
  <p:notesSz cx="6858000" cy="98726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008378"/>
    <a:srgbClr val="0033CC"/>
    <a:srgbClr val="008380"/>
    <a:srgbClr val="00836C"/>
    <a:srgbClr val="00CC6E"/>
    <a:srgbClr val="00CC66"/>
    <a:srgbClr val="00835C"/>
    <a:srgbClr val="00808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056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425990525292994E-2"/>
          <c:y val="2.9293812481685701E-2"/>
          <c:w val="0.91374633003420802"/>
          <c:h val="0.902750312488484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spPr>
            <a:solidFill>
              <a:srgbClr val="99CCFF"/>
            </a:solidFill>
            <a:ln>
              <a:solidFill>
                <a:schemeClr val="tx2"/>
              </a:solidFill>
            </a:ln>
          </c:spPr>
          <c:invertIfNegative val="0"/>
          <c:dLbls>
            <c:dLbl>
              <c:idx val="0"/>
              <c:layout>
                <c:manualLayout>
                  <c:x val="3.434290332296011E-3"/>
                  <c:y val="-0.276618265984762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1792413705596002E-5"/>
                  <c:y val="-0.339800179968612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3443649224080597E-3"/>
                  <c:y val="-0.359196040945730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6051745559635899E-3"/>
                  <c:y val="-0.4362579969803895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3.0926638153791827E-4"/>
                  <c:y val="-0.4042519977430549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5.6102255756910659E-3"/>
                  <c:y val="-0.4656561314915084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9408984706429703E-3"/>
                  <c:y val="-0.427273815800359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4.1599805612099056E-4"/>
                  <c:y val="-0.401868296238290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1437170384344733E-3"/>
                  <c:y val="-0.412349734609036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1.9731166756035519E-3"/>
                  <c:y val="-0.4407499812311154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3475291191542763E-4"/>
                  <c:y val="-0.4277659540303760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1.3894987954352178E-4"/>
                  <c:y val="-0.387752393644228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1.067316745830723E-4"/>
                  <c:y val="-0.425613008782987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6.3868688247849112E-5"/>
                  <c:y val="-0.3818306790286579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1.6638502940656337E-3"/>
                  <c:y val="-0.331407856442307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9.6032306682905259E-5"/>
                  <c:y val="-0.3158743755895799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3.1967097995400932E-5"/>
                  <c:y val="-0.2999714065400790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layout>
                <c:manualLayout>
                  <c:x val="-1.6638612481213999E-3"/>
                  <c:y val="-4.00426675116615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00"/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Tabelle1!$A$2:$A$13</c:f>
              <c:numCache>
                <c:formatCode>General</c:formatCod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numCache>
            </c:num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757</c:v>
                </c:pt>
                <c:pt idx="1">
                  <c:v>958</c:v>
                </c:pt>
                <c:pt idx="2">
                  <c:v>1023</c:v>
                </c:pt>
                <c:pt idx="3">
                  <c:v>1244</c:v>
                </c:pt>
                <c:pt idx="4">
                  <c:v>1170</c:v>
                </c:pt>
                <c:pt idx="5">
                  <c:v>1348</c:v>
                </c:pt>
                <c:pt idx="6">
                  <c:v>1224</c:v>
                </c:pt>
                <c:pt idx="7">
                  <c:v>1166</c:v>
                </c:pt>
                <c:pt idx="8">
                  <c:v>1205</c:v>
                </c:pt>
                <c:pt idx="9">
                  <c:v>1292</c:v>
                </c:pt>
                <c:pt idx="10">
                  <c:v>1226</c:v>
                </c:pt>
                <c:pt idx="11">
                  <c:v>1113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4935296"/>
        <c:axId val="154937600"/>
      </c:barChart>
      <c:catAx>
        <c:axId val="154935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54937600"/>
        <c:crosses val="autoZero"/>
        <c:auto val="1"/>
        <c:lblAlgn val="ctr"/>
        <c:lblOffset val="100"/>
        <c:noMultiLvlLbl val="0"/>
      </c:catAx>
      <c:valAx>
        <c:axId val="154937600"/>
        <c:scaling>
          <c:orientation val="minMax"/>
          <c:max val="140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54935296"/>
        <c:crosses val="autoZero"/>
        <c:crossBetween val="between"/>
        <c:majorUnit val="200"/>
        <c:minorUnit val="200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Männer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33CC"/>
              </a:solidFill>
            </a:ln>
          </c:spPr>
          <c:invertIfNegative val="0"/>
          <c:cat>
            <c:strRef>
              <c:f>Tabelle1!$A$2:$A$20</c:f>
              <c:strCache>
                <c:ptCount val="19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85-89</c:v>
                </c:pt>
                <c:pt idx="18">
                  <c:v>&gt;=90</c:v>
                </c:pt>
              </c:strCache>
            </c:strRef>
          </c:cat>
          <c:val>
            <c:numRef>
              <c:f>Tabelle1!$B$2:$B$20</c:f>
              <c:numCache>
                <c:formatCode>General</c:formatCode>
                <c:ptCount val="19"/>
                <c:pt idx="7">
                  <c:v>2</c:v>
                </c:pt>
                <c:pt idx="8">
                  <c:v>17</c:v>
                </c:pt>
                <c:pt idx="9">
                  <c:v>110</c:v>
                </c:pt>
                <c:pt idx="10">
                  <c:v>329</c:v>
                </c:pt>
                <c:pt idx="11">
                  <c:v>967</c:v>
                </c:pt>
                <c:pt idx="12">
                  <c:v>1960</c:v>
                </c:pt>
                <c:pt idx="13">
                  <c:v>3066</c:v>
                </c:pt>
                <c:pt idx="14">
                  <c:v>3292</c:v>
                </c:pt>
                <c:pt idx="15">
                  <c:v>2315</c:v>
                </c:pt>
                <c:pt idx="16">
                  <c:v>1214</c:v>
                </c:pt>
                <c:pt idx="17">
                  <c:v>360</c:v>
                </c:pt>
                <c:pt idx="18">
                  <c:v>94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Frauen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accent2">
                  <a:lumMod val="50000"/>
                </a:schemeClr>
              </a:solidFill>
            </a:ln>
          </c:spPr>
          <c:invertIfNegative val="0"/>
          <c:cat>
            <c:strRef>
              <c:f>Tabelle1!$A$2:$A$20</c:f>
              <c:strCache>
                <c:ptCount val="19"/>
                <c:pt idx="0">
                  <c:v>0-4</c:v>
                </c:pt>
                <c:pt idx="1">
                  <c:v>5-9</c:v>
                </c:pt>
                <c:pt idx="2">
                  <c:v>10-14</c:v>
                </c:pt>
                <c:pt idx="3">
                  <c:v>15-19</c:v>
                </c:pt>
                <c:pt idx="4">
                  <c:v>20-24</c:v>
                </c:pt>
                <c:pt idx="5">
                  <c:v>25-29</c:v>
                </c:pt>
                <c:pt idx="6">
                  <c:v>30-34</c:v>
                </c:pt>
                <c:pt idx="7">
                  <c:v>35-39</c:v>
                </c:pt>
                <c:pt idx="8">
                  <c:v>40-44</c:v>
                </c:pt>
                <c:pt idx="9">
                  <c:v>45-49</c:v>
                </c:pt>
                <c:pt idx="10">
                  <c:v>50-54</c:v>
                </c:pt>
                <c:pt idx="11">
                  <c:v>55-59</c:v>
                </c:pt>
                <c:pt idx="12">
                  <c:v>60-64</c:v>
                </c:pt>
                <c:pt idx="13">
                  <c:v>65-69</c:v>
                </c:pt>
                <c:pt idx="14">
                  <c:v>70-74</c:v>
                </c:pt>
                <c:pt idx="15">
                  <c:v>75-79</c:v>
                </c:pt>
                <c:pt idx="16">
                  <c:v>80-84</c:v>
                </c:pt>
                <c:pt idx="17">
                  <c:v>85-89</c:v>
                </c:pt>
                <c:pt idx="18">
                  <c:v>&gt;=90</c:v>
                </c:pt>
              </c:strCache>
            </c:strRef>
          </c:cat>
          <c:val>
            <c:numRef>
              <c:f>Tabelle1!$C$2:$C$20</c:f>
              <c:numCache>
                <c:formatCode>General</c:formatCode>
                <c:ptCount val="19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1279488"/>
        <c:axId val="41281024"/>
        <c:axId val="0"/>
      </c:bar3DChart>
      <c:catAx>
        <c:axId val="412794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de-DE"/>
          </a:p>
        </c:txPr>
        <c:crossAx val="41281024"/>
        <c:crosses val="autoZero"/>
        <c:auto val="1"/>
        <c:lblAlgn val="ctr"/>
        <c:lblOffset val="100"/>
        <c:noMultiLvlLbl val="0"/>
      </c:catAx>
      <c:valAx>
        <c:axId val="41281024"/>
        <c:scaling>
          <c:orientation val="minMax"/>
          <c:max val="400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aseline="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de-DE"/>
          </a:p>
        </c:txPr>
        <c:crossAx val="41279488"/>
        <c:crosses val="autoZero"/>
        <c:crossBetween val="between"/>
        <c:majorUnit val="500"/>
        <c:minorUnit val="500"/>
      </c:valAx>
      <c:spPr>
        <a:solidFill>
          <a:schemeClr val="lt1"/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52053066971322"/>
          <c:y val="0.1422642991877005"/>
          <c:w val="0.78596050932831818"/>
          <c:h val="0.7724756031898363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spPr>
            <a:solidFill>
              <a:srgbClr val="339966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Tabelle1!$A$2:$A$3</c:f>
              <c:strCache>
                <c:ptCount val="2"/>
                <c:pt idx="0">
                  <c:v>&lt;=65 Jahre</c:v>
                </c:pt>
                <c:pt idx="1">
                  <c:v>&gt;65 Jahre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3935</c:v>
                </c:pt>
                <c:pt idx="1">
                  <c:v>9791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100"/>
        <c:axId val="42157184"/>
        <c:axId val="42158720"/>
      </c:barChart>
      <c:catAx>
        <c:axId val="421571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de-DE"/>
          </a:p>
        </c:txPr>
        <c:crossAx val="42158720"/>
        <c:crosses val="autoZero"/>
        <c:auto val="1"/>
        <c:lblAlgn val="ctr"/>
        <c:lblOffset val="100"/>
        <c:noMultiLvlLbl val="0"/>
      </c:catAx>
      <c:valAx>
        <c:axId val="42158720"/>
        <c:scaling>
          <c:orientation val="minMax"/>
          <c:max val="1100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12700"/>
        </c:spPr>
        <c:txPr>
          <a:bodyPr/>
          <a:lstStyle/>
          <a:p>
            <a: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de-DE"/>
          </a:p>
        </c:txPr>
        <c:crossAx val="42157184"/>
        <c:crosses val="autoZero"/>
        <c:crossBetween val="between"/>
        <c:majorUnit val="1000"/>
        <c:minorUnit val="1000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tot</c:v>
                </c:pt>
              </c:strCache>
            </c:strRef>
          </c:tx>
          <c:spPr>
            <a:solidFill>
              <a:srgbClr val="008378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Tabelle1!$A$2:$A$13</c:f>
              <c:numCache>
                <c:formatCode>General</c:formatCod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numCache>
            </c:num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376</c:v>
                </c:pt>
                <c:pt idx="1">
                  <c:v>383</c:v>
                </c:pt>
                <c:pt idx="2">
                  <c:v>394</c:v>
                </c:pt>
                <c:pt idx="3">
                  <c:v>428</c:v>
                </c:pt>
                <c:pt idx="4">
                  <c:v>335</c:v>
                </c:pt>
                <c:pt idx="5">
                  <c:v>320</c:v>
                </c:pt>
                <c:pt idx="6">
                  <c:v>294</c:v>
                </c:pt>
                <c:pt idx="7">
                  <c:v>243</c:v>
                </c:pt>
                <c:pt idx="8">
                  <c:v>169</c:v>
                </c:pt>
                <c:pt idx="9">
                  <c:v>145</c:v>
                </c:pt>
                <c:pt idx="10">
                  <c:v>67</c:v>
                </c:pt>
                <c:pt idx="11">
                  <c:v>25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&gt; 2013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Tabelle1!$A$2:$A$13</c:f>
              <c:numCache>
                <c:formatCode>General</c:formatCod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numCache>
            </c:numRef>
          </c:cat>
          <c:val>
            <c:numRef>
              <c:f>Tabelle1!$C$2:$C$13</c:f>
              <c:numCache>
                <c:formatCode>General</c:formatCode>
                <c:ptCount val="12"/>
                <c:pt idx="0">
                  <c:v>73</c:v>
                </c:pt>
                <c:pt idx="1">
                  <c:v>113</c:v>
                </c:pt>
                <c:pt idx="2">
                  <c:v>100</c:v>
                </c:pt>
                <c:pt idx="3">
                  <c:v>116</c:v>
                </c:pt>
                <c:pt idx="4">
                  <c:v>113</c:v>
                </c:pt>
                <c:pt idx="5">
                  <c:v>134</c:v>
                </c:pt>
                <c:pt idx="6">
                  <c:v>157</c:v>
                </c:pt>
                <c:pt idx="7">
                  <c:v>179</c:v>
                </c:pt>
                <c:pt idx="8">
                  <c:v>209</c:v>
                </c:pt>
                <c:pt idx="9">
                  <c:v>361</c:v>
                </c:pt>
                <c:pt idx="10">
                  <c:v>724</c:v>
                </c:pt>
                <c:pt idx="11">
                  <c:v>1088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&lt; 2013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Tabelle1!$A$2:$A$13</c:f>
              <c:numCache>
                <c:formatCode>General</c:formatCod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numCache>
            </c:numRef>
          </c:cat>
          <c:val>
            <c:numRef>
              <c:f>Tabelle1!$D$2:$D$13</c:f>
              <c:numCache>
                <c:formatCode>General</c:formatCode>
                <c:ptCount val="12"/>
                <c:pt idx="0">
                  <c:v>308</c:v>
                </c:pt>
                <c:pt idx="1">
                  <c:v>462</c:v>
                </c:pt>
                <c:pt idx="2">
                  <c:v>529</c:v>
                </c:pt>
                <c:pt idx="3">
                  <c:v>700</c:v>
                </c:pt>
                <c:pt idx="4">
                  <c:v>722</c:v>
                </c:pt>
                <c:pt idx="5">
                  <c:v>894</c:v>
                </c:pt>
                <c:pt idx="6">
                  <c:v>773</c:v>
                </c:pt>
                <c:pt idx="7">
                  <c:v>744</c:v>
                </c:pt>
                <c:pt idx="8">
                  <c:v>827</c:v>
                </c:pt>
                <c:pt idx="9">
                  <c:v>786</c:v>
                </c:pt>
                <c:pt idx="10">
                  <c:v>435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2190720"/>
        <c:axId val="42193280"/>
      </c:barChart>
      <c:catAx>
        <c:axId val="4219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de-DE"/>
          </a:p>
        </c:txPr>
        <c:crossAx val="42193280"/>
        <c:crosses val="autoZero"/>
        <c:auto val="1"/>
        <c:lblAlgn val="ctr"/>
        <c:lblOffset val="100"/>
        <c:noMultiLvlLbl val="0"/>
      </c:catAx>
      <c:valAx>
        <c:axId val="42193280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de-DE"/>
          </a:p>
        </c:txPr>
        <c:crossAx val="42190720"/>
        <c:crosses val="autoZero"/>
        <c:crossBetween val="between"/>
        <c:majorUnit val="0.2"/>
      </c:valAx>
      <c:spPr>
        <a:noFill/>
      </c:spPr>
    </c:plotArea>
    <c:plotVisOnly val="1"/>
    <c:dispBlanksAs val="gap"/>
    <c:showDLblsOverMax val="0"/>
  </c:chart>
  <c:spPr>
    <a:noFill/>
    <a:ln w="0">
      <a:noFill/>
    </a:ln>
  </c:spPr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tot</c:v>
                </c:pt>
              </c:strCache>
            </c:strRef>
          </c:tx>
          <c:spPr>
            <a:solidFill>
              <a:srgbClr val="008378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Tabelle1!$A$2:$A$13</c:f>
              <c:numCache>
                <c:formatCode>General</c:formatCod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numCache>
            </c:numRef>
          </c:cat>
          <c:val>
            <c:numRef>
              <c:f>Tabelle1!$B$2:$B$13</c:f>
              <c:numCache>
                <c:formatCode>General</c:formatCode>
                <c:ptCount val="12"/>
                <c:pt idx="0">
                  <c:v>376</c:v>
                </c:pt>
                <c:pt idx="1">
                  <c:v>383</c:v>
                </c:pt>
                <c:pt idx="2">
                  <c:v>394</c:v>
                </c:pt>
                <c:pt idx="3">
                  <c:v>428</c:v>
                </c:pt>
                <c:pt idx="4">
                  <c:v>335</c:v>
                </c:pt>
                <c:pt idx="5">
                  <c:v>320</c:v>
                </c:pt>
                <c:pt idx="6">
                  <c:v>294</c:v>
                </c:pt>
                <c:pt idx="7">
                  <c:v>243</c:v>
                </c:pt>
                <c:pt idx="8">
                  <c:v>169</c:v>
                </c:pt>
                <c:pt idx="9">
                  <c:v>145</c:v>
                </c:pt>
                <c:pt idx="10">
                  <c:v>67</c:v>
                </c:pt>
                <c:pt idx="11">
                  <c:v>25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&gt; 2013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Tabelle1!$A$2:$A$13</c:f>
              <c:numCache>
                <c:formatCode>General</c:formatCod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numCache>
            </c:numRef>
          </c:cat>
          <c:val>
            <c:numRef>
              <c:f>Tabelle1!$C$2:$C$13</c:f>
              <c:numCache>
                <c:formatCode>General</c:formatCode>
                <c:ptCount val="12"/>
                <c:pt idx="0">
                  <c:v>29</c:v>
                </c:pt>
                <c:pt idx="1">
                  <c:v>25</c:v>
                </c:pt>
                <c:pt idx="2">
                  <c:v>29</c:v>
                </c:pt>
                <c:pt idx="3">
                  <c:v>35</c:v>
                </c:pt>
                <c:pt idx="4">
                  <c:v>24</c:v>
                </c:pt>
                <c:pt idx="5">
                  <c:v>47</c:v>
                </c:pt>
                <c:pt idx="6">
                  <c:v>41</c:v>
                </c:pt>
                <c:pt idx="7">
                  <c:v>72</c:v>
                </c:pt>
                <c:pt idx="8">
                  <c:v>92</c:v>
                </c:pt>
                <c:pt idx="9">
                  <c:v>198</c:v>
                </c:pt>
                <c:pt idx="10">
                  <c:v>604</c:v>
                </c:pt>
                <c:pt idx="11">
                  <c:v>1088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&lt; 2013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invertIfNegative val="0"/>
          <c:cat>
            <c:numRef>
              <c:f>Tabelle1!$A$2:$A$13</c:f>
              <c:numCache>
                <c:formatCode>General</c:formatCod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numCache>
            </c:numRef>
          </c:cat>
          <c:val>
            <c:numRef>
              <c:f>Tabelle1!$D$2:$D$13</c:f>
              <c:numCache>
                <c:formatCode>General</c:formatCode>
                <c:ptCount val="12"/>
                <c:pt idx="0">
                  <c:v>352</c:v>
                </c:pt>
                <c:pt idx="1">
                  <c:v>550</c:v>
                </c:pt>
                <c:pt idx="2">
                  <c:v>600</c:v>
                </c:pt>
                <c:pt idx="3">
                  <c:v>781</c:v>
                </c:pt>
                <c:pt idx="4">
                  <c:v>811</c:v>
                </c:pt>
                <c:pt idx="5">
                  <c:v>981</c:v>
                </c:pt>
                <c:pt idx="6">
                  <c:v>889</c:v>
                </c:pt>
                <c:pt idx="7">
                  <c:v>851</c:v>
                </c:pt>
                <c:pt idx="8">
                  <c:v>944</c:v>
                </c:pt>
                <c:pt idx="9">
                  <c:v>949</c:v>
                </c:pt>
                <c:pt idx="10">
                  <c:v>555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2381696"/>
        <c:axId val="42383232"/>
      </c:barChart>
      <c:catAx>
        <c:axId val="42381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de-DE"/>
          </a:p>
        </c:txPr>
        <c:crossAx val="42383232"/>
        <c:crosses val="autoZero"/>
        <c:auto val="1"/>
        <c:lblAlgn val="ctr"/>
        <c:lblOffset val="100"/>
        <c:noMultiLvlLbl val="0"/>
      </c:catAx>
      <c:valAx>
        <c:axId val="42383232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de-DE"/>
          </a:p>
        </c:txPr>
        <c:crossAx val="42381696"/>
        <c:crosses val="autoZero"/>
        <c:crossBetween val="between"/>
        <c:majorUnit val="0.2"/>
      </c:valAx>
      <c:spPr>
        <a:noFill/>
      </c:spPr>
    </c:plotArea>
    <c:plotVisOnly val="1"/>
    <c:dispBlanksAs val="gap"/>
    <c:showDLblsOverMax val="0"/>
  </c:chart>
  <c:spPr>
    <a:noFill/>
    <a:ln w="0">
      <a:noFill/>
    </a:ln>
  </c:spPr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092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smtClean="0"/>
              <a:t>Auslesedatum: 25.09.2014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5275" y="0"/>
            <a:ext cx="2971092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de-DE" smtClean="0"/>
              <a:t>Stand: 07.10.2014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6900"/>
            <a:ext cx="2971092" cy="49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5275" y="9376900"/>
            <a:ext cx="2971092" cy="49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79A4D-3684-4833-A6AA-E91B74DB244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9405496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092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smtClean="0"/>
              <a:t>Auslesedatum: 25.09.2014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5275" y="0"/>
            <a:ext cx="2971092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de-DE" smtClean="0"/>
              <a:t>Stand: 07.10.2014</a:t>
            </a:r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637" y="4689239"/>
            <a:ext cx="5486727" cy="44429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6899"/>
            <a:ext cx="2971092" cy="49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5275" y="9376899"/>
            <a:ext cx="2971092" cy="4941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BD335-3D9A-492E-AD99-2F3266528E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4448488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Auslesedatum: 25.09.2014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07.10.2014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7794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Auslesedatum: 25.09.2014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07.10.2014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46362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Auslesedatum: 25.09.2014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07.10.2014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8882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Auslesedatum: 25.09.2014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07.10.2014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1781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Auslesedatum: 25.09.2014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07.10.2014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87217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Auslesedatum: 25.09.2014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07.10.2014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14717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Auslesedatum: 25.09.2014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de-DE" smtClean="0"/>
              <a:t>Stand: 07.10.2014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BD335-3D9A-492E-AD99-2F3266528E4A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1471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64"/>
            <a:ext cx="2133600" cy="365125"/>
          </a:xfrm>
          <a:prstGeom prst="rect">
            <a:avLst/>
          </a:prstGeom>
        </p:spPr>
        <p:txBody>
          <a:bodyPr/>
          <a:lstStyle/>
          <a:p>
            <a:fld id="{FC5E6187-CFC3-45C5-A79E-577515149F7C}" type="datetimeFigureOut">
              <a:rPr lang="de-DE" smtClean="0"/>
              <a:t>12.01.2015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64"/>
            <a:ext cx="2133600" cy="365125"/>
          </a:xfrm>
          <a:prstGeom prst="rect">
            <a:avLst/>
          </a:prstGeom>
        </p:spPr>
        <p:txBody>
          <a:bodyPr/>
          <a:lstStyle/>
          <a:p>
            <a:fld id="{C0D0F7A2-B28A-429E-988E-A3055CC33046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0834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64"/>
            <a:ext cx="2133600" cy="365125"/>
          </a:xfrm>
          <a:prstGeom prst="rect">
            <a:avLst/>
          </a:prstGeom>
        </p:spPr>
        <p:txBody>
          <a:bodyPr/>
          <a:lstStyle/>
          <a:p>
            <a:fld id="{FC5E6187-CFC3-45C5-A79E-577515149F7C}" type="datetimeFigureOut">
              <a:rPr lang="de-DE" smtClean="0"/>
              <a:t>12.01.2015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64"/>
            <a:ext cx="2133600" cy="365125"/>
          </a:xfrm>
          <a:prstGeom prst="rect">
            <a:avLst/>
          </a:prstGeom>
        </p:spPr>
        <p:txBody>
          <a:bodyPr/>
          <a:lstStyle/>
          <a:p>
            <a:fld id="{C0D0F7A2-B28A-429E-988E-A3055CC330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002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6"/>
          <p:cNvSpPr>
            <a:spLocks noChangeArrowheads="1"/>
          </p:cNvSpPr>
          <p:nvPr userDrawn="1"/>
        </p:nvSpPr>
        <p:spPr bwMode="auto">
          <a:xfrm>
            <a:off x="0" y="0"/>
            <a:ext cx="9144000" cy="449459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9687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79375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19062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58750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447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019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591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163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de-DE" altLang="de-DE" b="1">
              <a:solidFill>
                <a:srgbClr val="3333CC"/>
              </a:solidFill>
              <a:latin typeface="Arial" charset="0"/>
            </a:endParaRPr>
          </a:p>
        </p:txBody>
      </p:sp>
      <p:graphicFrame>
        <p:nvGraphicFramePr>
          <p:cNvPr id="8" name="Object 15">
            <a:hlinkClick r:id="" action="ppaction://ole?verb=0"/>
          </p:cNvPr>
          <p:cNvGraphicFramePr>
            <a:graphicFrameLocks noChangeAspect="1"/>
          </p:cNvGraphicFramePr>
          <p:nvPr userDrawn="1"/>
        </p:nvGraphicFramePr>
        <p:xfrm>
          <a:off x="2" y="-14287"/>
          <a:ext cx="542192" cy="469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5" name="Dokument" r:id="rId5" imgW="1458599" imgH="1305528" progId="Word.Document.8">
                  <p:embed/>
                </p:oleObj>
              </mc:Choice>
              <mc:Fallback>
                <p:oleObj name="Dokument" r:id="rId5" imgW="1458599" imgH="1305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9380" t="13788" r="8392" b="14339"/>
                      <a:stretch>
                        <a:fillRect/>
                      </a:stretch>
                    </p:blipFill>
                    <p:spPr bwMode="auto">
                      <a:xfrm>
                        <a:off x="2" y="-14287"/>
                        <a:ext cx="542192" cy="469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17"/>
          <p:cNvSpPr>
            <a:spLocks noChangeArrowheads="1"/>
          </p:cNvSpPr>
          <p:nvPr userDrawn="1"/>
        </p:nvSpPr>
        <p:spPr bwMode="auto">
          <a:xfrm>
            <a:off x="58615" y="12701"/>
            <a:ext cx="9144000" cy="449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9687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79375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19062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58750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447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019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591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163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de-DE" altLang="de-DE" b="1" dirty="0">
                <a:solidFill>
                  <a:srgbClr val="3333CC"/>
                </a:solidFill>
                <a:latin typeface="Arial" charset="0"/>
              </a:rPr>
              <a:t>Mittelfranken ED </a:t>
            </a:r>
            <a:r>
              <a:rPr lang="de-DE" altLang="de-DE" b="1" dirty="0" smtClean="0">
                <a:solidFill>
                  <a:srgbClr val="3333CC"/>
                </a:solidFill>
                <a:latin typeface="Arial" charset="0"/>
              </a:rPr>
              <a:t>2002-2013: Prostata</a:t>
            </a:r>
            <a:endParaRPr lang="de-DE" altLang="de-DE" b="1" dirty="0">
              <a:solidFill>
                <a:srgbClr val="3333CC"/>
              </a:solidFill>
              <a:latin typeface="Arial" charset="0"/>
            </a:endParaRPr>
          </a:p>
        </p:txBody>
      </p:sp>
      <p:sp>
        <p:nvSpPr>
          <p:cNvPr id="5" name="Textfeld 4"/>
          <p:cNvSpPr txBox="1"/>
          <p:nvPr userDrawn="1"/>
        </p:nvSpPr>
        <p:spPr>
          <a:xfrm>
            <a:off x="6084168" y="6669940"/>
            <a:ext cx="30963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Auslesedatum: 07.11.2014, Stand: November 2014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5"/>
          <p:cNvSpPr txBox="1">
            <a:spLocks noChangeArrowheads="1"/>
          </p:cNvSpPr>
          <p:nvPr userDrawn="1"/>
        </p:nvSpPr>
        <p:spPr bwMode="auto">
          <a:xfrm>
            <a:off x="-5408" y="6634163"/>
            <a:ext cx="479343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de-DE" sz="1000" i="1" dirty="0" smtClean="0"/>
              <a:t>©</a:t>
            </a:r>
            <a:r>
              <a:rPr lang="de-DE" sz="1000" dirty="0" smtClean="0"/>
              <a:t> Tumorzentrum der Universität Erlangen-Nürnberg, Qualitätsbericht 2014</a:t>
            </a:r>
          </a:p>
        </p:txBody>
      </p:sp>
    </p:spTree>
    <p:extLst>
      <p:ext uri="{BB962C8B-B14F-4D97-AF65-F5344CB8AC3E}">
        <p14:creationId xmlns:p14="http://schemas.microsoft.com/office/powerpoint/2010/main" val="87614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7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wmf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1219200" y="1916794"/>
            <a:ext cx="6644054" cy="2376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tIns="10800" rIns="18000" bIns="108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altLang="de-DE" sz="3600" b="1" dirty="0" smtClean="0">
                <a:solidFill>
                  <a:srgbClr val="0033CC"/>
                </a:solidFill>
              </a:rPr>
              <a:t>Prostata</a:t>
            </a:r>
          </a:p>
          <a:p>
            <a:pPr algn="ctr">
              <a:spcBef>
                <a:spcPct val="50000"/>
              </a:spcBef>
            </a:pPr>
            <a:r>
              <a:rPr lang="de-DE" altLang="de-DE" sz="1800" b="1" dirty="0" smtClean="0">
                <a:solidFill>
                  <a:srgbClr val="0033CC"/>
                </a:solidFill>
              </a:rPr>
              <a:t>C61</a:t>
            </a:r>
          </a:p>
          <a:p>
            <a:pPr algn="ctr">
              <a:spcBef>
                <a:spcPct val="50000"/>
              </a:spcBef>
            </a:pPr>
            <a:endParaRPr lang="de-DE" altLang="de-DE" sz="3600" b="1" dirty="0">
              <a:solidFill>
                <a:srgbClr val="0033CC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de-DE" altLang="de-DE" b="1" dirty="0" smtClean="0">
                <a:solidFill>
                  <a:srgbClr val="0033CC"/>
                </a:solidFill>
              </a:rPr>
              <a:t>Erstdiagnosejahre 2002-2013</a:t>
            </a:r>
            <a:endParaRPr lang="de-DE" altLang="de-DE" b="1" dirty="0">
              <a:solidFill>
                <a:srgbClr val="0033CC"/>
              </a:solidFill>
            </a:endParaRPr>
          </a:p>
        </p:txBody>
      </p:sp>
      <p:sp>
        <p:nvSpPr>
          <p:cNvPr id="13316" name="Rectangle 16"/>
          <p:cNvSpPr>
            <a:spLocks noChangeArrowheads="1"/>
          </p:cNvSpPr>
          <p:nvPr/>
        </p:nvSpPr>
        <p:spPr bwMode="auto">
          <a:xfrm>
            <a:off x="0" y="1"/>
            <a:ext cx="9144000" cy="449263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93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de-DE" altLang="de-DE" b="1" dirty="0">
                <a:solidFill>
                  <a:srgbClr val="3333CC"/>
                </a:solidFill>
              </a:rPr>
              <a:t>Tumorzentrum der Universität Erlangen-Nürnberg</a:t>
            </a:r>
          </a:p>
        </p:txBody>
      </p:sp>
      <p:graphicFrame>
        <p:nvGraphicFramePr>
          <p:cNvPr id="13317" name="Object 17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1" y="-14287"/>
          <a:ext cx="542192" cy="469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Dokument" r:id="rId3" imgW="1458599" imgH="1305528" progId="Word.Document.8">
                  <p:embed/>
                </p:oleObj>
              </mc:Choice>
              <mc:Fallback>
                <p:oleObj name="Dokument" r:id="rId3" imgW="1458599" imgH="1305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9380" t="13788" r="8392" b="14339"/>
                      <a:stretch>
                        <a:fillRect/>
                      </a:stretch>
                    </p:blipFill>
                    <p:spPr bwMode="auto">
                      <a:xfrm>
                        <a:off x="1" y="-14287"/>
                        <a:ext cx="542192" cy="469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feld 4"/>
          <p:cNvSpPr txBox="1">
            <a:spLocks noChangeArrowheads="1"/>
          </p:cNvSpPr>
          <p:nvPr/>
        </p:nvSpPr>
        <p:spPr bwMode="auto">
          <a:xfrm>
            <a:off x="-5408" y="6634163"/>
            <a:ext cx="479343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de-DE" sz="1000" i="1" dirty="0" smtClean="0"/>
              <a:t>©</a:t>
            </a:r>
            <a:r>
              <a:rPr lang="de-DE" sz="1000" dirty="0" smtClean="0"/>
              <a:t> Tumorzentrum der Universität Erlangen-Nürnberg, Qualitätsbericht 2014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6084168" y="6669940"/>
            <a:ext cx="30963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Auslesedatum: 07.11.2014, Stand: November 2014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25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2892171740"/>
              </p:ext>
            </p:extLst>
          </p:nvPr>
        </p:nvGraphicFramePr>
        <p:xfrm>
          <a:off x="680040" y="1637193"/>
          <a:ext cx="7132320" cy="467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Box 7"/>
          <p:cNvSpPr txBox="1">
            <a:spLocks noChangeArrowheads="1"/>
          </p:cNvSpPr>
          <p:nvPr/>
        </p:nvSpPr>
        <p:spPr bwMode="auto">
          <a:xfrm rot="16200000">
            <a:off x="-610238" y="3703602"/>
            <a:ext cx="2206799" cy="284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8462" tIns="49232" rIns="98462" bIns="492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 smtClean="0">
                <a:latin typeface="Arial" charset="0"/>
              </a:rPr>
              <a:t>Relative Häufigkeit</a:t>
            </a:r>
            <a:endParaRPr lang="de-DE" altLang="de-DE" sz="1200" dirty="0">
              <a:latin typeface="Arial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475360" y="6241252"/>
            <a:ext cx="2060331" cy="284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462" tIns="49232" rIns="98462" bIns="492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>
                <a:latin typeface="Arial" charset="0"/>
              </a:rPr>
              <a:t>Diagnosejahr</a:t>
            </a: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-33702" y="519644"/>
            <a:ext cx="9177703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de-DE" altLang="de-D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Aktuelles Klinisches Follow-</a:t>
            </a:r>
            <a:r>
              <a:rPr lang="de-DE" altLang="de-DE" sz="20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de-DE" altLang="de-D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(FUP &gt; 01.01.2013)</a:t>
            </a:r>
            <a:r>
              <a:rPr lang="de-DE" altLang="de-DE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1400" dirty="0">
                <a:latin typeface="Arial" charset="0"/>
              </a:rPr>
              <a:t>C61</a:t>
            </a:r>
            <a:endParaRPr lang="de-DE" altLang="de-DE" sz="1400" b="1" dirty="0">
              <a:latin typeface="Arial" charset="0"/>
            </a:endParaRPr>
          </a:p>
          <a:p>
            <a:pPr lvl="0" algn="ctr"/>
            <a:r>
              <a:rPr lang="de-DE" altLang="de-DE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Gesamt=13.726</a:t>
            </a:r>
            <a:endParaRPr lang="de-DE" altLang="de-DE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feld 28"/>
          <p:cNvSpPr txBox="1"/>
          <p:nvPr/>
        </p:nvSpPr>
        <p:spPr>
          <a:xfrm>
            <a:off x="1331640" y="1537480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757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feld 29"/>
          <p:cNvSpPr txBox="1"/>
          <p:nvPr/>
        </p:nvSpPr>
        <p:spPr>
          <a:xfrm>
            <a:off x="1835696" y="1538043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958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2339752" y="1538606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1023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feld 31"/>
          <p:cNvSpPr txBox="1"/>
          <p:nvPr/>
        </p:nvSpPr>
        <p:spPr>
          <a:xfrm>
            <a:off x="2915816" y="1539169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1244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3419872" y="1540295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1170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3995936" y="1540858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1348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feld 34"/>
          <p:cNvSpPr txBox="1"/>
          <p:nvPr/>
        </p:nvSpPr>
        <p:spPr>
          <a:xfrm>
            <a:off x="5004048" y="1541421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1166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feld 35"/>
          <p:cNvSpPr txBox="1"/>
          <p:nvPr/>
        </p:nvSpPr>
        <p:spPr>
          <a:xfrm>
            <a:off x="5508104" y="154198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1205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feld 36"/>
          <p:cNvSpPr txBox="1"/>
          <p:nvPr/>
        </p:nvSpPr>
        <p:spPr>
          <a:xfrm>
            <a:off x="6084168" y="1535228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1292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6588224" y="1535228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1226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feld 38"/>
          <p:cNvSpPr txBox="1"/>
          <p:nvPr/>
        </p:nvSpPr>
        <p:spPr>
          <a:xfrm>
            <a:off x="7164288" y="154198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1113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feld 39"/>
          <p:cNvSpPr txBox="1"/>
          <p:nvPr/>
        </p:nvSpPr>
        <p:spPr>
          <a:xfrm>
            <a:off x="4499992" y="1556792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1224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7877617" y="3429000"/>
            <a:ext cx="130289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de-DE" sz="1200" dirty="0" smtClean="0"/>
              <a:t>Unbekannt</a:t>
            </a:r>
          </a:p>
          <a:p>
            <a:pPr>
              <a:spcBef>
                <a:spcPct val="50000"/>
              </a:spcBef>
            </a:pPr>
            <a:r>
              <a:rPr lang="de-DE" altLang="de-DE" sz="1200" dirty="0" smtClean="0"/>
              <a:t>Bekannt</a:t>
            </a:r>
          </a:p>
          <a:p>
            <a:pPr>
              <a:spcBef>
                <a:spcPct val="50000"/>
              </a:spcBef>
            </a:pPr>
            <a:r>
              <a:rPr lang="de-DE" altLang="de-DE" sz="1200" dirty="0" smtClean="0"/>
              <a:t>Patient tot</a:t>
            </a:r>
            <a:endParaRPr lang="de-DE" altLang="de-DE" sz="1200" dirty="0"/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7740352" y="3789040"/>
            <a:ext cx="117015" cy="117015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41" name="Rectangle 8"/>
          <p:cNvSpPr>
            <a:spLocks noChangeArrowheads="1"/>
          </p:cNvSpPr>
          <p:nvPr/>
        </p:nvSpPr>
        <p:spPr bwMode="auto">
          <a:xfrm>
            <a:off x="7740352" y="4077072"/>
            <a:ext cx="117015" cy="117015"/>
          </a:xfrm>
          <a:prstGeom prst="rect">
            <a:avLst/>
          </a:prstGeom>
          <a:solidFill>
            <a:srgbClr val="008380">
              <a:alpha val="7411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7740352" y="3507085"/>
            <a:ext cx="117015" cy="117015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056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1219200" y="1674813"/>
            <a:ext cx="6644054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tIns="10800" rIns="18000" bIns="108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DE" altLang="de-DE" sz="1600" b="1">
                <a:solidFill>
                  <a:srgbClr val="000000"/>
                </a:solidFill>
              </a:rPr>
              <a:t>Nutzungsbedingungen</a:t>
            </a:r>
          </a:p>
        </p:txBody>
      </p:sp>
      <p:sp>
        <p:nvSpPr>
          <p:cNvPr id="13315" name="Text Box 30"/>
          <p:cNvSpPr txBox="1">
            <a:spLocks noChangeArrowheads="1"/>
          </p:cNvSpPr>
          <p:nvPr/>
        </p:nvSpPr>
        <p:spPr bwMode="auto">
          <a:xfrm>
            <a:off x="1182566" y="2106613"/>
            <a:ext cx="6646985" cy="3592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tIns="10800" rIns="18000" bIns="108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de-DE" sz="1600" dirty="0">
                <a:solidFill>
                  <a:srgbClr val="000000"/>
                </a:solidFill>
              </a:rPr>
              <a:t>Die Abbildungen dürfen unter folgenden Bedingungen in Vorträgen, wissenschaftlichen Veröffentlichungen, Doktorarbeiten </a:t>
            </a:r>
            <a:r>
              <a:rPr lang="de-DE" altLang="de-DE" sz="1600" dirty="0" err="1">
                <a:solidFill>
                  <a:srgbClr val="000000"/>
                </a:solidFill>
              </a:rPr>
              <a:t>u.ä.</a:t>
            </a:r>
            <a:r>
              <a:rPr lang="de-DE" altLang="de-DE" sz="1600" dirty="0">
                <a:solidFill>
                  <a:srgbClr val="000000"/>
                </a:solidFill>
              </a:rPr>
              <a:t> verwendet werden:</a:t>
            </a:r>
          </a:p>
          <a:p>
            <a:pPr>
              <a:spcBef>
                <a:spcPct val="50000"/>
              </a:spcBef>
            </a:pPr>
            <a:r>
              <a:rPr lang="de-DE" altLang="de-DE" sz="1600" dirty="0">
                <a:solidFill>
                  <a:srgbClr val="000000"/>
                </a:solidFill>
              </a:rPr>
              <a:t>Eine Abbildung wird entweder komplett übernommen, d.h. einschließlich Kopf- und Fußzeile, oder die Abbildung wird – bei Übernahme nur der Grafik selbst –  mit einer Quellenangabe nach unten angegebener Zitierweise versehen.</a:t>
            </a:r>
            <a:br>
              <a:rPr lang="de-DE" altLang="de-DE" sz="1600" dirty="0">
                <a:solidFill>
                  <a:srgbClr val="000000"/>
                </a:solidFill>
              </a:rPr>
            </a:br>
            <a:r>
              <a:rPr lang="de-DE" altLang="de-DE" sz="1600" dirty="0">
                <a:solidFill>
                  <a:srgbClr val="000000"/>
                </a:solidFill>
              </a:rPr>
              <a:t>Es ist nicht zulässig, Ausschnitte aus einer Grafik zu verwenden.</a:t>
            </a:r>
          </a:p>
          <a:p>
            <a:pPr>
              <a:spcBef>
                <a:spcPct val="50000"/>
              </a:spcBef>
            </a:pPr>
            <a:endParaRPr lang="de-DE" altLang="de-DE" sz="160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de-DE" altLang="de-DE" sz="1600" dirty="0">
                <a:solidFill>
                  <a:srgbClr val="000000"/>
                </a:solidFill>
              </a:rPr>
              <a:t>Quelle: </a:t>
            </a:r>
            <a:br>
              <a:rPr lang="de-DE" altLang="de-DE" sz="1600" dirty="0">
                <a:solidFill>
                  <a:srgbClr val="000000"/>
                </a:solidFill>
              </a:rPr>
            </a:br>
            <a:r>
              <a:rPr lang="de-DE" altLang="de-DE" sz="1600" dirty="0">
                <a:solidFill>
                  <a:srgbClr val="000000"/>
                </a:solidFill>
              </a:rPr>
              <a:t>Tumorzentrum der Universität Erlangen-Nürnberg (Hrsg.): </a:t>
            </a:r>
            <a:br>
              <a:rPr lang="de-DE" altLang="de-DE" sz="1600" dirty="0">
                <a:solidFill>
                  <a:srgbClr val="000000"/>
                </a:solidFill>
              </a:rPr>
            </a:br>
            <a:r>
              <a:rPr lang="de-DE" altLang="de-DE" sz="1600" dirty="0">
                <a:solidFill>
                  <a:srgbClr val="000000"/>
                </a:solidFill>
              </a:rPr>
              <a:t>Qualitätsbericht </a:t>
            </a:r>
            <a:r>
              <a:rPr lang="de-DE" altLang="de-DE" sz="1600" dirty="0" smtClean="0">
                <a:solidFill>
                  <a:srgbClr val="000000"/>
                </a:solidFill>
              </a:rPr>
              <a:t>2014 </a:t>
            </a:r>
            <a:r>
              <a:rPr lang="de-DE" altLang="de-DE" sz="1600" dirty="0">
                <a:solidFill>
                  <a:srgbClr val="000000"/>
                </a:solidFill>
              </a:rPr>
              <a:t>– Krebs in Mittelfranken </a:t>
            </a:r>
            <a:r>
              <a:rPr lang="de-DE" altLang="de-DE" sz="1600" dirty="0" smtClean="0">
                <a:solidFill>
                  <a:srgbClr val="000000"/>
                </a:solidFill>
              </a:rPr>
              <a:t>2002-2013, </a:t>
            </a:r>
            <a:r>
              <a:rPr lang="de-DE" altLang="de-DE" sz="1600" dirty="0">
                <a:solidFill>
                  <a:srgbClr val="000000"/>
                </a:solidFill>
              </a:rPr>
              <a:t/>
            </a:r>
            <a:br>
              <a:rPr lang="de-DE" altLang="de-DE" sz="1600" dirty="0">
                <a:solidFill>
                  <a:srgbClr val="000000"/>
                </a:solidFill>
              </a:rPr>
            </a:br>
            <a:r>
              <a:rPr lang="de-DE" altLang="de-DE" sz="1600" dirty="0" smtClean="0">
                <a:solidFill>
                  <a:srgbClr val="000000"/>
                </a:solidFill>
              </a:rPr>
              <a:t>Erlangen, 2014.</a:t>
            </a:r>
            <a:endParaRPr lang="de-DE" altLang="de-DE" sz="1600" dirty="0">
              <a:solidFill>
                <a:srgbClr val="000000"/>
              </a:solidFill>
            </a:endParaRPr>
          </a:p>
        </p:txBody>
      </p:sp>
      <p:sp>
        <p:nvSpPr>
          <p:cNvPr id="13316" name="Rectangle 16"/>
          <p:cNvSpPr>
            <a:spLocks noChangeArrowheads="1"/>
          </p:cNvSpPr>
          <p:nvPr/>
        </p:nvSpPr>
        <p:spPr bwMode="auto">
          <a:xfrm>
            <a:off x="0" y="1"/>
            <a:ext cx="9144000" cy="449263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793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7937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de-DE" altLang="de-DE" b="1" dirty="0">
                <a:solidFill>
                  <a:srgbClr val="3333CC"/>
                </a:solidFill>
              </a:rPr>
              <a:t>Tumorzentrum der Universität Erlangen-Nürnberg</a:t>
            </a:r>
          </a:p>
        </p:txBody>
      </p:sp>
      <p:graphicFrame>
        <p:nvGraphicFramePr>
          <p:cNvPr id="13317" name="Object 17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1" y="-14287"/>
          <a:ext cx="542192" cy="469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" name="Dokument" r:id="rId3" imgW="1458599" imgH="1305528" progId="Word.Document.8">
                  <p:embed/>
                </p:oleObj>
              </mc:Choice>
              <mc:Fallback>
                <p:oleObj name="Dokument" r:id="rId3" imgW="1458599" imgH="1305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9380" t="13788" r="8392" b="14339"/>
                      <a:stretch>
                        <a:fillRect/>
                      </a:stretch>
                    </p:blipFill>
                    <p:spPr bwMode="auto">
                      <a:xfrm>
                        <a:off x="1" y="-14287"/>
                        <a:ext cx="542192" cy="469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3275856" y="2276872"/>
            <a:ext cx="2664296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2002-2013</a:t>
            </a:r>
          </a:p>
          <a:p>
            <a:pPr algn="ctr"/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19.354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6228184" y="2282840"/>
            <a:ext cx="2613580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&lt; 2002</a:t>
            </a:r>
          </a:p>
          <a:p>
            <a:pPr algn="ctr"/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4.893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3275856" y="3939862"/>
            <a:ext cx="2664296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Mittelfranken</a:t>
            </a:r>
          </a:p>
          <a:p>
            <a:pPr algn="ctr"/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15.275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6228183" y="3945830"/>
            <a:ext cx="2615011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Nicht Mittelfranken</a:t>
            </a:r>
          </a:p>
          <a:p>
            <a:pPr algn="ctr"/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4.079</a:t>
            </a:r>
          </a:p>
        </p:txBody>
      </p:sp>
      <p:sp>
        <p:nvSpPr>
          <p:cNvPr id="11" name="Text Box 38"/>
          <p:cNvSpPr txBox="1">
            <a:spLocks noChangeArrowheads="1"/>
          </p:cNvSpPr>
          <p:nvPr/>
        </p:nvSpPr>
        <p:spPr bwMode="auto">
          <a:xfrm>
            <a:off x="211017" y="580203"/>
            <a:ext cx="8745415" cy="97658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lIns="98462" tIns="49232" rIns="98462" bIns="49232">
            <a:spAutoFit/>
          </a:bodyPr>
          <a:lstStyle>
            <a:lvl1pPr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343025"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522413"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01800"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881188"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338388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795588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252788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709988" eaLnBrk="0" fontAlgn="base" hangingPunct="0">
              <a:spcBef>
                <a:spcPct val="0"/>
              </a:spcBef>
              <a:spcAft>
                <a:spcPct val="0"/>
              </a:spcAft>
              <a:tabLst>
                <a:tab pos="1349375" algn="l"/>
                <a:tab pos="5021263" algn="r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de-DE" altLang="de-DE" sz="1900" dirty="0">
                <a:latin typeface="Arial" charset="0"/>
              </a:rPr>
              <a:t>Klinisches Krebsregister des Tumorzentrums Erlangen-Nürnberg</a:t>
            </a:r>
          </a:p>
          <a:p>
            <a:pPr algn="ctr"/>
            <a:r>
              <a:rPr lang="de-DE" altLang="de-DE" sz="1900" b="1" dirty="0" smtClean="0">
                <a:latin typeface="Arial" charset="0"/>
              </a:rPr>
              <a:t>Tumorentität: Prostata</a:t>
            </a:r>
            <a:r>
              <a:rPr lang="de-DE" altLang="de-DE" sz="1900" dirty="0" smtClean="0">
                <a:latin typeface="Arial" charset="0"/>
              </a:rPr>
              <a:t>, </a:t>
            </a:r>
            <a:r>
              <a:rPr lang="de-DE" altLang="de-DE" sz="1400" dirty="0" smtClean="0">
                <a:latin typeface="Arial" charset="0"/>
              </a:rPr>
              <a:t>C61</a:t>
            </a:r>
            <a:endParaRPr lang="de-DE" altLang="de-DE" sz="1400" b="1" dirty="0" smtClean="0">
              <a:latin typeface="Arial" charset="0"/>
            </a:endParaRPr>
          </a:p>
          <a:p>
            <a:pPr algn="ctr"/>
            <a:r>
              <a:rPr lang="de-DE" altLang="de-DE" sz="1900" b="1" dirty="0" smtClean="0">
                <a:latin typeface="Arial" charset="0"/>
              </a:rPr>
              <a:t>Gesamt: 24.247 </a:t>
            </a:r>
            <a:r>
              <a:rPr lang="de-DE" altLang="de-DE" sz="1200" b="1" dirty="0" smtClean="0">
                <a:latin typeface="Arial" charset="0"/>
              </a:rPr>
              <a:t>(ED 1978 bis 2013)</a:t>
            </a:r>
            <a:endParaRPr lang="de-DE" altLang="de-DE" sz="1200" b="1" dirty="0">
              <a:latin typeface="Arial" charset="0"/>
            </a:endParaRPr>
          </a:p>
        </p:txBody>
      </p:sp>
      <p:sp>
        <p:nvSpPr>
          <p:cNvPr id="25" name="Line 54"/>
          <p:cNvSpPr>
            <a:spLocks noChangeShapeType="1"/>
          </p:cNvSpPr>
          <p:nvPr/>
        </p:nvSpPr>
        <p:spPr bwMode="auto">
          <a:xfrm>
            <a:off x="4572000" y="1706195"/>
            <a:ext cx="0" cy="445517"/>
          </a:xfrm>
          <a:prstGeom prst="line">
            <a:avLst/>
          </a:prstGeom>
          <a:noFill/>
          <a:ln w="63500">
            <a:solidFill>
              <a:srgbClr val="FF5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462" tIns="49232" rIns="98462" bIns="49232"/>
          <a:lstStyle/>
          <a:p>
            <a:endParaRPr lang="de-DE"/>
          </a:p>
        </p:txBody>
      </p:sp>
      <p:sp>
        <p:nvSpPr>
          <p:cNvPr id="26" name="Line 54"/>
          <p:cNvSpPr>
            <a:spLocks noChangeShapeType="1"/>
          </p:cNvSpPr>
          <p:nvPr/>
        </p:nvSpPr>
        <p:spPr bwMode="auto">
          <a:xfrm>
            <a:off x="4572000" y="3348910"/>
            <a:ext cx="0" cy="445517"/>
          </a:xfrm>
          <a:prstGeom prst="line">
            <a:avLst/>
          </a:prstGeom>
          <a:noFill/>
          <a:ln w="63500">
            <a:solidFill>
              <a:srgbClr val="FF5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462" tIns="49232" rIns="98462" bIns="49232"/>
          <a:lstStyle/>
          <a:p>
            <a:endParaRPr lang="de-DE"/>
          </a:p>
        </p:txBody>
      </p:sp>
      <p:sp>
        <p:nvSpPr>
          <p:cNvPr id="27" name="Line 54"/>
          <p:cNvSpPr>
            <a:spLocks noChangeShapeType="1"/>
          </p:cNvSpPr>
          <p:nvPr/>
        </p:nvSpPr>
        <p:spPr bwMode="auto">
          <a:xfrm>
            <a:off x="4572000" y="4994320"/>
            <a:ext cx="0" cy="445517"/>
          </a:xfrm>
          <a:prstGeom prst="line">
            <a:avLst/>
          </a:prstGeom>
          <a:noFill/>
          <a:ln w="63500">
            <a:solidFill>
              <a:srgbClr val="FF505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462" tIns="49232" rIns="98462" bIns="49232"/>
          <a:lstStyle/>
          <a:p>
            <a:endParaRPr lang="de-DE"/>
          </a:p>
        </p:txBody>
      </p:sp>
      <p:sp>
        <p:nvSpPr>
          <p:cNvPr id="28" name="Line 58"/>
          <p:cNvSpPr>
            <a:spLocks noChangeShapeType="1"/>
          </p:cNvSpPr>
          <p:nvPr/>
        </p:nvSpPr>
        <p:spPr bwMode="auto">
          <a:xfrm>
            <a:off x="5403850" y="4927699"/>
            <a:ext cx="1430338" cy="517525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9" name="Line 58"/>
          <p:cNvSpPr>
            <a:spLocks noChangeShapeType="1"/>
          </p:cNvSpPr>
          <p:nvPr/>
        </p:nvSpPr>
        <p:spPr bwMode="auto">
          <a:xfrm>
            <a:off x="5394325" y="3276902"/>
            <a:ext cx="1430338" cy="517525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0" name="Line 58"/>
          <p:cNvSpPr>
            <a:spLocks noChangeShapeType="1"/>
          </p:cNvSpPr>
          <p:nvPr/>
        </p:nvSpPr>
        <p:spPr bwMode="auto">
          <a:xfrm>
            <a:off x="5364088" y="1692726"/>
            <a:ext cx="1430338" cy="517525"/>
          </a:xfrm>
          <a:prstGeom prst="line">
            <a:avLst/>
          </a:prstGeom>
          <a:noFill/>
          <a:ln w="63500">
            <a:solidFill>
              <a:srgbClr val="C0C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0" y="0"/>
            <a:ext cx="9144000" cy="449459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9687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79375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19062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58750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447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019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591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163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de-DE" altLang="de-DE" b="1">
              <a:solidFill>
                <a:srgbClr val="3333CC"/>
              </a:solidFill>
              <a:latin typeface="Arial" charset="0"/>
            </a:endParaRPr>
          </a:p>
        </p:txBody>
      </p:sp>
      <p:graphicFrame>
        <p:nvGraphicFramePr>
          <p:cNvPr id="32" name="Object 15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2" y="-14287"/>
          <a:ext cx="542192" cy="469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00" name="Dokument" r:id="rId4" imgW="1458599" imgH="1305528" progId="Word.Document.8">
                  <p:embed/>
                </p:oleObj>
              </mc:Choice>
              <mc:Fallback>
                <p:oleObj name="Dokument" r:id="rId4" imgW="1458599" imgH="1305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9380" t="13788" r="8392" b="14339"/>
                      <a:stretch>
                        <a:fillRect/>
                      </a:stretch>
                    </p:blipFill>
                    <p:spPr bwMode="auto">
                      <a:xfrm>
                        <a:off x="2" y="-14287"/>
                        <a:ext cx="542192" cy="469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17"/>
          <p:cNvSpPr>
            <a:spLocks noChangeArrowheads="1"/>
          </p:cNvSpPr>
          <p:nvPr/>
        </p:nvSpPr>
        <p:spPr bwMode="auto">
          <a:xfrm>
            <a:off x="58615" y="12701"/>
            <a:ext cx="9144000" cy="449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9687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79375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19062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58750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447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019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591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163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de-DE" altLang="de-DE" b="1" dirty="0" smtClean="0">
                <a:solidFill>
                  <a:srgbClr val="3333CC"/>
                </a:solidFill>
                <a:latin typeface="Arial" charset="0"/>
              </a:rPr>
              <a:t>Datenbestand Klinisches Krebsregister: Prostata</a:t>
            </a:r>
            <a:endParaRPr lang="de-DE" altLang="de-DE" b="1" dirty="0">
              <a:solidFill>
                <a:srgbClr val="3333CC"/>
              </a:solidFill>
              <a:latin typeface="Arial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323528" y="248360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Erstdiagnosejahr: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feld 34"/>
          <p:cNvSpPr txBox="1"/>
          <p:nvPr/>
        </p:nvSpPr>
        <p:spPr>
          <a:xfrm>
            <a:off x="323528" y="4141207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Wohnort: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feld 20"/>
          <p:cNvSpPr txBox="1"/>
          <p:nvPr/>
        </p:nvSpPr>
        <p:spPr>
          <a:xfrm>
            <a:off x="3275855" y="5524038"/>
            <a:ext cx="2664297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Klinische Meldungen</a:t>
            </a:r>
          </a:p>
          <a:p>
            <a:pPr algn="ctr"/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13.726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6206891" y="5530006"/>
            <a:ext cx="2613581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Ausschließlich Todesbescheinigungen</a:t>
            </a:r>
          </a:p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1.549</a:t>
            </a:r>
          </a:p>
        </p:txBody>
      </p:sp>
      <p:sp>
        <p:nvSpPr>
          <p:cNvPr id="36" name="Textfeld 35"/>
          <p:cNvSpPr txBox="1"/>
          <p:nvPr/>
        </p:nvSpPr>
        <p:spPr>
          <a:xfrm>
            <a:off x="323528" y="5725383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Meldetyp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6084168" y="6669940"/>
            <a:ext cx="30963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Auslesedatum: 07.11.2014, Stand: November 2014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feld 22"/>
          <p:cNvSpPr txBox="1">
            <a:spLocks noChangeArrowheads="1"/>
          </p:cNvSpPr>
          <p:nvPr/>
        </p:nvSpPr>
        <p:spPr bwMode="auto">
          <a:xfrm>
            <a:off x="-5408" y="6634163"/>
            <a:ext cx="479343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de-DE" sz="1000" i="1" dirty="0" smtClean="0"/>
              <a:t>©</a:t>
            </a:r>
            <a:r>
              <a:rPr lang="de-DE" sz="1000" dirty="0" smtClean="0"/>
              <a:t> Tumorzentrum der Universität Erlangen-Nürnberg, Qualitätsbericht 2014</a:t>
            </a:r>
          </a:p>
        </p:txBody>
      </p:sp>
    </p:spTree>
    <p:extLst>
      <p:ext uri="{BB962C8B-B14F-4D97-AF65-F5344CB8AC3E}">
        <p14:creationId xmlns:p14="http://schemas.microsoft.com/office/powerpoint/2010/main" val="405290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-33702" y="519645"/>
            <a:ext cx="9177703" cy="407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8462" tIns="49232" rIns="98462" bIns="49232">
            <a:spAutoFit/>
          </a:bodyPr>
          <a:lstStyle/>
          <a:p>
            <a:pPr lvl="0" algn="ctr"/>
            <a:r>
              <a:rPr lang="de-DE" altLang="de-D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Vollzähligkeit der Städte und Landkreise</a:t>
            </a:r>
            <a:endParaRPr lang="de-DE" altLang="de-DE" sz="2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Box 31"/>
          <p:cNvSpPr txBox="1">
            <a:spLocks noChangeArrowheads="1"/>
          </p:cNvSpPr>
          <p:nvPr/>
        </p:nvSpPr>
        <p:spPr bwMode="auto">
          <a:xfrm>
            <a:off x="188913" y="3367088"/>
            <a:ext cx="3759200" cy="2569934"/>
          </a:xfrm>
          <a:prstGeom prst="rect">
            <a:avLst/>
          </a:prstGeom>
          <a:solidFill>
            <a:srgbClr val="F8F8F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Die alters- und geschlechtsspezifischen Erwartungswerte für Mittelfranken werden von der Registerstelle des BKR unter Berücksichtigung der jeweiligen demografischen Altersstruktur auf Kreisebene errechnet.</a:t>
            </a:r>
          </a:p>
          <a:p>
            <a:pPr>
              <a:spcBef>
                <a:spcPct val="50000"/>
              </a:spcBef>
            </a:pPr>
            <a:r>
              <a:rPr lang="de-DE" altLang="de-DE" sz="1400" dirty="0">
                <a:latin typeface="Arial" panose="020B0604020202020204" pitchFamily="34" charset="0"/>
                <a:cs typeface="Arial" panose="020B0604020202020204" pitchFamily="34" charset="0"/>
              </a:rPr>
              <a:t>Sie basieren auf den vom Zentrum für Krebsregisterdaten am Robert-Koch-Institut in Berlin bereitgestellten Daten aus den bereits vollzähligen Krebsregistern in Deutschland.</a:t>
            </a:r>
          </a:p>
        </p:txBody>
      </p:sp>
      <p:graphicFrame>
        <p:nvGraphicFramePr>
          <p:cNvPr id="4" name="Group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735022"/>
              </p:ext>
            </p:extLst>
          </p:nvPr>
        </p:nvGraphicFramePr>
        <p:xfrm>
          <a:off x="179388" y="1204167"/>
          <a:ext cx="3773487" cy="928689"/>
        </p:xfrm>
        <a:graphic>
          <a:graphicData uri="http://schemas.openxmlformats.org/drawingml/2006/table">
            <a:tbl>
              <a:tblPr/>
              <a:tblGrid>
                <a:gridCol w="1782762"/>
                <a:gridCol w="1143000"/>
                <a:gridCol w="847725"/>
              </a:tblGrid>
              <a:tr h="309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Dokumentierte Fälle </a:t>
                      </a:r>
                      <a:endParaRPr kumimoji="0" lang="de-DE" altLang="de-DE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C61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1.226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Erwartete Fälle</a:t>
                      </a:r>
                      <a:endParaRPr kumimoji="0" lang="de-DE" altLang="de-DE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1.220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Vollzähligkeit</a:t>
                      </a:r>
                      <a:endParaRPr kumimoji="0" lang="de-DE" altLang="de-DE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&gt;95%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185738" y="6165304"/>
            <a:ext cx="30400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de-DE" altLang="de-DE" sz="1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Bevölkerung </a:t>
            </a:r>
            <a:r>
              <a:rPr lang="de-DE" altLang="de-DE" sz="12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Mfr</a:t>
            </a:r>
            <a:r>
              <a:rPr lang="de-DE" altLang="de-DE" sz="1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de-DE" altLang="de-DE" sz="12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2012</a:t>
            </a:r>
            <a:r>
              <a:rPr lang="de-DE" altLang="de-DE" sz="1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1.709.004 (</a:t>
            </a:r>
            <a:r>
              <a:rPr lang="de-DE" altLang="de-DE" sz="1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Männer: </a:t>
            </a:r>
            <a:r>
              <a:rPr lang="de-DE" altLang="de-DE" sz="1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836.371, Frauen</a:t>
            </a:r>
            <a:r>
              <a:rPr lang="de-DE" altLang="de-DE" sz="1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altLang="de-DE" sz="1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872.633)</a:t>
            </a:r>
            <a:endParaRPr lang="de-DE" altLang="de-DE" sz="1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6"/>
          <p:cNvSpPr>
            <a:spLocks noChangeArrowheads="1"/>
          </p:cNvSpPr>
          <p:nvPr/>
        </p:nvSpPr>
        <p:spPr bwMode="auto">
          <a:xfrm>
            <a:off x="0" y="0"/>
            <a:ext cx="9144000" cy="449459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9687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79375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19062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58750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447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019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591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163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de-DE" altLang="de-DE" b="1">
              <a:solidFill>
                <a:srgbClr val="3333CC"/>
              </a:solidFill>
              <a:latin typeface="Arial" charset="0"/>
            </a:endParaRPr>
          </a:p>
        </p:txBody>
      </p:sp>
      <p:graphicFrame>
        <p:nvGraphicFramePr>
          <p:cNvPr id="12" name="Object 15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2" y="-14287"/>
          <a:ext cx="542192" cy="4699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9" name="Dokument" r:id="rId4" imgW="1458599" imgH="1305528" progId="Word.Document.8">
                  <p:embed/>
                </p:oleObj>
              </mc:Choice>
              <mc:Fallback>
                <p:oleObj name="Dokument" r:id="rId4" imgW="1458599" imgH="1305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9380" t="13788" r="8392" b="14339"/>
                      <a:stretch>
                        <a:fillRect/>
                      </a:stretch>
                    </p:blipFill>
                    <p:spPr bwMode="auto">
                      <a:xfrm>
                        <a:off x="2" y="-14287"/>
                        <a:ext cx="542192" cy="4699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58615" y="12701"/>
            <a:ext cx="9144000" cy="4494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9352" tIns="39676" rIns="79352" bIns="39676">
            <a:spAutoFit/>
          </a:bodyPr>
          <a:lstStyle>
            <a:lvl1pPr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9687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79375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190625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587500" defTabSz="79375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0447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5019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9591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416300" defTabSz="7937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de-DE" altLang="de-DE" b="1" dirty="0">
                <a:solidFill>
                  <a:srgbClr val="3333CC"/>
                </a:solidFill>
                <a:latin typeface="Arial" charset="0"/>
              </a:rPr>
              <a:t>Mittelfranken ED </a:t>
            </a:r>
            <a:r>
              <a:rPr lang="de-DE" altLang="de-DE" b="1" dirty="0" smtClean="0">
                <a:solidFill>
                  <a:srgbClr val="3333CC"/>
                </a:solidFill>
                <a:latin typeface="Arial" charset="0"/>
              </a:rPr>
              <a:t>2012: Prostata</a:t>
            </a:r>
            <a:endParaRPr lang="de-DE" altLang="de-DE" b="1" dirty="0">
              <a:solidFill>
                <a:srgbClr val="3333CC"/>
              </a:solidFill>
              <a:latin typeface="Arial" charset="0"/>
            </a:endParaRPr>
          </a:p>
        </p:txBody>
      </p:sp>
      <p:pic>
        <p:nvPicPr>
          <p:cNvPr id="7" name="Grafik 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7600" y="1267200"/>
            <a:ext cx="5017480" cy="5400000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6084168" y="6669940"/>
            <a:ext cx="30963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Auslesedatum: 07.11.2014, Stand: November 2014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feld 13"/>
          <p:cNvSpPr txBox="1">
            <a:spLocks noChangeArrowheads="1"/>
          </p:cNvSpPr>
          <p:nvPr/>
        </p:nvSpPr>
        <p:spPr bwMode="auto">
          <a:xfrm>
            <a:off x="-5408" y="6634163"/>
            <a:ext cx="479343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de-DE" sz="1000" i="1" dirty="0" smtClean="0"/>
              <a:t>©</a:t>
            </a:r>
            <a:r>
              <a:rPr lang="de-DE" sz="1000" dirty="0" smtClean="0"/>
              <a:t> Tumorzentrum der Universität Erlangen-Nürnberg, Qualitätsbericht 2014</a:t>
            </a:r>
          </a:p>
        </p:txBody>
      </p:sp>
    </p:spTree>
    <p:extLst>
      <p:ext uri="{BB962C8B-B14F-4D97-AF65-F5344CB8AC3E}">
        <p14:creationId xmlns:p14="http://schemas.microsoft.com/office/powerpoint/2010/main" val="182705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/>
          <p:cNvGraphicFramePr/>
          <p:nvPr>
            <p:extLst>
              <p:ext uri="{D42A27DB-BD31-4B8C-83A1-F6EECF244321}">
                <p14:modId xmlns:p14="http://schemas.microsoft.com/office/powerpoint/2010/main" val="656117183"/>
              </p:ext>
            </p:extLst>
          </p:nvPr>
        </p:nvGraphicFramePr>
        <p:xfrm>
          <a:off x="1049147" y="1503060"/>
          <a:ext cx="7045706" cy="4701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-33702" y="519644"/>
            <a:ext cx="9177703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de-DE" altLang="de-DE" sz="2000" b="1" dirty="0" smtClean="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Dokumentierte Neuerkrankungen</a:t>
            </a:r>
            <a:r>
              <a:rPr lang="de-DE" altLang="de-DE" sz="2000" dirty="0" smtClean="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, </a:t>
            </a:r>
            <a:r>
              <a:rPr lang="de-DE" altLang="de-DE" sz="1400" dirty="0">
                <a:latin typeface="Arial" charset="0"/>
              </a:rPr>
              <a:t>C61</a:t>
            </a:r>
            <a:endParaRPr lang="de-DE" altLang="de-DE" sz="1400" b="1" dirty="0">
              <a:latin typeface="Arial" charset="0"/>
            </a:endParaRPr>
          </a:p>
          <a:p>
            <a:pPr lvl="0" algn="ctr"/>
            <a:r>
              <a:rPr lang="de-DE" altLang="de-DE" dirty="0" smtClean="0">
                <a:solidFill>
                  <a:srgbClr val="00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Gesamt=13.726</a:t>
            </a:r>
            <a:endParaRPr lang="de-DE" altLang="de-DE" dirty="0">
              <a:solidFill>
                <a:srgbClr val="000000"/>
              </a:solid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708110" y="6165304"/>
            <a:ext cx="20603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 smtClean="0">
                <a:latin typeface="Arial" charset="0"/>
              </a:rPr>
              <a:t>Diagnosejahr</a:t>
            </a:r>
            <a:endParaRPr lang="de-DE" altLang="de-DE" sz="1200" dirty="0">
              <a:latin typeface="Arial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 rot="16200000">
            <a:off x="282621" y="3632483"/>
            <a:ext cx="111601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 smtClean="0">
                <a:latin typeface="Arial" charset="0"/>
              </a:rPr>
              <a:t>Anzahl</a:t>
            </a:r>
            <a:endParaRPr lang="de-DE" altLang="de-DE" sz="1200" dirty="0">
              <a:latin typeface="Arial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7164288" y="1855857"/>
            <a:ext cx="360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7668344" y="2215897"/>
            <a:ext cx="360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6732240" y="6237312"/>
            <a:ext cx="22677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* Dokumentation noch nicht abgeschlossen</a:t>
            </a:r>
          </a:p>
        </p:txBody>
      </p:sp>
    </p:spTree>
    <p:extLst>
      <p:ext uri="{BB962C8B-B14F-4D97-AF65-F5344CB8AC3E}">
        <p14:creationId xmlns:p14="http://schemas.microsoft.com/office/powerpoint/2010/main" val="303498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4022792417"/>
              </p:ext>
            </p:extLst>
          </p:nvPr>
        </p:nvGraphicFramePr>
        <p:xfrm>
          <a:off x="832579" y="1268760"/>
          <a:ext cx="7459493" cy="5073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-33702" y="519644"/>
            <a:ext cx="9177703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de-DE" altLang="de-D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Altersverteilung bei Diagnosestellung</a:t>
            </a:r>
            <a:r>
              <a:rPr lang="de-DE" altLang="de-DE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1400" dirty="0">
                <a:latin typeface="Arial" charset="0"/>
              </a:rPr>
              <a:t>C61</a:t>
            </a:r>
            <a:endParaRPr lang="de-DE" altLang="de-DE" sz="1400" b="1" dirty="0">
              <a:latin typeface="Arial" charset="0"/>
            </a:endParaRPr>
          </a:p>
          <a:p>
            <a:pPr lvl="0" algn="ctr"/>
            <a:r>
              <a:rPr lang="de-DE" altLang="de-DE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Gesamt=13.726</a:t>
            </a:r>
            <a:endParaRPr lang="de-DE" altLang="de-DE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1688926" y="1484786"/>
            <a:ext cx="626745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712788" algn="l"/>
                <a:tab pos="803275" algn="l"/>
                <a:tab pos="1527175" algn="l"/>
                <a:tab pos="3225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712788" algn="l"/>
                <a:tab pos="803275" algn="l"/>
                <a:tab pos="1527175" algn="l"/>
                <a:tab pos="3225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712788" algn="l"/>
                <a:tab pos="803275" algn="l"/>
                <a:tab pos="1527175" algn="l"/>
                <a:tab pos="3225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712788" algn="l"/>
                <a:tab pos="803275" algn="l"/>
                <a:tab pos="1527175" algn="l"/>
                <a:tab pos="3225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712788" algn="l"/>
                <a:tab pos="803275" algn="l"/>
                <a:tab pos="1527175" algn="l"/>
                <a:tab pos="3225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12788" algn="l"/>
                <a:tab pos="803275" algn="l"/>
                <a:tab pos="1527175" algn="l"/>
                <a:tab pos="3225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12788" algn="l"/>
                <a:tab pos="803275" algn="l"/>
                <a:tab pos="1527175" algn="l"/>
                <a:tab pos="3225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12788" algn="l"/>
                <a:tab pos="803275" algn="l"/>
                <a:tab pos="1527175" algn="l"/>
                <a:tab pos="3225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12788" algn="l"/>
                <a:tab pos="803275" algn="l"/>
                <a:tab pos="1527175" algn="l"/>
                <a:tab pos="3225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tabLst>
                <a:tab pos="712788" algn="l"/>
                <a:tab pos="803275" algn="l"/>
                <a:tab pos="1700213" algn="l"/>
                <a:tab pos="3408363" algn="l"/>
              </a:tabLst>
            </a:pPr>
            <a:r>
              <a:rPr lang="de-DE" altLang="de-DE" sz="1400" dirty="0">
                <a:solidFill>
                  <a:srgbClr val="0033CC"/>
                </a:solidFill>
                <a:latin typeface="Arial" charset="0"/>
              </a:rPr>
              <a:t>Männer: 	</a:t>
            </a:r>
            <a:r>
              <a:rPr lang="de-DE" altLang="de-DE" sz="1400" dirty="0" smtClean="0">
                <a:solidFill>
                  <a:srgbClr val="0033CC"/>
                </a:solidFill>
                <a:latin typeface="Arial" charset="0"/>
              </a:rPr>
              <a:t>n=13.726, 	Median </a:t>
            </a:r>
            <a:r>
              <a:rPr lang="de-DE" altLang="de-DE" sz="1400" dirty="0">
                <a:solidFill>
                  <a:srgbClr val="0033CC"/>
                </a:solidFill>
                <a:latin typeface="Arial" charset="0"/>
              </a:rPr>
              <a:t>= </a:t>
            </a:r>
            <a:r>
              <a:rPr lang="de-DE" altLang="de-DE" sz="1400" dirty="0" smtClean="0">
                <a:solidFill>
                  <a:srgbClr val="0033CC"/>
                </a:solidFill>
                <a:latin typeface="Arial" charset="0"/>
              </a:rPr>
              <a:t>70 </a:t>
            </a:r>
            <a:r>
              <a:rPr lang="de-DE" altLang="de-DE" sz="1400" dirty="0">
                <a:solidFill>
                  <a:srgbClr val="0033CC"/>
                </a:solidFill>
                <a:latin typeface="Arial" charset="0"/>
              </a:rPr>
              <a:t>Jahre, </a:t>
            </a:r>
            <a:r>
              <a:rPr lang="de-DE" altLang="de-DE" sz="1400" dirty="0" smtClean="0">
                <a:solidFill>
                  <a:srgbClr val="0033CC"/>
                </a:solidFill>
                <a:latin typeface="Arial" charset="0"/>
              </a:rPr>
              <a:t>	Mittelwert </a:t>
            </a:r>
            <a:r>
              <a:rPr lang="de-DE" altLang="de-DE" sz="1400" dirty="0">
                <a:solidFill>
                  <a:srgbClr val="0033CC"/>
                </a:solidFill>
                <a:latin typeface="Arial" charset="0"/>
              </a:rPr>
              <a:t>= </a:t>
            </a:r>
            <a:r>
              <a:rPr lang="de-DE" altLang="de-DE" sz="1400" dirty="0" smtClean="0">
                <a:solidFill>
                  <a:srgbClr val="0033CC"/>
                </a:solidFill>
                <a:latin typeface="Arial" charset="0"/>
              </a:rPr>
              <a:t>69,9 Jahre</a:t>
            </a:r>
            <a:endParaRPr lang="de-DE" altLang="de-DE" sz="1400" dirty="0">
              <a:solidFill>
                <a:srgbClr val="0033CC"/>
              </a:solidFill>
              <a:latin typeface="Arial" charset="0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3156805" y="6309320"/>
            <a:ext cx="281104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 smtClean="0">
                <a:latin typeface="Arial" charset="0"/>
              </a:rPr>
              <a:t>Alter bei Diagnosestellung (Jahre)</a:t>
            </a:r>
            <a:endParaRPr lang="de-DE" altLang="de-DE" sz="1200" dirty="0">
              <a:latin typeface="Arial" charset="0"/>
            </a:endParaRPr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1554111" y="1554636"/>
            <a:ext cx="133350" cy="144462"/>
          </a:xfrm>
          <a:prstGeom prst="rect">
            <a:avLst/>
          </a:prstGeom>
          <a:solidFill>
            <a:srgbClr val="3366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 rot="16200000">
            <a:off x="-514160" y="3538450"/>
            <a:ext cx="238442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>
                <a:latin typeface="Arial" charset="0"/>
              </a:rPr>
              <a:t>Anzahl</a:t>
            </a:r>
          </a:p>
        </p:txBody>
      </p:sp>
    </p:spTree>
    <p:extLst>
      <p:ext uri="{BB962C8B-B14F-4D97-AF65-F5344CB8AC3E}">
        <p14:creationId xmlns:p14="http://schemas.microsoft.com/office/powerpoint/2010/main" val="110222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m 10"/>
          <p:cNvGraphicFramePr/>
          <p:nvPr>
            <p:extLst>
              <p:ext uri="{D42A27DB-BD31-4B8C-83A1-F6EECF244321}">
                <p14:modId xmlns:p14="http://schemas.microsoft.com/office/powerpoint/2010/main" val="3109346999"/>
              </p:ext>
            </p:extLst>
          </p:nvPr>
        </p:nvGraphicFramePr>
        <p:xfrm>
          <a:off x="1381955" y="1299674"/>
          <a:ext cx="6380089" cy="4258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0" y="519644"/>
            <a:ext cx="9036496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de-DE" altLang="de-D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Anteil der unter und über </a:t>
            </a:r>
            <a:r>
              <a:rPr lang="de-DE" altLang="de-D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65-jährigen </a:t>
            </a:r>
            <a:r>
              <a:rPr lang="de-DE" altLang="de-D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Patienten</a:t>
            </a:r>
            <a:r>
              <a:rPr lang="de-DE" altLang="de-DE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1400" dirty="0">
                <a:latin typeface="Arial" charset="0"/>
              </a:rPr>
              <a:t>C61</a:t>
            </a:r>
            <a:endParaRPr lang="de-DE" altLang="de-DE" sz="1400" b="1" dirty="0">
              <a:latin typeface="Arial" charset="0"/>
            </a:endParaRPr>
          </a:p>
          <a:p>
            <a:pPr lvl="0" algn="ctr"/>
            <a:r>
              <a:rPr lang="de-DE" altLang="de-DE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Gesamt=13.726</a:t>
            </a:r>
            <a:endParaRPr lang="de-DE" altLang="de-DE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915296" y="4489375"/>
            <a:ext cx="90782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29%</a:t>
            </a:r>
            <a:endParaRPr lang="de-DE" altLang="de-DE" sz="1400" b="1" dirty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435576" y="3573016"/>
            <a:ext cx="86513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71%</a:t>
            </a:r>
            <a:endParaRPr lang="de-DE" altLang="de-DE" sz="1400" b="1" dirty="0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059832" y="5661248"/>
            <a:ext cx="304529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 smtClean="0">
                <a:latin typeface="Arial" charset="0"/>
              </a:rPr>
              <a:t>Alter bei Diagnosestellung</a:t>
            </a:r>
            <a:endParaRPr lang="de-DE" altLang="de-DE" sz="1200" dirty="0">
              <a:latin typeface="Arial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 rot="16200000">
            <a:off x="-10104" y="3411267"/>
            <a:ext cx="238442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>
                <a:latin typeface="Arial" charset="0"/>
              </a:rPr>
              <a:t>Anzahl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2886492" y="3697287"/>
            <a:ext cx="9366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3.935</a:t>
            </a:r>
            <a:endParaRPr lang="de-DE" altLang="de-DE" sz="1600" dirty="0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5364088" y="1969095"/>
            <a:ext cx="9366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9.791</a:t>
            </a:r>
            <a:endParaRPr lang="de-DE" altLang="de-DE" sz="1600" dirty="0"/>
          </a:p>
        </p:txBody>
      </p:sp>
    </p:spTree>
    <p:extLst>
      <p:ext uri="{BB962C8B-B14F-4D97-AF65-F5344CB8AC3E}">
        <p14:creationId xmlns:p14="http://schemas.microsoft.com/office/powerpoint/2010/main" val="281587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1520" y="620688"/>
            <a:ext cx="871296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Überlebensanalysen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sind entscheidende Faktoren für die Ergebnisqualität der Tumortherapie. Unterschieden wird zwischen</a:t>
            </a:r>
          </a:p>
          <a:p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Life-Status 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Information, ob  Patient lebt oder verstorben ist mit Todesdatum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(Overall-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Survival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, OAS)</a:t>
            </a:r>
            <a:b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b="1" dirty="0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Follow-</a:t>
            </a:r>
            <a:r>
              <a:rPr lang="de-DE" b="1" dirty="0" err="1" smtClean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Vorliegende klinische Informationen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zum weiteren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Krankheitsverlauf, insbes. Tumorstatus (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Diseasefree-Survival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, DFS etc.)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Seit Jahren können in Bayern keine Überlebensanalysen für das gesamte dokumentierte Patientengut mehr berechnet werden, da der Bayerische Landesbeauftragte für Datenschutz ab 2008  den elektronischen Life-Status-Abgleich mit der AKDB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(‚Anstalt für Kommunale Datenverarbeitung in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Bayern’) untersagt hat.  </a:t>
            </a:r>
          </a:p>
          <a:p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Die notwendige Novellierung des Bayerischen Krebsregistergesetzes im Rahmen des seit 01.01.2014 geltenden KFRG (Krebsfrüherkennungs-  und </a:t>
            </a:r>
            <a:b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registergesetzes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) ist für 2016 vorgesehen. </a:t>
            </a:r>
          </a:p>
        </p:txBody>
      </p:sp>
    </p:spTree>
    <p:extLst>
      <p:ext uri="{BB962C8B-B14F-4D97-AF65-F5344CB8AC3E}">
        <p14:creationId xmlns:p14="http://schemas.microsoft.com/office/powerpoint/2010/main" val="3094572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23528" y="764704"/>
            <a:ext cx="88204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In den beiden folgenden Grafiken wird der Ist-Zustand dargestellt: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Aktueller Life-Status:</a:t>
            </a:r>
          </a:p>
          <a:p>
            <a:endParaRPr lang="de-DE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57188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	Unbekannt	Es ist keine Information vorhanden, ob Patient lebt oder tot ist</a:t>
            </a:r>
          </a:p>
          <a:p>
            <a:pPr defTabSz="357188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	Lebt 			Information, dass Patient noch lebt (unabhängig vom Tumorstatus)</a:t>
            </a:r>
          </a:p>
          <a:p>
            <a:pPr defTabSz="357188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	Tot				Tod und Sterbetag des Patienten ist bekannt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323528" y="2235933"/>
            <a:ext cx="216024" cy="189023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323528" y="2523965"/>
            <a:ext cx="216024" cy="189023"/>
          </a:xfrm>
          <a:prstGeom prst="rect">
            <a:avLst/>
          </a:prstGeom>
          <a:solidFill>
            <a:srgbClr val="008380">
              <a:alpha val="7411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323528" y="1947901"/>
            <a:ext cx="216024" cy="189023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6" name="Textfeld 5"/>
          <p:cNvSpPr txBox="1"/>
          <p:nvPr/>
        </p:nvSpPr>
        <p:spPr>
          <a:xfrm>
            <a:off x="323528" y="3073028"/>
            <a:ext cx="87129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Aktuelles Klinisches Follow-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defTabSz="357188"/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57188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Unbekannt 	Keine aktuelle Information zum klinischen Verlauf /Tumorstatus</a:t>
            </a:r>
            <a:b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					des Patienten vorhanden</a:t>
            </a:r>
          </a:p>
          <a:p>
            <a:pPr defTabSz="357188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Bekannt 	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Der aktuelle klinische Verlauf /Tumorstatus des Patienten ist 						vorhanden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57188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	Tot				Tod und Sterbetag des Patienten ist bekannt</a:t>
            </a:r>
          </a:p>
          <a:p>
            <a:pPr defTabSz="357188"/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57188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Ausblick: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Das KFRG sieht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eine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adäquate Finanzierung durch die Krankenkassen vor, so dass die klinischen Verlaufsinformationen zukünftig vollständig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erhoben werden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können.</a:t>
            </a:r>
          </a:p>
          <a:p>
            <a:pPr defTabSz="357188"/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23528" y="4252157"/>
            <a:ext cx="216024" cy="189023"/>
          </a:xfrm>
          <a:prstGeom prst="rect">
            <a:avLst/>
          </a:prstGeom>
          <a:solidFill>
            <a:srgbClr val="FFC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23528" y="4828221"/>
            <a:ext cx="216024" cy="189023"/>
          </a:xfrm>
          <a:prstGeom prst="rect">
            <a:avLst/>
          </a:prstGeom>
          <a:solidFill>
            <a:srgbClr val="008380">
              <a:alpha val="7411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323528" y="3721100"/>
            <a:ext cx="216024" cy="189023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4045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/>
          <p:nvPr>
            <p:extLst>
              <p:ext uri="{D42A27DB-BD31-4B8C-83A1-F6EECF244321}">
                <p14:modId xmlns:p14="http://schemas.microsoft.com/office/powerpoint/2010/main" val="2604159386"/>
              </p:ext>
            </p:extLst>
          </p:nvPr>
        </p:nvGraphicFramePr>
        <p:xfrm>
          <a:off x="724461" y="1637193"/>
          <a:ext cx="7132320" cy="467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Box 7"/>
          <p:cNvSpPr txBox="1">
            <a:spLocks noChangeArrowheads="1"/>
          </p:cNvSpPr>
          <p:nvPr/>
        </p:nvSpPr>
        <p:spPr bwMode="auto">
          <a:xfrm rot="16200000">
            <a:off x="-565817" y="3703602"/>
            <a:ext cx="2206799" cy="284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8462" tIns="49232" rIns="98462" bIns="492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 smtClean="0">
                <a:latin typeface="Arial" charset="0"/>
              </a:rPr>
              <a:t>Relative Häufigkeit</a:t>
            </a:r>
            <a:endParaRPr lang="de-DE" altLang="de-DE" sz="1200" dirty="0">
              <a:latin typeface="Arial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519781" y="6237312"/>
            <a:ext cx="2060331" cy="284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8462" tIns="49232" rIns="98462" bIns="4923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altLang="de-DE" sz="1200" dirty="0">
                <a:latin typeface="Arial" charset="0"/>
              </a:rPr>
              <a:t>Diagnosejahr</a:t>
            </a:r>
          </a:p>
        </p:txBody>
      </p: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-33702" y="519644"/>
            <a:ext cx="9177703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de-DE" altLang="de-DE" sz="2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Aktueller Life-Status (LK &gt; 01.01.2013)</a:t>
            </a:r>
            <a:r>
              <a:rPr lang="de-DE" altLang="de-DE" sz="2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1400" dirty="0">
                <a:latin typeface="Arial" charset="0"/>
              </a:rPr>
              <a:t>C61</a:t>
            </a:r>
            <a:endParaRPr lang="de-DE" altLang="de-DE" sz="1400" b="1" dirty="0">
              <a:latin typeface="Arial" charset="0"/>
            </a:endParaRPr>
          </a:p>
          <a:p>
            <a:pPr lvl="0" algn="ctr"/>
            <a:r>
              <a:rPr lang="de-DE" altLang="de-DE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Gesamt=13.726</a:t>
            </a:r>
            <a:endParaRPr lang="de-DE" altLang="de-DE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feld 28"/>
          <p:cNvSpPr txBox="1"/>
          <p:nvPr/>
        </p:nvSpPr>
        <p:spPr>
          <a:xfrm>
            <a:off x="1403648" y="1537480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757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feld 29"/>
          <p:cNvSpPr txBox="1"/>
          <p:nvPr/>
        </p:nvSpPr>
        <p:spPr>
          <a:xfrm>
            <a:off x="1907704" y="1538043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958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2411760" y="1538606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1023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feld 31"/>
          <p:cNvSpPr txBox="1"/>
          <p:nvPr/>
        </p:nvSpPr>
        <p:spPr>
          <a:xfrm>
            <a:off x="2987824" y="1539169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1244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feld 33"/>
          <p:cNvSpPr txBox="1"/>
          <p:nvPr/>
        </p:nvSpPr>
        <p:spPr>
          <a:xfrm>
            <a:off x="3491880" y="1540295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1170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feld 34"/>
          <p:cNvSpPr txBox="1"/>
          <p:nvPr/>
        </p:nvSpPr>
        <p:spPr>
          <a:xfrm>
            <a:off x="4067944" y="1540858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1348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feld 35"/>
          <p:cNvSpPr txBox="1"/>
          <p:nvPr/>
        </p:nvSpPr>
        <p:spPr>
          <a:xfrm>
            <a:off x="5076056" y="1541421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1166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feld 36"/>
          <p:cNvSpPr txBox="1"/>
          <p:nvPr/>
        </p:nvSpPr>
        <p:spPr>
          <a:xfrm>
            <a:off x="5580112" y="154198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1205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feld 37"/>
          <p:cNvSpPr txBox="1"/>
          <p:nvPr/>
        </p:nvSpPr>
        <p:spPr>
          <a:xfrm>
            <a:off x="6156176" y="1535228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1292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feld 38"/>
          <p:cNvSpPr txBox="1"/>
          <p:nvPr/>
        </p:nvSpPr>
        <p:spPr>
          <a:xfrm>
            <a:off x="6660232" y="1535228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1226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7236296" y="154198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1113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feld 39"/>
          <p:cNvSpPr txBox="1"/>
          <p:nvPr/>
        </p:nvSpPr>
        <p:spPr>
          <a:xfrm>
            <a:off x="4572000" y="1556792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1224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8021633" y="3429000"/>
            <a:ext cx="1122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de-DE" altLang="de-DE" sz="1200" dirty="0" smtClean="0"/>
              <a:t>Unbekannt</a:t>
            </a:r>
            <a:endParaRPr lang="de-DE" altLang="de-DE" sz="1200" dirty="0"/>
          </a:p>
          <a:p>
            <a:pPr>
              <a:spcBef>
                <a:spcPct val="50000"/>
              </a:spcBef>
            </a:pPr>
            <a:r>
              <a:rPr lang="de-DE" altLang="de-DE" sz="1200" dirty="0" smtClean="0"/>
              <a:t>Lebt</a:t>
            </a:r>
            <a:endParaRPr lang="de-DE" altLang="de-DE" sz="1200" dirty="0"/>
          </a:p>
          <a:p>
            <a:pPr>
              <a:spcBef>
                <a:spcPct val="50000"/>
              </a:spcBef>
            </a:pPr>
            <a:r>
              <a:rPr lang="de-DE" altLang="de-DE" sz="1200" dirty="0" smtClean="0"/>
              <a:t>Tot</a:t>
            </a:r>
            <a:endParaRPr lang="de-DE" altLang="de-DE" sz="1200" dirty="0"/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7884368" y="3782942"/>
            <a:ext cx="117015" cy="117015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25" name="Rectangle 8"/>
          <p:cNvSpPr>
            <a:spLocks noChangeArrowheads="1"/>
          </p:cNvSpPr>
          <p:nvPr/>
        </p:nvSpPr>
        <p:spPr bwMode="auto">
          <a:xfrm>
            <a:off x="7884368" y="4070974"/>
            <a:ext cx="117015" cy="117015"/>
          </a:xfrm>
          <a:prstGeom prst="rect">
            <a:avLst/>
          </a:prstGeom>
          <a:solidFill>
            <a:srgbClr val="008380">
              <a:alpha val="74117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7884368" y="3507085"/>
            <a:ext cx="117015" cy="11701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317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453</Words>
  <Application>Microsoft Office PowerPoint</Application>
  <PresentationFormat>Bildschirmpräsentation (4:3)</PresentationFormat>
  <Paragraphs>168</Paragraphs>
  <Slides>11</Slides>
  <Notes>7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3" baseType="lpstr">
      <vt:lpstr>Larissa</vt:lpstr>
      <vt:lpstr>Dokument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Universitätsklinikum Erlangen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Borstorff, Christine</dc:creator>
  <cp:lastModifiedBy>Borstorff, Christine</cp:lastModifiedBy>
  <cp:revision>171</cp:revision>
  <cp:lastPrinted>2014-10-09T09:19:55Z</cp:lastPrinted>
  <dcterms:created xsi:type="dcterms:W3CDTF">2014-04-28T10:09:44Z</dcterms:created>
  <dcterms:modified xsi:type="dcterms:W3CDTF">2015-01-12T10:17:55Z</dcterms:modified>
</cp:coreProperties>
</file>