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5" r:id="rId2"/>
    <p:sldId id="287" r:id="rId3"/>
    <p:sldId id="288" r:id="rId4"/>
    <p:sldId id="289" r:id="rId5"/>
    <p:sldId id="294" r:id="rId6"/>
    <p:sldId id="285" r:id="rId7"/>
    <p:sldId id="297" r:id="rId8"/>
    <p:sldId id="298" r:id="rId9"/>
    <p:sldId id="277" r:id="rId10"/>
    <p:sldId id="280" r:id="rId11"/>
    <p:sldId id="296" r:id="rId12"/>
  </p:sldIdLst>
  <p:sldSz cx="9144000" cy="6858000" type="screen4x3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Tabelle1!$A$2:$A$13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</c:v>
                </c:pt>
                <c:pt idx="1">
                  <c:v>5</c:v>
                </c:pt>
                <c:pt idx="2">
                  <c:v>16</c:v>
                </c:pt>
                <c:pt idx="3">
                  <c:v>8</c:v>
                </c:pt>
                <c:pt idx="4">
                  <c:v>20</c:v>
                </c:pt>
                <c:pt idx="5">
                  <c:v>22</c:v>
                </c:pt>
                <c:pt idx="6">
                  <c:v>23</c:v>
                </c:pt>
                <c:pt idx="7">
                  <c:v>18</c:v>
                </c:pt>
                <c:pt idx="8">
                  <c:v>28</c:v>
                </c:pt>
                <c:pt idx="9">
                  <c:v>19</c:v>
                </c:pt>
                <c:pt idx="10">
                  <c:v>17</c:v>
                </c:pt>
                <c:pt idx="11">
                  <c:v>29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Tabelle1!$A$2:$A$13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150</c:v>
                </c:pt>
                <c:pt idx="1">
                  <c:v>171</c:v>
                </c:pt>
                <c:pt idx="2">
                  <c:v>154</c:v>
                </c:pt>
                <c:pt idx="3">
                  <c:v>160</c:v>
                </c:pt>
                <c:pt idx="4">
                  <c:v>150</c:v>
                </c:pt>
                <c:pt idx="5">
                  <c:v>154</c:v>
                </c:pt>
                <c:pt idx="6">
                  <c:v>143</c:v>
                </c:pt>
                <c:pt idx="7">
                  <c:v>164</c:v>
                </c:pt>
                <c:pt idx="8">
                  <c:v>144</c:v>
                </c:pt>
                <c:pt idx="9">
                  <c:v>157</c:v>
                </c:pt>
                <c:pt idx="10">
                  <c:v>115</c:v>
                </c:pt>
                <c:pt idx="11">
                  <c:v>73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Tabelle1!$A$2:$A$13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154</c:v>
                </c:pt>
                <c:pt idx="1">
                  <c:v>176</c:v>
                </c:pt>
                <c:pt idx="2">
                  <c:v>170</c:v>
                </c:pt>
                <c:pt idx="3">
                  <c:v>168</c:v>
                </c:pt>
                <c:pt idx="4">
                  <c:v>170</c:v>
                </c:pt>
                <c:pt idx="5">
                  <c:v>176</c:v>
                </c:pt>
                <c:pt idx="6">
                  <c:v>166</c:v>
                </c:pt>
                <c:pt idx="7">
                  <c:v>182</c:v>
                </c:pt>
                <c:pt idx="8">
                  <c:v>172</c:v>
                </c:pt>
                <c:pt idx="9">
                  <c:v>176</c:v>
                </c:pt>
                <c:pt idx="10">
                  <c:v>132</c:v>
                </c:pt>
                <c:pt idx="11">
                  <c:v>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37885824"/>
        <c:axId val="37896576"/>
        <c:axId val="0"/>
      </c:bar3DChart>
      <c:catAx>
        <c:axId val="37885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7896576"/>
        <c:crosses val="autoZero"/>
        <c:auto val="1"/>
        <c:lblAlgn val="ctr"/>
        <c:lblOffset val="100"/>
        <c:noMultiLvlLbl val="0"/>
      </c:catAx>
      <c:valAx>
        <c:axId val="37896576"/>
        <c:scaling>
          <c:orientation val="minMax"/>
          <c:max val="24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7885824"/>
        <c:crosses val="autoZero"/>
        <c:crossBetween val="between"/>
        <c:majorUnit val="20"/>
        <c:minorUnit val="2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Tabelle1!$A$2:$A$19</c:f>
              <c:strCache>
                <c:ptCount val="18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  <c:pt idx="15">
                  <c:v>80-84</c:v>
                </c:pt>
                <c:pt idx="16">
                  <c:v>85-89</c:v>
                </c:pt>
                <c:pt idx="17">
                  <c:v>&gt;=90</c:v>
                </c:pt>
              </c:strCache>
            </c:strRef>
          </c:cat>
          <c:val>
            <c:numRef>
              <c:f>Tabelle1!$B$2:$B$19</c:f>
              <c:numCache>
                <c:formatCode>General</c:formatCode>
                <c:ptCount val="18"/>
                <c:pt idx="1">
                  <c:v>3</c:v>
                </c:pt>
                <c:pt idx="2">
                  <c:v>3</c:v>
                </c:pt>
                <c:pt idx="3">
                  <c:v>8</c:v>
                </c:pt>
                <c:pt idx="4">
                  <c:v>14</c:v>
                </c:pt>
                <c:pt idx="5">
                  <c:v>18</c:v>
                </c:pt>
                <c:pt idx="6">
                  <c:v>20</c:v>
                </c:pt>
                <c:pt idx="7">
                  <c:v>22</c:v>
                </c:pt>
                <c:pt idx="8">
                  <c:v>22</c:v>
                </c:pt>
                <c:pt idx="9">
                  <c:v>20</c:v>
                </c:pt>
                <c:pt idx="10">
                  <c:v>20</c:v>
                </c:pt>
                <c:pt idx="11">
                  <c:v>16</c:v>
                </c:pt>
                <c:pt idx="12">
                  <c:v>17</c:v>
                </c:pt>
                <c:pt idx="13">
                  <c:v>12</c:v>
                </c:pt>
                <c:pt idx="14">
                  <c:v>5</c:v>
                </c:pt>
                <c:pt idx="15">
                  <c:v>7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Tabelle1!$A$2:$A$19</c:f>
              <c:strCache>
                <c:ptCount val="18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  <c:pt idx="15">
                  <c:v>80-84</c:v>
                </c:pt>
                <c:pt idx="16">
                  <c:v>85-89</c:v>
                </c:pt>
                <c:pt idx="17">
                  <c:v>&gt;=90</c:v>
                </c:pt>
              </c:strCache>
            </c:strRef>
          </c:cat>
          <c:val>
            <c:numRef>
              <c:f>Tabelle1!$C$2:$C$19</c:f>
              <c:numCache>
                <c:formatCode>General</c:formatCode>
                <c:ptCount val="18"/>
                <c:pt idx="0">
                  <c:v>3</c:v>
                </c:pt>
                <c:pt idx="1">
                  <c:v>1</c:v>
                </c:pt>
                <c:pt idx="2">
                  <c:v>7</c:v>
                </c:pt>
                <c:pt idx="3">
                  <c:v>4</c:v>
                </c:pt>
                <c:pt idx="4">
                  <c:v>12</c:v>
                </c:pt>
                <c:pt idx="5">
                  <c:v>18</c:v>
                </c:pt>
                <c:pt idx="6">
                  <c:v>45</c:v>
                </c:pt>
                <c:pt idx="7">
                  <c:v>78</c:v>
                </c:pt>
                <c:pt idx="8">
                  <c:v>134</c:v>
                </c:pt>
                <c:pt idx="9">
                  <c:v>155</c:v>
                </c:pt>
                <c:pt idx="10">
                  <c:v>163</c:v>
                </c:pt>
                <c:pt idx="11">
                  <c:v>221</c:v>
                </c:pt>
                <c:pt idx="12">
                  <c:v>242</c:v>
                </c:pt>
                <c:pt idx="13">
                  <c:v>225</c:v>
                </c:pt>
                <c:pt idx="14">
                  <c:v>182</c:v>
                </c:pt>
                <c:pt idx="15">
                  <c:v>162</c:v>
                </c:pt>
                <c:pt idx="16">
                  <c:v>64</c:v>
                </c:pt>
                <c:pt idx="17">
                  <c:v>19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Tabelle1!$A$2:$A$19</c:f>
              <c:strCache>
                <c:ptCount val="18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  <c:pt idx="15">
                  <c:v>80-84</c:v>
                </c:pt>
                <c:pt idx="16">
                  <c:v>85-89</c:v>
                </c:pt>
                <c:pt idx="17">
                  <c:v>&gt;=90</c:v>
                </c:pt>
              </c:strCache>
            </c:strRef>
          </c:cat>
          <c:val>
            <c:numRef>
              <c:f>Tabelle1!$D$2:$D$19</c:f>
              <c:numCache>
                <c:formatCode>General</c:formatCode>
                <c:ptCount val="18"/>
                <c:pt idx="0">
                  <c:v>3</c:v>
                </c:pt>
                <c:pt idx="1">
                  <c:v>4</c:v>
                </c:pt>
                <c:pt idx="2">
                  <c:v>10</c:v>
                </c:pt>
                <c:pt idx="3">
                  <c:v>12</c:v>
                </c:pt>
                <c:pt idx="4">
                  <c:v>26</c:v>
                </c:pt>
                <c:pt idx="5">
                  <c:v>36</c:v>
                </c:pt>
                <c:pt idx="6">
                  <c:v>65</c:v>
                </c:pt>
                <c:pt idx="7">
                  <c:v>100</c:v>
                </c:pt>
                <c:pt idx="8">
                  <c:v>156</c:v>
                </c:pt>
                <c:pt idx="9">
                  <c:v>175</c:v>
                </c:pt>
                <c:pt idx="10">
                  <c:v>183</c:v>
                </c:pt>
                <c:pt idx="11">
                  <c:v>237</c:v>
                </c:pt>
                <c:pt idx="12">
                  <c:v>259</c:v>
                </c:pt>
                <c:pt idx="13">
                  <c:v>237</c:v>
                </c:pt>
                <c:pt idx="14">
                  <c:v>187</c:v>
                </c:pt>
                <c:pt idx="15">
                  <c:v>169</c:v>
                </c:pt>
                <c:pt idx="16">
                  <c:v>65</c:v>
                </c:pt>
                <c:pt idx="17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38591872"/>
        <c:axId val="38688256"/>
        <c:axId val="0"/>
      </c:bar3DChart>
      <c:catAx>
        <c:axId val="38591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8688256"/>
        <c:crosses val="autoZero"/>
        <c:auto val="1"/>
        <c:lblAlgn val="ctr"/>
        <c:lblOffset val="100"/>
        <c:noMultiLvlLbl val="0"/>
      </c:catAx>
      <c:valAx>
        <c:axId val="38688256"/>
        <c:scaling>
          <c:orientation val="minMax"/>
          <c:max val="3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8591872"/>
        <c:crosses val="autoZero"/>
        <c:crossBetween val="between"/>
        <c:majorUnit val="50"/>
        <c:minorUnit val="5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D39.1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169</c:v>
                </c:pt>
                <c:pt idx="1">
                  <c:v>40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C56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882</c:v>
                </c:pt>
                <c:pt idx="1">
                  <c:v>853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39677312"/>
        <c:axId val="39715968"/>
      </c:barChart>
      <c:catAx>
        <c:axId val="39677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9715968"/>
        <c:crosses val="autoZero"/>
        <c:auto val="1"/>
        <c:lblAlgn val="ctr"/>
        <c:lblOffset val="100"/>
        <c:noMultiLvlLbl val="0"/>
      </c:catAx>
      <c:valAx>
        <c:axId val="39715968"/>
        <c:scaling>
          <c:orientation val="minMax"/>
          <c:max val="1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9677312"/>
        <c:crosses val="autoZero"/>
        <c:crossBetween val="between"/>
        <c:majorUnit val="500"/>
        <c:min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106</c:v>
                </c:pt>
                <c:pt idx="1">
                  <c:v>122</c:v>
                </c:pt>
                <c:pt idx="2">
                  <c:v>101</c:v>
                </c:pt>
                <c:pt idx="3">
                  <c:v>107</c:v>
                </c:pt>
                <c:pt idx="4">
                  <c:v>95</c:v>
                </c:pt>
                <c:pt idx="5">
                  <c:v>97</c:v>
                </c:pt>
                <c:pt idx="6">
                  <c:v>78</c:v>
                </c:pt>
                <c:pt idx="7">
                  <c:v>86</c:v>
                </c:pt>
                <c:pt idx="8">
                  <c:v>64</c:v>
                </c:pt>
                <c:pt idx="9">
                  <c:v>61</c:v>
                </c:pt>
                <c:pt idx="10">
                  <c:v>24</c:v>
                </c:pt>
                <c:pt idx="11">
                  <c:v>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4</c:v>
                </c:pt>
                <c:pt idx="1">
                  <c:v>16</c:v>
                </c:pt>
                <c:pt idx="2">
                  <c:v>20</c:v>
                </c:pt>
                <c:pt idx="3">
                  <c:v>14</c:v>
                </c:pt>
                <c:pt idx="4">
                  <c:v>26</c:v>
                </c:pt>
                <c:pt idx="5">
                  <c:v>20</c:v>
                </c:pt>
                <c:pt idx="6">
                  <c:v>36</c:v>
                </c:pt>
                <c:pt idx="7">
                  <c:v>36</c:v>
                </c:pt>
                <c:pt idx="8">
                  <c:v>41</c:v>
                </c:pt>
                <c:pt idx="9">
                  <c:v>41</c:v>
                </c:pt>
                <c:pt idx="10">
                  <c:v>40</c:v>
                </c:pt>
                <c:pt idx="11">
                  <c:v>96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44</c:v>
                </c:pt>
                <c:pt idx="1">
                  <c:v>38</c:v>
                </c:pt>
                <c:pt idx="2">
                  <c:v>49</c:v>
                </c:pt>
                <c:pt idx="3">
                  <c:v>47</c:v>
                </c:pt>
                <c:pt idx="4">
                  <c:v>49</c:v>
                </c:pt>
                <c:pt idx="5">
                  <c:v>59</c:v>
                </c:pt>
                <c:pt idx="6">
                  <c:v>52</c:v>
                </c:pt>
                <c:pt idx="7">
                  <c:v>60</c:v>
                </c:pt>
                <c:pt idx="8">
                  <c:v>67</c:v>
                </c:pt>
                <c:pt idx="9">
                  <c:v>74</c:v>
                </c:pt>
                <c:pt idx="10">
                  <c:v>68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189184"/>
        <c:axId val="42860544"/>
      </c:barChart>
      <c:catAx>
        <c:axId val="4218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860544"/>
        <c:crosses val="autoZero"/>
        <c:auto val="1"/>
        <c:lblAlgn val="ctr"/>
        <c:lblOffset val="100"/>
        <c:noMultiLvlLbl val="0"/>
      </c:catAx>
      <c:valAx>
        <c:axId val="4286054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18918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106</c:v>
                </c:pt>
                <c:pt idx="1">
                  <c:v>122</c:v>
                </c:pt>
                <c:pt idx="2">
                  <c:v>101</c:v>
                </c:pt>
                <c:pt idx="3">
                  <c:v>107</c:v>
                </c:pt>
                <c:pt idx="4">
                  <c:v>95</c:v>
                </c:pt>
                <c:pt idx="5">
                  <c:v>97</c:v>
                </c:pt>
                <c:pt idx="6">
                  <c:v>78</c:v>
                </c:pt>
                <c:pt idx="7">
                  <c:v>86</c:v>
                </c:pt>
                <c:pt idx="8">
                  <c:v>64</c:v>
                </c:pt>
                <c:pt idx="9">
                  <c:v>61</c:v>
                </c:pt>
                <c:pt idx="10">
                  <c:v>24</c:v>
                </c:pt>
                <c:pt idx="11">
                  <c:v>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9</c:v>
                </c:pt>
                <c:pt idx="5">
                  <c:v>4</c:v>
                </c:pt>
                <c:pt idx="6">
                  <c:v>22</c:v>
                </c:pt>
                <c:pt idx="7">
                  <c:v>19</c:v>
                </c:pt>
                <c:pt idx="8">
                  <c:v>25</c:v>
                </c:pt>
                <c:pt idx="9">
                  <c:v>22</c:v>
                </c:pt>
                <c:pt idx="10">
                  <c:v>27</c:v>
                </c:pt>
                <c:pt idx="11">
                  <c:v>96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46</c:v>
                </c:pt>
                <c:pt idx="1">
                  <c:v>50</c:v>
                </c:pt>
                <c:pt idx="2">
                  <c:v>67</c:v>
                </c:pt>
                <c:pt idx="3">
                  <c:v>59</c:v>
                </c:pt>
                <c:pt idx="4">
                  <c:v>66</c:v>
                </c:pt>
                <c:pt idx="5">
                  <c:v>75</c:v>
                </c:pt>
                <c:pt idx="6">
                  <c:v>66</c:v>
                </c:pt>
                <c:pt idx="7">
                  <c:v>77</c:v>
                </c:pt>
                <c:pt idx="8">
                  <c:v>83</c:v>
                </c:pt>
                <c:pt idx="9">
                  <c:v>93</c:v>
                </c:pt>
                <c:pt idx="10">
                  <c:v>81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932608"/>
        <c:axId val="96934144"/>
      </c:barChart>
      <c:catAx>
        <c:axId val="9693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96934144"/>
        <c:crosses val="autoZero"/>
        <c:auto val="1"/>
        <c:lblAlgn val="ctr"/>
        <c:lblOffset val="100"/>
        <c:noMultiLvlLbl val="0"/>
      </c:catAx>
      <c:valAx>
        <c:axId val="9693414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9693260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637" y="4689239"/>
            <a:ext cx="5486727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275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08.01.2015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08.01.2015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Eierstöcke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Eierstöcke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C56, D39.1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571213476"/>
              </p:ext>
            </p:extLst>
          </p:nvPr>
        </p:nvGraphicFramePr>
        <p:xfrm>
          <a:off x="652453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37825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47773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(FUP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C56, D39.1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Gesamt=1.944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331640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835696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411760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915816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419872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995936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004048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508104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6588224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164288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499992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877617" y="3429000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7740352" y="3789040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7740352" y="407707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7740352" y="3507085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2.952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1.771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2.322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630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Eierstöcke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C56, D39.1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4.723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93905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Datenbestand Klinisches Krebsregister: Eierstöcke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1.944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378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595370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237312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Eierstöcke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737212"/>
              </p:ext>
            </p:extLst>
          </p:nvPr>
        </p:nvGraphicFramePr>
        <p:xfrm>
          <a:off x="179388" y="1188464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D39.1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Grafik 5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7200"/>
            <a:ext cx="5017481" cy="540000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38348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674386241"/>
              </p:ext>
            </p:extLst>
          </p:nvPr>
        </p:nvGraphicFramePr>
        <p:xfrm>
          <a:off x="832579" y="1412774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C56, D39.1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Gesamt=1.944</a:t>
            </a:r>
            <a:endParaRPr lang="de-DE" altLang="de-DE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45134" y="6392361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514160" y="3682464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98711" y="1407404"/>
            <a:ext cx="24955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209 (</a:t>
            </a:r>
            <a:r>
              <a:rPr lang="de-DE" altLang="de-DE" sz="1200" dirty="0" err="1" smtClean="0">
                <a:latin typeface="Arial" charset="0"/>
              </a:rPr>
              <a:t>Borderline</a:t>
            </a:r>
            <a:r>
              <a:rPr lang="de-DE" altLang="de-DE" sz="1200" dirty="0" smtClean="0">
                <a:latin typeface="Arial" charset="0"/>
              </a:rPr>
              <a:t>) </a:t>
            </a:r>
          </a:p>
          <a:p>
            <a:pPr defTabSz="1203325"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1.735</a:t>
            </a:r>
          </a:p>
          <a:p>
            <a:pPr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Gesamt</a:t>
            </a:r>
            <a:r>
              <a:rPr lang="de-DE" altLang="de-DE" sz="1200" dirty="0">
                <a:latin typeface="Arial" charset="0"/>
              </a:rPr>
              <a:t>		</a:t>
            </a:r>
            <a:r>
              <a:rPr lang="de-DE" altLang="de-DE" sz="1200" dirty="0" smtClean="0">
                <a:latin typeface="Arial" charset="0"/>
              </a:rPr>
              <a:t>n=	1.944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547664" y="1392450"/>
            <a:ext cx="2746604" cy="88442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619672" y="1497996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619672" y="1858036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619672" y="2029053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2" name="Textfeld 11"/>
          <p:cNvSpPr txBox="1"/>
          <p:nvPr/>
        </p:nvSpPr>
        <p:spPr>
          <a:xfrm>
            <a:off x="1259632" y="302337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75656" y="292494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259632" y="5759678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835696" y="263691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051720" y="249289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835696" y="5759678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339752" y="295136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627784" y="263691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356520" y="5543654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915816" y="287935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203848" y="266333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915816" y="5687670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491880" y="302337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707904" y="263691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436640" y="547164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067944" y="292494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4283968" y="251931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4047343" y="5445224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5220072" y="278092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436096" y="242088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164832" y="551723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796136" y="314096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12160" y="259132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724128" y="5327630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300192" y="287935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588224" y="249289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300192" y="547164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876256" y="371703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7092280" y="335699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132*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876256" y="554365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7524328" y="450912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7668344" y="393305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102*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7397080" y="5301208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623407" y="5399638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860032" y="270892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644008" y="316739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876256" y="6381328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20543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C56, D39.1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Gesamt=1.944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Diagramm 29"/>
          <p:cNvGraphicFramePr/>
          <p:nvPr>
            <p:extLst>
              <p:ext uri="{D42A27DB-BD31-4B8C-83A1-F6EECF244321}">
                <p14:modId xmlns:p14="http://schemas.microsoft.com/office/powerpoint/2010/main" val="448210885"/>
              </p:ext>
            </p:extLst>
          </p:nvPr>
        </p:nvGraphicFramePr>
        <p:xfrm>
          <a:off x="832579" y="1391287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3345134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 rot="16200000">
            <a:off x="-514160" y="366097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798711" y="1394192"/>
            <a:ext cx="58696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209,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48 Jahre,	Mittelwert =	48,9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Invasive Tumoren </a:t>
            </a:r>
            <a:r>
              <a:rPr lang="de-DE" altLang="de-DE" sz="1200" dirty="0" smtClean="0">
                <a:latin typeface="Arial" charset="0"/>
              </a:rPr>
              <a:t>		n=	1.735,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65 Jahre,	Mittelwert =	63,7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Gesamt		</a:t>
            </a:r>
            <a:r>
              <a:rPr lang="de-DE" altLang="de-DE" sz="1200" dirty="0" smtClean="0">
                <a:latin typeface="Arial" charset="0"/>
              </a:rPr>
              <a:t>n=	1.944,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64 Jahre,	Mittelwert =	62,1 Jahre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547664" y="1361093"/>
            <a:ext cx="5904656" cy="69975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1619672" y="1484784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1619672" y="1655801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619672" y="1844824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81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514289707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Patientinnen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C56, D39.1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Gesamt=1.944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816" y="3697287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64088" y="290519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893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43808" y="2564904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1.051</a:t>
            </a:r>
            <a:endParaRPr lang="de-DE" altLang="de-DE" sz="1600" b="1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436096" y="3933056"/>
            <a:ext cx="8646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96%</a:t>
            </a:r>
            <a:endParaRPr lang="de-DE" altLang="de-DE" sz="14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915816" y="4849415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16%</a:t>
            </a:r>
            <a:endParaRPr lang="de-DE" altLang="de-DE" sz="16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436096" y="4921423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  <a:endParaRPr lang="de-DE" altLang="de-DE" sz="1600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570557" y="2042845"/>
            <a:ext cx="24497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209</a:t>
            </a:r>
          </a:p>
          <a:p>
            <a:pPr defTabSz="1203325"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1.735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355976" y="1989421"/>
            <a:ext cx="2664296" cy="51508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4427984" y="2087849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4427984" y="2304454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3068182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37953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782617729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(LK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C56, D39.1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Gesamt=1.944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83768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500</Words>
  <Application>Microsoft Office PowerPoint</Application>
  <PresentationFormat>Bildschirmpräsentation (4:3)</PresentationFormat>
  <Paragraphs>203</Paragraphs>
  <Slides>11</Slides>
  <Notes>6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216</cp:revision>
  <cp:lastPrinted>2014-10-09T09:19:55Z</cp:lastPrinted>
  <dcterms:created xsi:type="dcterms:W3CDTF">2014-04-28T10:09:44Z</dcterms:created>
  <dcterms:modified xsi:type="dcterms:W3CDTF">2015-01-08T10:08:14Z</dcterms:modified>
</cp:coreProperties>
</file>