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  <Override PartName="/ppt/notesSlides/notesSlide7.xml" ContentType="application/vnd.openxmlformats-officedocument.presentationml.notesSlide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3"/>
  </p:notesMasterIdLst>
  <p:handoutMasterIdLst>
    <p:handoutMasterId r:id="rId14"/>
  </p:handoutMasterIdLst>
  <p:sldIdLst>
    <p:sldId id="303" r:id="rId2"/>
    <p:sldId id="287" r:id="rId3"/>
    <p:sldId id="288" r:id="rId4"/>
    <p:sldId id="289" r:id="rId5"/>
    <p:sldId id="294" r:id="rId6"/>
    <p:sldId id="296" r:id="rId7"/>
    <p:sldId id="299" r:id="rId8"/>
    <p:sldId id="304" r:id="rId9"/>
    <p:sldId id="277" r:id="rId10"/>
    <p:sldId id="297" r:id="rId11"/>
    <p:sldId id="301" r:id="rId12"/>
  </p:sldIdLst>
  <p:sldSz cx="9144000" cy="6858000" type="screen4x3"/>
  <p:notesSz cx="6669088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339966"/>
    <a:srgbClr val="008378"/>
    <a:srgbClr val="008380"/>
    <a:srgbClr val="00836C"/>
    <a:srgbClr val="00CC6E"/>
    <a:srgbClr val="00CC66"/>
    <a:srgbClr val="00835C"/>
    <a:srgbClr val="008080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7" d="100"/>
          <a:sy n="77" d="100"/>
        </p:scale>
        <p:origin x="-1056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0"/>
      <c:rotY val="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Präinvasiv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 w="3175">
              <a:solidFill>
                <a:schemeClr val="tx1"/>
              </a:solidFill>
            </a:ln>
          </c:spPr>
          <c:invertIfNegative val="0"/>
          <c:cat>
            <c:strRef>
              <c:f>Tabelle1!$A$2:$A$13</c:f>
              <c:strCache>
                <c:ptCount val="12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</c:strCache>
            </c:strRef>
          </c:cat>
          <c:val>
            <c:numRef>
              <c:f>Tabelle1!$B$2:$B$13</c:f>
              <c:numCache>
                <c:formatCode>General</c:formatCode>
                <c:ptCount val="12"/>
                <c:pt idx="0">
                  <c:v>70</c:v>
                </c:pt>
                <c:pt idx="1">
                  <c:v>83</c:v>
                </c:pt>
                <c:pt idx="2">
                  <c:v>74</c:v>
                </c:pt>
                <c:pt idx="3">
                  <c:v>122</c:v>
                </c:pt>
                <c:pt idx="4">
                  <c:v>141</c:v>
                </c:pt>
                <c:pt idx="5">
                  <c:v>136</c:v>
                </c:pt>
                <c:pt idx="6">
                  <c:v>156</c:v>
                </c:pt>
                <c:pt idx="7">
                  <c:v>135</c:v>
                </c:pt>
                <c:pt idx="8">
                  <c:v>132</c:v>
                </c:pt>
                <c:pt idx="9">
                  <c:v>121</c:v>
                </c:pt>
                <c:pt idx="10">
                  <c:v>124</c:v>
                </c:pt>
                <c:pt idx="11">
                  <c:v>104</c:v>
                </c:pt>
              </c:numCache>
            </c:numRef>
          </c:val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Invasiv</c:v>
                </c:pt>
              </c:strCache>
            </c:strRef>
          </c:tx>
          <c:spPr>
            <a:solidFill>
              <a:schemeClr val="accent5">
                <a:lumMod val="40000"/>
                <a:lumOff val="60000"/>
              </a:schemeClr>
            </a:solidFill>
            <a:ln w="3175">
              <a:solidFill>
                <a:schemeClr val="tx1"/>
              </a:solidFill>
            </a:ln>
          </c:spPr>
          <c:invertIfNegative val="0"/>
          <c:cat>
            <c:strRef>
              <c:f>Tabelle1!$A$2:$A$13</c:f>
              <c:strCache>
                <c:ptCount val="12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</c:strCache>
            </c:strRef>
          </c:cat>
          <c:val>
            <c:numRef>
              <c:f>Tabelle1!$C$2:$C$13</c:f>
              <c:numCache>
                <c:formatCode>General</c:formatCode>
                <c:ptCount val="12"/>
                <c:pt idx="0">
                  <c:v>1077</c:v>
                </c:pt>
                <c:pt idx="1">
                  <c:v>1206</c:v>
                </c:pt>
                <c:pt idx="2">
                  <c:v>1196</c:v>
                </c:pt>
                <c:pt idx="3">
                  <c:v>1292</c:v>
                </c:pt>
                <c:pt idx="4">
                  <c:v>1425</c:v>
                </c:pt>
                <c:pt idx="5">
                  <c:v>1371</c:v>
                </c:pt>
                <c:pt idx="6">
                  <c:v>1417</c:v>
                </c:pt>
                <c:pt idx="7">
                  <c:v>1448</c:v>
                </c:pt>
                <c:pt idx="8">
                  <c:v>1365</c:v>
                </c:pt>
                <c:pt idx="9">
                  <c:v>1376</c:v>
                </c:pt>
                <c:pt idx="10">
                  <c:v>1337</c:v>
                </c:pt>
                <c:pt idx="11">
                  <c:v>958</c:v>
                </c:pt>
              </c:numCache>
            </c:numRef>
          </c:val>
        </c:ser>
        <c:ser>
          <c:idx val="2"/>
          <c:order val="2"/>
          <c:tx>
            <c:strRef>
              <c:f>Tabelle1!$D$1</c:f>
              <c:strCache>
                <c:ptCount val="1"/>
                <c:pt idx="0">
                  <c:v>Gesamt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  <a:ln w="3175">
              <a:solidFill>
                <a:schemeClr val="tx1"/>
              </a:solidFill>
            </a:ln>
          </c:spPr>
          <c:invertIfNegative val="0"/>
          <c:cat>
            <c:strRef>
              <c:f>Tabelle1!$A$2:$A$13</c:f>
              <c:strCache>
                <c:ptCount val="12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</c:strCache>
            </c:strRef>
          </c:cat>
          <c:val>
            <c:numRef>
              <c:f>Tabelle1!$D$2:$D$13</c:f>
              <c:numCache>
                <c:formatCode>General</c:formatCode>
                <c:ptCount val="12"/>
                <c:pt idx="0">
                  <c:v>1147</c:v>
                </c:pt>
                <c:pt idx="1">
                  <c:v>1289</c:v>
                </c:pt>
                <c:pt idx="2">
                  <c:v>1270</c:v>
                </c:pt>
                <c:pt idx="3">
                  <c:v>1414</c:v>
                </c:pt>
                <c:pt idx="4">
                  <c:v>1566</c:v>
                </c:pt>
                <c:pt idx="5">
                  <c:v>1507</c:v>
                </c:pt>
                <c:pt idx="6">
                  <c:v>1573</c:v>
                </c:pt>
                <c:pt idx="7">
                  <c:v>1583</c:v>
                </c:pt>
                <c:pt idx="8">
                  <c:v>1497</c:v>
                </c:pt>
                <c:pt idx="9">
                  <c:v>1497</c:v>
                </c:pt>
                <c:pt idx="10">
                  <c:v>1461</c:v>
                </c:pt>
                <c:pt idx="11">
                  <c:v>1062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4"/>
        <c:shape val="box"/>
        <c:axId val="120637312"/>
        <c:axId val="120638848"/>
        <c:axId val="0"/>
      </c:bar3DChart>
      <c:catAx>
        <c:axId val="12063731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0" vert="horz"/>
          <a:lstStyle/>
          <a:p>
            <a:pPr>
              <a:defRPr sz="1200" baseline="0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de-DE"/>
          </a:p>
        </c:txPr>
        <c:crossAx val="120638848"/>
        <c:crosses val="autoZero"/>
        <c:auto val="1"/>
        <c:lblAlgn val="ctr"/>
        <c:lblOffset val="100"/>
        <c:noMultiLvlLbl val="0"/>
      </c:catAx>
      <c:valAx>
        <c:axId val="120638848"/>
        <c:scaling>
          <c:orientation val="minMax"/>
          <c:max val="2000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 baseline="0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de-DE"/>
          </a:p>
        </c:txPr>
        <c:crossAx val="120637312"/>
        <c:crosses val="autoZero"/>
        <c:crossBetween val="between"/>
        <c:majorUnit val="200"/>
        <c:minorUnit val="200"/>
      </c:valAx>
      <c:spPr>
        <a:solidFill>
          <a:schemeClr val="lt1"/>
        </a:solidFill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0"/>
      <c:rotY val="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Präinvasiv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 w="3175">
              <a:solidFill>
                <a:schemeClr val="tx1"/>
              </a:solidFill>
            </a:ln>
          </c:spPr>
          <c:invertIfNegative val="0"/>
          <c:cat>
            <c:strRef>
              <c:f>Tabelle1!$A$2:$A$17</c:f>
              <c:strCache>
                <c:ptCount val="16"/>
                <c:pt idx="0">
                  <c:v>15-19</c:v>
                </c:pt>
                <c:pt idx="1">
                  <c:v>20-24</c:v>
                </c:pt>
                <c:pt idx="2">
                  <c:v>25-29</c:v>
                </c:pt>
                <c:pt idx="3">
                  <c:v>20-34</c:v>
                </c:pt>
                <c:pt idx="4">
                  <c:v>35-39</c:v>
                </c:pt>
                <c:pt idx="5">
                  <c:v>40-44</c:v>
                </c:pt>
                <c:pt idx="6">
                  <c:v>45-49</c:v>
                </c:pt>
                <c:pt idx="7">
                  <c:v>50-54</c:v>
                </c:pt>
                <c:pt idx="8">
                  <c:v>55-59</c:v>
                </c:pt>
                <c:pt idx="9">
                  <c:v>60-64</c:v>
                </c:pt>
                <c:pt idx="10">
                  <c:v>65-69</c:v>
                </c:pt>
                <c:pt idx="11">
                  <c:v>70-74</c:v>
                </c:pt>
                <c:pt idx="12">
                  <c:v>75-79</c:v>
                </c:pt>
                <c:pt idx="13">
                  <c:v>80-84</c:v>
                </c:pt>
                <c:pt idx="14">
                  <c:v>85-89</c:v>
                </c:pt>
                <c:pt idx="15">
                  <c:v>&gt;=90</c:v>
                </c:pt>
              </c:strCache>
            </c:strRef>
          </c:cat>
          <c:val>
            <c:numRef>
              <c:f>Tabelle1!$B$2:$B$17</c:f>
              <c:numCache>
                <c:formatCode>General</c:formatCode>
                <c:ptCount val="16"/>
                <c:pt idx="1">
                  <c:v>2</c:v>
                </c:pt>
                <c:pt idx="2">
                  <c:v>4</c:v>
                </c:pt>
                <c:pt idx="3">
                  <c:v>5</c:v>
                </c:pt>
                <c:pt idx="4">
                  <c:v>30</c:v>
                </c:pt>
                <c:pt idx="5">
                  <c:v>83</c:v>
                </c:pt>
                <c:pt idx="6">
                  <c:v>127</c:v>
                </c:pt>
                <c:pt idx="7">
                  <c:v>246</c:v>
                </c:pt>
                <c:pt idx="8">
                  <c:v>202</c:v>
                </c:pt>
                <c:pt idx="9">
                  <c:v>209</c:v>
                </c:pt>
                <c:pt idx="10">
                  <c:v>234</c:v>
                </c:pt>
                <c:pt idx="11">
                  <c:v>114</c:v>
                </c:pt>
                <c:pt idx="12">
                  <c:v>77</c:v>
                </c:pt>
                <c:pt idx="13">
                  <c:v>43</c:v>
                </c:pt>
                <c:pt idx="14">
                  <c:v>20</c:v>
                </c:pt>
                <c:pt idx="15">
                  <c:v>2</c:v>
                </c:pt>
              </c:numCache>
            </c:numRef>
          </c:val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Invasiv</c:v>
                </c:pt>
              </c:strCache>
            </c:strRef>
          </c:tx>
          <c:spPr>
            <a:solidFill>
              <a:schemeClr val="accent5">
                <a:lumMod val="40000"/>
                <a:lumOff val="60000"/>
              </a:schemeClr>
            </a:solidFill>
            <a:ln w="3175">
              <a:solidFill>
                <a:schemeClr val="tx1"/>
              </a:solidFill>
            </a:ln>
          </c:spPr>
          <c:invertIfNegative val="0"/>
          <c:cat>
            <c:strRef>
              <c:f>Tabelle1!$A$2:$A$17</c:f>
              <c:strCache>
                <c:ptCount val="16"/>
                <c:pt idx="0">
                  <c:v>15-19</c:v>
                </c:pt>
                <c:pt idx="1">
                  <c:v>20-24</c:v>
                </c:pt>
                <c:pt idx="2">
                  <c:v>25-29</c:v>
                </c:pt>
                <c:pt idx="3">
                  <c:v>20-34</c:v>
                </c:pt>
                <c:pt idx="4">
                  <c:v>35-39</c:v>
                </c:pt>
                <c:pt idx="5">
                  <c:v>40-44</c:v>
                </c:pt>
                <c:pt idx="6">
                  <c:v>45-49</c:v>
                </c:pt>
                <c:pt idx="7">
                  <c:v>50-54</c:v>
                </c:pt>
                <c:pt idx="8">
                  <c:v>55-59</c:v>
                </c:pt>
                <c:pt idx="9">
                  <c:v>60-64</c:v>
                </c:pt>
                <c:pt idx="10">
                  <c:v>65-69</c:v>
                </c:pt>
                <c:pt idx="11">
                  <c:v>70-74</c:v>
                </c:pt>
                <c:pt idx="12">
                  <c:v>75-79</c:v>
                </c:pt>
                <c:pt idx="13">
                  <c:v>80-84</c:v>
                </c:pt>
                <c:pt idx="14">
                  <c:v>85-89</c:v>
                </c:pt>
                <c:pt idx="15">
                  <c:v>&gt;=90</c:v>
                </c:pt>
              </c:strCache>
            </c:strRef>
          </c:cat>
          <c:val>
            <c:numRef>
              <c:f>Tabelle1!$C$2:$C$17</c:f>
              <c:numCache>
                <c:formatCode>General</c:formatCode>
                <c:ptCount val="16"/>
                <c:pt idx="0">
                  <c:v>1</c:v>
                </c:pt>
                <c:pt idx="1">
                  <c:v>8</c:v>
                </c:pt>
                <c:pt idx="2">
                  <c:v>64</c:v>
                </c:pt>
                <c:pt idx="3">
                  <c:v>182</c:v>
                </c:pt>
                <c:pt idx="4">
                  <c:v>438</c:v>
                </c:pt>
                <c:pt idx="5">
                  <c:v>970</c:v>
                </c:pt>
                <c:pt idx="6">
                  <c:v>1363</c:v>
                </c:pt>
                <c:pt idx="7">
                  <c:v>1631</c:v>
                </c:pt>
                <c:pt idx="8">
                  <c:v>1658</c:v>
                </c:pt>
                <c:pt idx="9">
                  <c:v>1890</c:v>
                </c:pt>
                <c:pt idx="10">
                  <c:v>2239</c:v>
                </c:pt>
                <c:pt idx="11">
                  <c:v>1703</c:v>
                </c:pt>
                <c:pt idx="12">
                  <c:v>1453</c:v>
                </c:pt>
                <c:pt idx="13">
                  <c:v>1118</c:v>
                </c:pt>
                <c:pt idx="14">
                  <c:v>561</c:v>
                </c:pt>
                <c:pt idx="15">
                  <c:v>189</c:v>
                </c:pt>
              </c:numCache>
            </c:numRef>
          </c:val>
        </c:ser>
        <c:ser>
          <c:idx val="2"/>
          <c:order val="2"/>
          <c:tx>
            <c:strRef>
              <c:f>Tabelle1!$D$1</c:f>
              <c:strCache>
                <c:ptCount val="1"/>
                <c:pt idx="0">
                  <c:v>Gesamt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  <a:ln w="3175">
              <a:solidFill>
                <a:schemeClr val="tx1"/>
              </a:solidFill>
            </a:ln>
          </c:spPr>
          <c:invertIfNegative val="0"/>
          <c:cat>
            <c:strRef>
              <c:f>Tabelle1!$A$2:$A$17</c:f>
              <c:strCache>
                <c:ptCount val="16"/>
                <c:pt idx="0">
                  <c:v>15-19</c:v>
                </c:pt>
                <c:pt idx="1">
                  <c:v>20-24</c:v>
                </c:pt>
                <c:pt idx="2">
                  <c:v>25-29</c:v>
                </c:pt>
                <c:pt idx="3">
                  <c:v>20-34</c:v>
                </c:pt>
                <c:pt idx="4">
                  <c:v>35-39</c:v>
                </c:pt>
                <c:pt idx="5">
                  <c:v>40-44</c:v>
                </c:pt>
                <c:pt idx="6">
                  <c:v>45-49</c:v>
                </c:pt>
                <c:pt idx="7">
                  <c:v>50-54</c:v>
                </c:pt>
                <c:pt idx="8">
                  <c:v>55-59</c:v>
                </c:pt>
                <c:pt idx="9">
                  <c:v>60-64</c:v>
                </c:pt>
                <c:pt idx="10">
                  <c:v>65-69</c:v>
                </c:pt>
                <c:pt idx="11">
                  <c:v>70-74</c:v>
                </c:pt>
                <c:pt idx="12">
                  <c:v>75-79</c:v>
                </c:pt>
                <c:pt idx="13">
                  <c:v>80-84</c:v>
                </c:pt>
                <c:pt idx="14">
                  <c:v>85-89</c:v>
                </c:pt>
                <c:pt idx="15">
                  <c:v>&gt;=90</c:v>
                </c:pt>
              </c:strCache>
            </c:strRef>
          </c:cat>
          <c:val>
            <c:numRef>
              <c:f>Tabelle1!$D$2:$D$17</c:f>
              <c:numCache>
                <c:formatCode>General</c:formatCode>
                <c:ptCount val="16"/>
                <c:pt idx="0">
                  <c:v>1</c:v>
                </c:pt>
                <c:pt idx="1">
                  <c:v>10</c:v>
                </c:pt>
                <c:pt idx="2">
                  <c:v>68</c:v>
                </c:pt>
                <c:pt idx="3">
                  <c:v>187</c:v>
                </c:pt>
                <c:pt idx="4">
                  <c:v>468</c:v>
                </c:pt>
                <c:pt idx="5">
                  <c:v>1053</c:v>
                </c:pt>
                <c:pt idx="6">
                  <c:v>1490</c:v>
                </c:pt>
                <c:pt idx="7">
                  <c:v>1877</c:v>
                </c:pt>
                <c:pt idx="8">
                  <c:v>1860</c:v>
                </c:pt>
                <c:pt idx="9">
                  <c:v>2099</c:v>
                </c:pt>
                <c:pt idx="10">
                  <c:v>2473</c:v>
                </c:pt>
                <c:pt idx="11">
                  <c:v>1817</c:v>
                </c:pt>
                <c:pt idx="12">
                  <c:v>1530</c:v>
                </c:pt>
                <c:pt idx="13">
                  <c:v>1161</c:v>
                </c:pt>
                <c:pt idx="14">
                  <c:v>581</c:v>
                </c:pt>
                <c:pt idx="15">
                  <c:v>191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4"/>
        <c:shape val="box"/>
        <c:axId val="5001216"/>
        <c:axId val="5002752"/>
        <c:axId val="0"/>
      </c:bar3DChart>
      <c:catAx>
        <c:axId val="500121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5400000" vert="horz"/>
          <a:lstStyle/>
          <a:p>
            <a:pPr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de-DE"/>
          </a:p>
        </c:txPr>
        <c:crossAx val="5002752"/>
        <c:crosses val="autoZero"/>
        <c:auto val="1"/>
        <c:lblAlgn val="ctr"/>
        <c:lblOffset val="100"/>
        <c:noMultiLvlLbl val="0"/>
      </c:catAx>
      <c:valAx>
        <c:axId val="5002752"/>
        <c:scaling>
          <c:orientation val="minMax"/>
          <c:max val="3000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 baseline="0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de-DE"/>
          </a:p>
        </c:txPr>
        <c:crossAx val="5001216"/>
        <c:crosses val="autoZero"/>
        <c:crossBetween val="between"/>
        <c:majorUnit val="500"/>
        <c:minorUnit val="500"/>
      </c:valAx>
      <c:spPr>
        <a:solidFill>
          <a:schemeClr val="lt1"/>
        </a:solidFill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252053066971322"/>
          <c:y val="0.1422642991877005"/>
          <c:w val="0.78596050932831818"/>
          <c:h val="0.77247560318983632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D05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tx2"/>
              </a:solidFill>
            </a:ln>
          </c:spPr>
          <c:invertIfNegative val="0"/>
          <c:cat>
            <c:strRef>
              <c:f>Tabelle1!$A$2:$A$4</c:f>
              <c:strCache>
                <c:ptCount val="3"/>
                <c:pt idx="0">
                  <c:v>&lt;50 Jahre</c:v>
                </c:pt>
                <c:pt idx="1">
                  <c:v>50-69 Jahre</c:v>
                </c:pt>
                <c:pt idx="2">
                  <c:v>&gt;69 Jahre</c:v>
                </c:pt>
              </c:strCache>
            </c:strRef>
          </c:cat>
          <c:val>
            <c:numRef>
              <c:f>Tabelle1!$B$2:$B$4</c:f>
              <c:numCache>
                <c:formatCode>General</c:formatCode>
                <c:ptCount val="3"/>
                <c:pt idx="0">
                  <c:v>251</c:v>
                </c:pt>
                <c:pt idx="1">
                  <c:v>891</c:v>
                </c:pt>
                <c:pt idx="2">
                  <c:v>256</c:v>
                </c:pt>
              </c:numCache>
            </c:numRef>
          </c:val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C50</c:v>
                </c:pt>
              </c:strCache>
            </c:strRef>
          </c:tx>
          <c:spPr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2"/>
              </a:solidFill>
            </a:ln>
          </c:spPr>
          <c:invertIfNegative val="0"/>
          <c:cat>
            <c:strRef>
              <c:f>Tabelle1!$A$2:$A$4</c:f>
              <c:strCache>
                <c:ptCount val="3"/>
                <c:pt idx="0">
                  <c:v>&lt;50 Jahre</c:v>
                </c:pt>
                <c:pt idx="1">
                  <c:v>50-69 Jahre</c:v>
                </c:pt>
                <c:pt idx="2">
                  <c:v>&gt;69 Jahre</c:v>
                </c:pt>
              </c:strCache>
            </c:strRef>
          </c:cat>
          <c:val>
            <c:numRef>
              <c:f>Tabelle1!$C$2:$C$4</c:f>
              <c:numCache>
                <c:formatCode>General</c:formatCode>
                <c:ptCount val="3"/>
                <c:pt idx="0">
                  <c:v>3026</c:v>
                </c:pt>
                <c:pt idx="1">
                  <c:v>7418</c:v>
                </c:pt>
                <c:pt idx="2">
                  <c:v>5024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100"/>
        <c:axId val="39162624"/>
        <c:axId val="39164160"/>
      </c:barChart>
      <c:catAx>
        <c:axId val="3916262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 b="1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de-DE"/>
          </a:p>
        </c:txPr>
        <c:crossAx val="39164160"/>
        <c:crosses val="autoZero"/>
        <c:auto val="1"/>
        <c:lblAlgn val="ctr"/>
        <c:lblOffset val="100"/>
        <c:noMultiLvlLbl val="0"/>
      </c:catAx>
      <c:valAx>
        <c:axId val="39164160"/>
        <c:scaling>
          <c:orientation val="minMax"/>
          <c:max val="9000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spPr>
          <a:ln w="12700"/>
        </c:spPr>
        <c:txPr>
          <a:bodyPr/>
          <a:lstStyle/>
          <a:p>
            <a: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de-DE"/>
          </a:p>
        </c:txPr>
        <c:crossAx val="39162624"/>
        <c:crosses val="autoZero"/>
        <c:crossBetween val="between"/>
        <c:majorUnit val="1000"/>
        <c:minorUnit val="1000"/>
      </c:valAx>
      <c:spPr>
        <a:ln>
          <a:solidFill>
            <a:schemeClr val="bg1"/>
          </a:solidFill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34"/>
    </mc:Choice>
    <mc:Fallback>
      <c:style val="34"/>
    </mc:Fallback>
  </mc:AlternateContent>
  <c:chart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tot</c:v>
                </c:pt>
              </c:strCache>
            </c:strRef>
          </c:tx>
          <c:spPr>
            <a:solidFill>
              <a:srgbClr val="008378"/>
            </a:solidFill>
            <a:ln>
              <a:solidFill>
                <a:schemeClr val="tx1"/>
              </a:solidFill>
            </a:ln>
          </c:spPr>
          <c:invertIfNegative val="0"/>
          <c:cat>
            <c:numRef>
              <c:f>Tabelle1!$A$2:$A$13</c:f>
              <c:numCache>
                <c:formatCode>General</c:formatCode>
                <c:ptCount val="12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</c:numCache>
            </c:numRef>
          </c:cat>
          <c:val>
            <c:numRef>
              <c:f>Tabelle1!$B$2:$B$13</c:f>
              <c:numCache>
                <c:formatCode>General</c:formatCode>
                <c:ptCount val="12"/>
                <c:pt idx="0">
                  <c:v>469</c:v>
                </c:pt>
                <c:pt idx="1">
                  <c:v>485</c:v>
                </c:pt>
                <c:pt idx="2">
                  <c:v>444</c:v>
                </c:pt>
                <c:pt idx="3">
                  <c:v>445</c:v>
                </c:pt>
                <c:pt idx="4">
                  <c:v>404</c:v>
                </c:pt>
                <c:pt idx="5">
                  <c:v>379</c:v>
                </c:pt>
                <c:pt idx="6">
                  <c:v>291</c:v>
                </c:pt>
                <c:pt idx="7">
                  <c:v>267</c:v>
                </c:pt>
                <c:pt idx="8">
                  <c:v>206</c:v>
                </c:pt>
                <c:pt idx="9">
                  <c:v>142</c:v>
                </c:pt>
                <c:pt idx="10">
                  <c:v>66</c:v>
                </c:pt>
                <c:pt idx="11">
                  <c:v>20</c:v>
                </c:pt>
              </c:numCache>
            </c:numRef>
          </c:val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&gt; 2013</c:v>
                </c:pt>
              </c:strCache>
            </c:strRef>
          </c:tx>
          <c:spPr>
            <a:solidFill>
              <a:srgbClr val="92D050"/>
            </a:solidFill>
            <a:ln>
              <a:solidFill>
                <a:schemeClr val="tx1"/>
              </a:solidFill>
            </a:ln>
          </c:spPr>
          <c:invertIfNegative val="0"/>
          <c:cat>
            <c:numRef>
              <c:f>Tabelle1!$A$2:$A$13</c:f>
              <c:numCache>
                <c:formatCode>General</c:formatCode>
                <c:ptCount val="12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</c:numCache>
            </c:numRef>
          </c:cat>
          <c:val>
            <c:numRef>
              <c:f>Tabelle1!$C$2:$C$13</c:f>
              <c:numCache>
                <c:formatCode>General</c:formatCode>
                <c:ptCount val="12"/>
                <c:pt idx="0">
                  <c:v>155</c:v>
                </c:pt>
                <c:pt idx="1">
                  <c:v>222</c:v>
                </c:pt>
                <c:pt idx="2">
                  <c:v>259</c:v>
                </c:pt>
                <c:pt idx="3">
                  <c:v>291</c:v>
                </c:pt>
                <c:pt idx="4">
                  <c:v>515</c:v>
                </c:pt>
                <c:pt idx="5">
                  <c:v>530</c:v>
                </c:pt>
                <c:pt idx="6">
                  <c:v>634</c:v>
                </c:pt>
                <c:pt idx="7">
                  <c:v>703</c:v>
                </c:pt>
                <c:pt idx="8">
                  <c:v>671</c:v>
                </c:pt>
                <c:pt idx="9">
                  <c:v>763</c:v>
                </c:pt>
                <c:pt idx="10">
                  <c:v>865</c:v>
                </c:pt>
                <c:pt idx="11">
                  <c:v>1042</c:v>
                </c:pt>
              </c:numCache>
            </c:numRef>
          </c:val>
        </c:ser>
        <c:ser>
          <c:idx val="2"/>
          <c:order val="2"/>
          <c:tx>
            <c:strRef>
              <c:f>Tabelle1!$D$1</c:f>
              <c:strCache>
                <c:ptCount val="1"/>
                <c:pt idx="0">
                  <c:v>&lt; 2013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c:spPr>
          <c:invertIfNegative val="0"/>
          <c:cat>
            <c:numRef>
              <c:f>Tabelle1!$A$2:$A$13</c:f>
              <c:numCache>
                <c:formatCode>General</c:formatCode>
                <c:ptCount val="12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</c:numCache>
            </c:numRef>
          </c:cat>
          <c:val>
            <c:numRef>
              <c:f>Tabelle1!$D$2:$D$13</c:f>
              <c:numCache>
                <c:formatCode>General</c:formatCode>
                <c:ptCount val="12"/>
                <c:pt idx="0">
                  <c:v>523</c:v>
                </c:pt>
                <c:pt idx="1">
                  <c:v>582</c:v>
                </c:pt>
                <c:pt idx="2">
                  <c:v>567</c:v>
                </c:pt>
                <c:pt idx="3">
                  <c:v>678</c:v>
                </c:pt>
                <c:pt idx="4">
                  <c:v>647</c:v>
                </c:pt>
                <c:pt idx="5">
                  <c:v>598</c:v>
                </c:pt>
                <c:pt idx="6">
                  <c:v>648</c:v>
                </c:pt>
                <c:pt idx="7">
                  <c:v>613</c:v>
                </c:pt>
                <c:pt idx="8">
                  <c:v>620</c:v>
                </c:pt>
                <c:pt idx="9">
                  <c:v>592</c:v>
                </c:pt>
                <c:pt idx="10">
                  <c:v>530</c:v>
                </c:pt>
                <c:pt idx="11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9171968"/>
        <c:axId val="39359616"/>
      </c:barChart>
      <c:catAx>
        <c:axId val="391719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de-DE"/>
          </a:p>
        </c:txPr>
        <c:crossAx val="39359616"/>
        <c:crosses val="autoZero"/>
        <c:auto val="1"/>
        <c:lblAlgn val="ctr"/>
        <c:lblOffset val="100"/>
        <c:noMultiLvlLbl val="0"/>
      </c:catAx>
      <c:valAx>
        <c:axId val="39359616"/>
        <c:scaling>
          <c:orientation val="minMax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de-DE"/>
          </a:p>
        </c:txPr>
        <c:crossAx val="39171968"/>
        <c:crosses val="autoZero"/>
        <c:crossBetween val="between"/>
        <c:majorUnit val="0.2"/>
      </c:valAx>
      <c:spPr>
        <a:noFill/>
      </c:spPr>
    </c:plotArea>
    <c:plotVisOnly val="1"/>
    <c:dispBlanksAs val="gap"/>
    <c:showDLblsOverMax val="0"/>
  </c:chart>
  <c:spPr>
    <a:noFill/>
    <a:ln w="0">
      <a:noFill/>
    </a:ln>
  </c:spPr>
  <c:txPr>
    <a:bodyPr/>
    <a:lstStyle/>
    <a:p>
      <a:pPr>
        <a:defRPr sz="1800"/>
      </a:pPr>
      <a:endParaRPr lang="de-DE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34"/>
    </mc:Choice>
    <mc:Fallback>
      <c:style val="34"/>
    </mc:Fallback>
  </mc:AlternateContent>
  <c:chart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tot</c:v>
                </c:pt>
              </c:strCache>
            </c:strRef>
          </c:tx>
          <c:spPr>
            <a:solidFill>
              <a:srgbClr val="008378"/>
            </a:solidFill>
            <a:ln>
              <a:solidFill>
                <a:schemeClr val="tx1"/>
              </a:solidFill>
            </a:ln>
          </c:spPr>
          <c:invertIfNegative val="0"/>
          <c:cat>
            <c:numRef>
              <c:f>Tabelle1!$A$2:$A$13</c:f>
              <c:numCache>
                <c:formatCode>General</c:formatCode>
                <c:ptCount val="12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</c:numCache>
            </c:numRef>
          </c:cat>
          <c:val>
            <c:numRef>
              <c:f>Tabelle1!$B$2:$B$13</c:f>
              <c:numCache>
                <c:formatCode>General</c:formatCode>
                <c:ptCount val="12"/>
                <c:pt idx="0">
                  <c:v>469</c:v>
                </c:pt>
                <c:pt idx="1">
                  <c:v>485</c:v>
                </c:pt>
                <c:pt idx="2">
                  <c:v>444</c:v>
                </c:pt>
                <c:pt idx="3">
                  <c:v>445</c:v>
                </c:pt>
                <c:pt idx="4">
                  <c:v>404</c:v>
                </c:pt>
                <c:pt idx="5">
                  <c:v>379</c:v>
                </c:pt>
                <c:pt idx="6">
                  <c:v>291</c:v>
                </c:pt>
                <c:pt idx="7">
                  <c:v>267</c:v>
                </c:pt>
                <c:pt idx="8">
                  <c:v>206</c:v>
                </c:pt>
                <c:pt idx="9">
                  <c:v>142</c:v>
                </c:pt>
                <c:pt idx="10">
                  <c:v>66</c:v>
                </c:pt>
                <c:pt idx="11">
                  <c:v>20</c:v>
                </c:pt>
              </c:numCache>
            </c:numRef>
          </c:val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&gt; 2013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chemeClr val="tx1"/>
              </a:solidFill>
            </a:ln>
          </c:spPr>
          <c:invertIfNegative val="0"/>
          <c:cat>
            <c:numRef>
              <c:f>Tabelle1!$A$2:$A$13</c:f>
              <c:numCache>
                <c:formatCode>General</c:formatCode>
                <c:ptCount val="12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</c:numCache>
            </c:numRef>
          </c:cat>
          <c:val>
            <c:numRef>
              <c:f>Tabelle1!$C$2:$C$13</c:f>
              <c:numCache>
                <c:formatCode>General</c:formatCode>
                <c:ptCount val="12"/>
                <c:pt idx="0">
                  <c:v>85</c:v>
                </c:pt>
                <c:pt idx="1">
                  <c:v>132</c:v>
                </c:pt>
                <c:pt idx="2">
                  <c:v>153</c:v>
                </c:pt>
                <c:pt idx="3">
                  <c:v>205</c:v>
                </c:pt>
                <c:pt idx="4">
                  <c:v>300</c:v>
                </c:pt>
                <c:pt idx="5">
                  <c:v>356</c:v>
                </c:pt>
                <c:pt idx="6">
                  <c:v>436</c:v>
                </c:pt>
                <c:pt idx="7">
                  <c:v>489</c:v>
                </c:pt>
                <c:pt idx="8">
                  <c:v>482</c:v>
                </c:pt>
                <c:pt idx="9">
                  <c:v>530</c:v>
                </c:pt>
                <c:pt idx="10">
                  <c:v>751</c:v>
                </c:pt>
                <c:pt idx="11">
                  <c:v>1042</c:v>
                </c:pt>
              </c:numCache>
            </c:numRef>
          </c:val>
        </c:ser>
        <c:ser>
          <c:idx val="2"/>
          <c:order val="2"/>
          <c:tx>
            <c:strRef>
              <c:f>Tabelle1!$D$1</c:f>
              <c:strCache>
                <c:ptCount val="1"/>
                <c:pt idx="0">
                  <c:v>&lt; 2013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chemeClr val="tx1"/>
              </a:solidFill>
            </a:ln>
          </c:spPr>
          <c:invertIfNegative val="0"/>
          <c:cat>
            <c:numRef>
              <c:f>Tabelle1!$A$2:$A$13</c:f>
              <c:numCache>
                <c:formatCode>General</c:formatCode>
                <c:ptCount val="12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</c:numCache>
            </c:numRef>
          </c:cat>
          <c:val>
            <c:numRef>
              <c:f>Tabelle1!$D$2:$D$13</c:f>
              <c:numCache>
                <c:formatCode>General</c:formatCode>
                <c:ptCount val="12"/>
                <c:pt idx="0">
                  <c:v>593</c:v>
                </c:pt>
                <c:pt idx="1">
                  <c:v>672</c:v>
                </c:pt>
                <c:pt idx="2">
                  <c:v>673</c:v>
                </c:pt>
                <c:pt idx="3">
                  <c:v>764</c:v>
                </c:pt>
                <c:pt idx="4">
                  <c:v>862</c:v>
                </c:pt>
                <c:pt idx="5">
                  <c:v>772</c:v>
                </c:pt>
                <c:pt idx="6">
                  <c:v>846</c:v>
                </c:pt>
                <c:pt idx="7">
                  <c:v>827</c:v>
                </c:pt>
                <c:pt idx="8">
                  <c:v>809</c:v>
                </c:pt>
                <c:pt idx="9">
                  <c:v>825</c:v>
                </c:pt>
                <c:pt idx="10">
                  <c:v>644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9798272"/>
        <c:axId val="39799808"/>
      </c:barChart>
      <c:catAx>
        <c:axId val="397982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de-DE"/>
          </a:p>
        </c:txPr>
        <c:crossAx val="39799808"/>
        <c:crosses val="autoZero"/>
        <c:auto val="1"/>
        <c:lblAlgn val="ctr"/>
        <c:lblOffset val="100"/>
        <c:noMultiLvlLbl val="0"/>
      </c:catAx>
      <c:valAx>
        <c:axId val="39799808"/>
        <c:scaling>
          <c:orientation val="minMax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de-DE"/>
          </a:p>
        </c:txPr>
        <c:crossAx val="39798272"/>
        <c:crosses val="autoZero"/>
        <c:crossBetween val="between"/>
        <c:majorUnit val="0.2"/>
      </c:valAx>
      <c:spPr>
        <a:noFill/>
      </c:spPr>
    </c:plotArea>
    <c:plotVisOnly val="1"/>
    <c:dispBlanksAs val="gap"/>
    <c:showDLblsOverMax val="0"/>
  </c:chart>
  <c:spPr>
    <a:noFill/>
    <a:ln w="0">
      <a:noFill/>
    </a:ln>
  </c:spPr>
  <c:txPr>
    <a:bodyPr/>
    <a:lstStyle/>
    <a:p>
      <a:pPr>
        <a:defRPr sz="1800"/>
      </a:pPr>
      <a:endParaRPr lang="de-DE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77825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de-DE" smtClean="0"/>
              <a:t>Stand: 16.12.2014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8165"/>
            <a:ext cx="28892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778250" y="9428165"/>
            <a:ext cx="28892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379A4D-3684-4833-A6AA-E91B74DB244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9405496"/>
      </p:ext>
    </p:extLst>
  </p:cSld>
  <p:clrMap bg1="lt1" tx1="dk1" bg2="lt2" tx2="dk2" accent1="accent1" accent2="accent2" accent3="accent3" accent4="accent4" accent5="accent5" accent6="accent6" hlink="hlink" folHlink="folHlink"/>
  <p:hf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77825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de-DE" smtClean="0"/>
              <a:t>Stand: 16.12.2014</a:t>
            </a:r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66751" y="4714876"/>
            <a:ext cx="5335588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164"/>
            <a:ext cx="28892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778250" y="9428164"/>
            <a:ext cx="28892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7BD335-3D9A-492E-AD99-2F3266528E4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84448488"/>
      </p:ext>
    </p:extLst>
  </p:cSld>
  <p:clrMap bg1="lt1" tx1="dk1" bg2="lt2" tx2="dk2" accent1="accent1" accent2="accent2" accent3="accent3" accent4="accent4" accent5="accent5" accent6="accent6" hlink="hlink" folHlink="folHlink"/>
  <p:hf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Kopfzeilenplatzhalt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de-DE" smtClean="0"/>
              <a:t>Stand: 16.12.2014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BD335-3D9A-492E-AD99-2F3266528E4A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77941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Kopfzeilenplatzhalt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de-DE" smtClean="0"/>
              <a:t>Stand: 16.12.2014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BD335-3D9A-492E-AD99-2F3266528E4A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046362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Kopfzeilenplatzhalt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de-DE" smtClean="0"/>
              <a:t>Stand: 16.12.2014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BD335-3D9A-492E-AD99-2F3266528E4A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017816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Kopfzeilenplatzhalt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de-DE" smtClean="0"/>
              <a:t>Stand: 16.12.2014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BD335-3D9A-492E-AD99-2F3266528E4A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387217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Kopfzeilenplatzhalt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de-DE" smtClean="0"/>
              <a:t>Stand: 16.12.2014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BD335-3D9A-492E-AD99-2F3266528E4A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044946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Kopfzeilenplatzhalt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de-DE" smtClean="0"/>
              <a:t>Stand: 16.12.2014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BD335-3D9A-492E-AD99-2F3266528E4A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214717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Kopfzeilenplatzhalt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de-DE" smtClean="0"/>
              <a:t>Stand: 16.12.2014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BD335-3D9A-492E-AD99-2F3266528E4A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103478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64"/>
            <a:ext cx="2133600" cy="365125"/>
          </a:xfrm>
          <a:prstGeom prst="rect">
            <a:avLst/>
          </a:prstGeom>
        </p:spPr>
        <p:txBody>
          <a:bodyPr/>
          <a:lstStyle/>
          <a:p>
            <a:fld id="{FC5E6187-CFC3-45C5-A79E-577515149F7C}" type="datetimeFigureOut">
              <a:rPr lang="de-DE" smtClean="0"/>
              <a:t>07.01.2015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64"/>
            <a:ext cx="2133600" cy="365125"/>
          </a:xfrm>
          <a:prstGeom prst="rect">
            <a:avLst/>
          </a:prstGeom>
        </p:spPr>
        <p:txBody>
          <a:bodyPr/>
          <a:lstStyle/>
          <a:p>
            <a:fld id="{C0D0F7A2-B28A-429E-988E-A3055CC33046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708346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>
          <a:xfrm>
            <a:off x="457200" y="6356364"/>
            <a:ext cx="2133600" cy="365125"/>
          </a:xfrm>
          <a:prstGeom prst="rect">
            <a:avLst/>
          </a:prstGeom>
        </p:spPr>
        <p:txBody>
          <a:bodyPr/>
          <a:lstStyle/>
          <a:p>
            <a:fld id="{FC5E6187-CFC3-45C5-A79E-577515149F7C}" type="datetimeFigureOut">
              <a:rPr lang="de-DE" smtClean="0"/>
              <a:t>07.01.2015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6553200" y="6356364"/>
            <a:ext cx="2133600" cy="365125"/>
          </a:xfrm>
          <a:prstGeom prst="rect">
            <a:avLst/>
          </a:prstGeom>
        </p:spPr>
        <p:txBody>
          <a:bodyPr/>
          <a:lstStyle/>
          <a:p>
            <a:fld id="{C0D0F7A2-B28A-429E-988E-A3055CC3304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70023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6"/>
          <p:cNvSpPr>
            <a:spLocks noChangeArrowheads="1"/>
          </p:cNvSpPr>
          <p:nvPr userDrawn="1"/>
        </p:nvSpPr>
        <p:spPr bwMode="auto">
          <a:xfrm>
            <a:off x="0" y="0"/>
            <a:ext cx="9144000" cy="449459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9352" tIns="39676" rIns="79352" bIns="39676">
            <a:spAutoFit/>
          </a:bodyPr>
          <a:lstStyle>
            <a:lvl1pPr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396875"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793750"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190625"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587500"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0447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019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29591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163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endParaRPr lang="de-DE" altLang="de-DE" b="1">
              <a:solidFill>
                <a:srgbClr val="3333CC"/>
              </a:solidFill>
              <a:latin typeface="Arial" charset="0"/>
            </a:endParaRPr>
          </a:p>
        </p:txBody>
      </p:sp>
      <p:graphicFrame>
        <p:nvGraphicFramePr>
          <p:cNvPr id="8" name="Object 15">
            <a:hlinkClick r:id="" action="ppaction://ole?verb=0"/>
          </p:cNvPr>
          <p:cNvGraphicFramePr>
            <a:graphicFrameLocks noChangeAspect="1"/>
          </p:cNvGraphicFramePr>
          <p:nvPr userDrawn="1"/>
        </p:nvGraphicFramePr>
        <p:xfrm>
          <a:off x="2" y="-14287"/>
          <a:ext cx="542192" cy="4699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7" name="Dokument" r:id="rId5" imgW="1458599" imgH="1305528" progId="Word.Document.8">
                  <p:embed/>
                </p:oleObj>
              </mc:Choice>
              <mc:Fallback>
                <p:oleObj name="Dokument" r:id="rId5" imgW="1458599" imgH="1305528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9380" t="13788" r="8392" b="14339"/>
                      <a:stretch>
                        <a:fillRect/>
                      </a:stretch>
                    </p:blipFill>
                    <p:spPr bwMode="auto">
                      <a:xfrm>
                        <a:off x="2" y="-14287"/>
                        <a:ext cx="542192" cy="46990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17"/>
          <p:cNvSpPr>
            <a:spLocks noChangeArrowheads="1"/>
          </p:cNvSpPr>
          <p:nvPr userDrawn="1"/>
        </p:nvSpPr>
        <p:spPr bwMode="auto">
          <a:xfrm>
            <a:off x="58615" y="12701"/>
            <a:ext cx="9144000" cy="4494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AEAEA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9352" tIns="39676" rIns="79352" bIns="39676">
            <a:spAutoFit/>
          </a:bodyPr>
          <a:lstStyle>
            <a:lvl1pPr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396875"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793750"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190625"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587500"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0447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019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29591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163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de-DE" altLang="de-DE" b="1" dirty="0">
                <a:solidFill>
                  <a:srgbClr val="3333CC"/>
                </a:solidFill>
                <a:latin typeface="Arial" charset="0"/>
              </a:rPr>
              <a:t>Mittelfranken ED </a:t>
            </a:r>
            <a:r>
              <a:rPr lang="de-DE" altLang="de-DE" b="1" dirty="0" smtClean="0">
                <a:solidFill>
                  <a:srgbClr val="3333CC"/>
                </a:solidFill>
                <a:latin typeface="Arial" charset="0"/>
              </a:rPr>
              <a:t>2002-2013: Brustdrüse</a:t>
            </a:r>
            <a:endParaRPr lang="de-DE" altLang="de-DE" b="1" dirty="0">
              <a:solidFill>
                <a:srgbClr val="3333CC"/>
              </a:solidFill>
              <a:latin typeface="Arial" charset="0"/>
            </a:endParaRPr>
          </a:p>
        </p:txBody>
      </p:sp>
      <p:sp>
        <p:nvSpPr>
          <p:cNvPr id="5" name="Textfeld 4"/>
          <p:cNvSpPr txBox="1"/>
          <p:nvPr userDrawn="1"/>
        </p:nvSpPr>
        <p:spPr>
          <a:xfrm>
            <a:off x="6084168" y="6669940"/>
            <a:ext cx="309634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Auslesedatum: 07.11.2014, Stand: November 2014</a:t>
            </a:r>
            <a:endParaRPr lang="de-DE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feld 5"/>
          <p:cNvSpPr txBox="1">
            <a:spLocks noChangeArrowheads="1"/>
          </p:cNvSpPr>
          <p:nvPr userDrawn="1"/>
        </p:nvSpPr>
        <p:spPr bwMode="auto">
          <a:xfrm>
            <a:off x="-5408" y="6634163"/>
            <a:ext cx="4793432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de-DE" sz="1000" i="1" dirty="0" smtClean="0"/>
              <a:t>©</a:t>
            </a:r>
            <a:r>
              <a:rPr lang="de-DE" sz="1000" dirty="0" smtClean="0"/>
              <a:t> Tumorzentrum der Universität Erlangen-Nürnberg, Qualitätsbericht 2014</a:t>
            </a:r>
          </a:p>
        </p:txBody>
      </p:sp>
    </p:spTree>
    <p:extLst>
      <p:ext uri="{BB962C8B-B14F-4D97-AF65-F5344CB8AC3E}">
        <p14:creationId xmlns:p14="http://schemas.microsoft.com/office/powerpoint/2010/main" val="876145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7" r:id="rId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.e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.wmf"/><Relationship Id="rId5" Type="http://schemas.openxmlformats.org/officeDocument/2006/relationships/image" Target="../media/image1.emf"/><Relationship Id="rId4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4"/>
          <p:cNvSpPr txBox="1">
            <a:spLocks noChangeArrowheads="1"/>
          </p:cNvSpPr>
          <p:nvPr/>
        </p:nvSpPr>
        <p:spPr bwMode="auto">
          <a:xfrm>
            <a:off x="1219200" y="1916794"/>
            <a:ext cx="6644054" cy="23763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8000" tIns="10800" rIns="18000" bIns="1080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de-DE" altLang="de-DE" sz="3600" b="1" dirty="0" smtClean="0">
                <a:solidFill>
                  <a:srgbClr val="0033CC"/>
                </a:solidFill>
              </a:rPr>
              <a:t>Brustdrüse</a:t>
            </a:r>
          </a:p>
          <a:p>
            <a:pPr algn="ctr">
              <a:spcBef>
                <a:spcPct val="50000"/>
              </a:spcBef>
            </a:pPr>
            <a:r>
              <a:rPr lang="de-DE" altLang="de-DE" sz="1800" b="1" dirty="0" smtClean="0">
                <a:solidFill>
                  <a:srgbClr val="0033CC"/>
                </a:solidFill>
              </a:rPr>
              <a:t>C50, D05</a:t>
            </a:r>
          </a:p>
          <a:p>
            <a:pPr algn="ctr">
              <a:spcBef>
                <a:spcPct val="50000"/>
              </a:spcBef>
            </a:pPr>
            <a:endParaRPr lang="de-DE" altLang="de-DE" sz="3600" b="1" dirty="0">
              <a:solidFill>
                <a:srgbClr val="0033CC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de-DE" altLang="de-DE" b="1" dirty="0" smtClean="0">
                <a:solidFill>
                  <a:srgbClr val="0033CC"/>
                </a:solidFill>
              </a:rPr>
              <a:t>Erstdiagnosejahre 2002-2013</a:t>
            </a:r>
            <a:endParaRPr lang="de-DE" altLang="de-DE" b="1" dirty="0">
              <a:solidFill>
                <a:srgbClr val="0033CC"/>
              </a:solidFill>
            </a:endParaRPr>
          </a:p>
        </p:txBody>
      </p:sp>
      <p:sp>
        <p:nvSpPr>
          <p:cNvPr id="13316" name="Rectangle 16"/>
          <p:cNvSpPr>
            <a:spLocks noChangeArrowheads="1"/>
          </p:cNvSpPr>
          <p:nvPr/>
        </p:nvSpPr>
        <p:spPr bwMode="auto">
          <a:xfrm>
            <a:off x="0" y="1"/>
            <a:ext cx="9144000" cy="449263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9352" tIns="39676" rIns="79352" bIns="39676">
            <a:spAutoFit/>
          </a:bodyPr>
          <a:lstStyle>
            <a:lvl1pPr defTabSz="7937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793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7937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7937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7937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de-DE" altLang="de-DE" b="1" dirty="0">
                <a:solidFill>
                  <a:srgbClr val="3333CC"/>
                </a:solidFill>
              </a:rPr>
              <a:t>Tumorzentrum der Universität Erlangen-Nürnberg</a:t>
            </a:r>
          </a:p>
        </p:txBody>
      </p:sp>
      <p:graphicFrame>
        <p:nvGraphicFramePr>
          <p:cNvPr id="13317" name="Object 17">
            <a:hlinkClick r:id="" action="ppaction://ole?verb=0"/>
          </p:cNvPr>
          <p:cNvGraphicFramePr>
            <a:graphicFrameLocks noChangeAspect="1"/>
          </p:cNvGraphicFramePr>
          <p:nvPr/>
        </p:nvGraphicFramePr>
        <p:xfrm>
          <a:off x="1" y="-14287"/>
          <a:ext cx="542192" cy="4699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1" name="Dokument" r:id="rId3" imgW="1458599" imgH="1305528" progId="Word.Document.8">
                  <p:embed/>
                </p:oleObj>
              </mc:Choice>
              <mc:Fallback>
                <p:oleObj name="Dokument" r:id="rId3" imgW="1458599" imgH="1305528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9380" t="13788" r="8392" b="14339"/>
                      <a:stretch>
                        <a:fillRect/>
                      </a:stretch>
                    </p:blipFill>
                    <p:spPr bwMode="auto">
                      <a:xfrm>
                        <a:off x="1" y="-14287"/>
                        <a:ext cx="542192" cy="46990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feld 4"/>
          <p:cNvSpPr txBox="1">
            <a:spLocks noChangeArrowheads="1"/>
          </p:cNvSpPr>
          <p:nvPr/>
        </p:nvSpPr>
        <p:spPr bwMode="auto">
          <a:xfrm>
            <a:off x="-5408" y="6634163"/>
            <a:ext cx="4793432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de-DE" sz="1000" i="1" dirty="0" smtClean="0"/>
              <a:t>©</a:t>
            </a:r>
            <a:r>
              <a:rPr lang="de-DE" sz="1000" dirty="0" smtClean="0"/>
              <a:t> Tumorzentrum der Universität Erlangen-Nürnberg, Qualitätsbericht 2014</a:t>
            </a:r>
          </a:p>
        </p:txBody>
      </p:sp>
      <p:sp>
        <p:nvSpPr>
          <p:cNvPr id="6" name="Textfeld 5"/>
          <p:cNvSpPr txBox="1"/>
          <p:nvPr/>
        </p:nvSpPr>
        <p:spPr>
          <a:xfrm>
            <a:off x="6084168" y="6669940"/>
            <a:ext cx="309634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Auslesedatum: 07.11.2014, Stand: November 2014</a:t>
            </a:r>
            <a:endParaRPr lang="de-DE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7253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 1"/>
          <p:cNvGraphicFramePr/>
          <p:nvPr>
            <p:extLst>
              <p:ext uri="{D42A27DB-BD31-4B8C-83A1-F6EECF244321}">
                <p14:modId xmlns:p14="http://schemas.microsoft.com/office/powerpoint/2010/main" val="1019027769"/>
              </p:ext>
            </p:extLst>
          </p:nvPr>
        </p:nvGraphicFramePr>
        <p:xfrm>
          <a:off x="652453" y="1637193"/>
          <a:ext cx="7132320" cy="4673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7877617" y="3390091"/>
            <a:ext cx="130289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de-DE" altLang="de-DE" sz="1200" dirty="0" smtClean="0"/>
              <a:t>Unbekannt</a:t>
            </a:r>
          </a:p>
          <a:p>
            <a:pPr>
              <a:spcBef>
                <a:spcPct val="50000"/>
              </a:spcBef>
            </a:pPr>
            <a:r>
              <a:rPr lang="de-DE" altLang="de-DE" sz="1200" dirty="0" smtClean="0"/>
              <a:t>Bekannt</a:t>
            </a:r>
          </a:p>
          <a:p>
            <a:pPr>
              <a:spcBef>
                <a:spcPct val="50000"/>
              </a:spcBef>
            </a:pPr>
            <a:r>
              <a:rPr lang="de-DE" altLang="de-DE" sz="1200" dirty="0" smtClean="0"/>
              <a:t>Patient tot</a:t>
            </a:r>
            <a:endParaRPr lang="de-DE" altLang="de-DE" sz="1200" dirty="0"/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7740352" y="3750131"/>
            <a:ext cx="117015" cy="117015"/>
          </a:xfrm>
          <a:prstGeom prst="rect">
            <a:avLst/>
          </a:prstGeom>
          <a:solidFill>
            <a:srgbClr val="FFC0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de-DE" altLang="de-DE"/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7740352" y="4038163"/>
            <a:ext cx="117015" cy="117015"/>
          </a:xfrm>
          <a:prstGeom prst="rect">
            <a:avLst/>
          </a:prstGeom>
          <a:solidFill>
            <a:srgbClr val="008380">
              <a:alpha val="74117"/>
            </a:srgb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de-DE" altLang="de-DE"/>
          </a:p>
        </p:txBody>
      </p:sp>
      <p:sp>
        <p:nvSpPr>
          <p:cNvPr id="6" name="Rectangle 10"/>
          <p:cNvSpPr>
            <a:spLocks noChangeArrowheads="1"/>
          </p:cNvSpPr>
          <p:nvPr/>
        </p:nvSpPr>
        <p:spPr bwMode="auto">
          <a:xfrm>
            <a:off x="7740352" y="3468176"/>
            <a:ext cx="117015" cy="117015"/>
          </a:xfrm>
          <a:prstGeom prst="rect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de-DE" altLang="de-DE"/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 rot="16200000">
            <a:off x="-637825" y="3703602"/>
            <a:ext cx="2206799" cy="2840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8462" tIns="49232" rIns="98462" bIns="49232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200" dirty="0" smtClean="0">
                <a:latin typeface="Arial" charset="0"/>
              </a:rPr>
              <a:t>Relative Häufigkeit</a:t>
            </a:r>
            <a:endParaRPr lang="de-DE" altLang="de-DE" sz="1200" dirty="0">
              <a:latin typeface="Arial" charset="0"/>
            </a:endParaRP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3447773" y="6313260"/>
            <a:ext cx="2060331" cy="2840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8462" tIns="49232" rIns="98462" bIns="49232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200" dirty="0">
                <a:latin typeface="Arial" charset="0"/>
              </a:rPr>
              <a:t>Diagnosejahr</a:t>
            </a:r>
          </a:p>
        </p:txBody>
      </p:sp>
      <p:sp>
        <p:nvSpPr>
          <p:cNvPr id="24" name="Text Box 3"/>
          <p:cNvSpPr txBox="1">
            <a:spLocks noChangeArrowheads="1"/>
          </p:cNvSpPr>
          <p:nvPr/>
        </p:nvSpPr>
        <p:spPr bwMode="auto">
          <a:xfrm>
            <a:off x="-33702" y="519644"/>
            <a:ext cx="9177703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lvl="0" algn="ctr"/>
            <a:r>
              <a:rPr lang="de-DE" altLang="de-DE" sz="2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Aktuelles Klinisches Follow-</a:t>
            </a:r>
            <a:r>
              <a:rPr lang="de-DE" altLang="de-DE" sz="20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</a:t>
            </a:r>
            <a:r>
              <a:rPr lang="de-DE" altLang="de-DE" sz="2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(FUP &gt; 01.01.2013)</a:t>
            </a:r>
            <a:r>
              <a:rPr lang="de-DE" altLang="de-DE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altLang="de-DE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C50, D05</a:t>
            </a:r>
            <a:endParaRPr lang="de-DE" altLang="de-DE" sz="1400" b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de-DE" altLang="de-DE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Gesamt=16.866</a:t>
            </a:r>
            <a:endParaRPr lang="de-DE" altLang="de-DE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feld 21"/>
          <p:cNvSpPr txBox="1"/>
          <p:nvPr/>
        </p:nvSpPr>
        <p:spPr>
          <a:xfrm>
            <a:off x="1331640" y="1537480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1147</a:t>
            </a: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feld 22"/>
          <p:cNvSpPr txBox="1"/>
          <p:nvPr/>
        </p:nvSpPr>
        <p:spPr>
          <a:xfrm>
            <a:off x="1835696" y="1538043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1289</a:t>
            </a: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feld 27"/>
          <p:cNvSpPr txBox="1"/>
          <p:nvPr/>
        </p:nvSpPr>
        <p:spPr>
          <a:xfrm>
            <a:off x="2411760" y="1538606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1270</a:t>
            </a: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feld 28"/>
          <p:cNvSpPr txBox="1"/>
          <p:nvPr/>
        </p:nvSpPr>
        <p:spPr>
          <a:xfrm>
            <a:off x="2915816" y="1539169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1414</a:t>
            </a: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feld 29"/>
          <p:cNvSpPr txBox="1"/>
          <p:nvPr/>
        </p:nvSpPr>
        <p:spPr>
          <a:xfrm>
            <a:off x="3419872" y="1540295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1566</a:t>
            </a: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feld 30"/>
          <p:cNvSpPr txBox="1"/>
          <p:nvPr/>
        </p:nvSpPr>
        <p:spPr>
          <a:xfrm>
            <a:off x="3995936" y="1540858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1507</a:t>
            </a: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feld 31"/>
          <p:cNvSpPr txBox="1"/>
          <p:nvPr/>
        </p:nvSpPr>
        <p:spPr>
          <a:xfrm>
            <a:off x="5004048" y="1541421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1583</a:t>
            </a: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feld 32"/>
          <p:cNvSpPr txBox="1"/>
          <p:nvPr/>
        </p:nvSpPr>
        <p:spPr>
          <a:xfrm>
            <a:off x="5508104" y="1541984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1497</a:t>
            </a: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xtfeld 33"/>
          <p:cNvSpPr txBox="1"/>
          <p:nvPr/>
        </p:nvSpPr>
        <p:spPr>
          <a:xfrm>
            <a:off x="6084168" y="1535228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1497</a:t>
            </a: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feld 34"/>
          <p:cNvSpPr txBox="1"/>
          <p:nvPr/>
        </p:nvSpPr>
        <p:spPr>
          <a:xfrm>
            <a:off x="6588224" y="1535228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1461</a:t>
            </a: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Textfeld 35"/>
          <p:cNvSpPr txBox="1"/>
          <p:nvPr/>
        </p:nvSpPr>
        <p:spPr>
          <a:xfrm>
            <a:off x="7164288" y="1541984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1062</a:t>
            </a: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Textfeld 36"/>
          <p:cNvSpPr txBox="1"/>
          <p:nvPr/>
        </p:nvSpPr>
        <p:spPr>
          <a:xfrm>
            <a:off x="4499992" y="1556792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1573</a:t>
            </a: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5556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4"/>
          <p:cNvSpPr txBox="1">
            <a:spLocks noChangeArrowheads="1"/>
          </p:cNvSpPr>
          <p:nvPr/>
        </p:nvSpPr>
        <p:spPr bwMode="auto">
          <a:xfrm>
            <a:off x="1219200" y="1674813"/>
            <a:ext cx="6644054" cy="26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8000" tIns="10800" rIns="18000" bIns="1080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de-DE" altLang="de-DE" sz="1600" b="1">
                <a:solidFill>
                  <a:srgbClr val="000000"/>
                </a:solidFill>
              </a:rPr>
              <a:t>Nutzungsbedingungen</a:t>
            </a:r>
          </a:p>
        </p:txBody>
      </p:sp>
      <p:sp>
        <p:nvSpPr>
          <p:cNvPr id="13315" name="Text Box 30"/>
          <p:cNvSpPr txBox="1">
            <a:spLocks noChangeArrowheads="1"/>
          </p:cNvSpPr>
          <p:nvPr/>
        </p:nvSpPr>
        <p:spPr bwMode="auto">
          <a:xfrm>
            <a:off x="1182566" y="2106613"/>
            <a:ext cx="6646985" cy="35920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8000" tIns="10800" rIns="18000" bIns="1080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de-DE" altLang="de-DE" sz="1600" dirty="0">
                <a:solidFill>
                  <a:srgbClr val="000000"/>
                </a:solidFill>
              </a:rPr>
              <a:t>Die Abbildungen dürfen unter folgenden Bedingungen in Vorträgen, wissenschaftlichen Veröffentlichungen, Doktorarbeiten </a:t>
            </a:r>
            <a:r>
              <a:rPr lang="de-DE" altLang="de-DE" sz="1600" dirty="0" err="1">
                <a:solidFill>
                  <a:srgbClr val="000000"/>
                </a:solidFill>
              </a:rPr>
              <a:t>u.ä.</a:t>
            </a:r>
            <a:r>
              <a:rPr lang="de-DE" altLang="de-DE" sz="1600" dirty="0">
                <a:solidFill>
                  <a:srgbClr val="000000"/>
                </a:solidFill>
              </a:rPr>
              <a:t> verwendet werden:</a:t>
            </a:r>
          </a:p>
          <a:p>
            <a:pPr>
              <a:spcBef>
                <a:spcPct val="50000"/>
              </a:spcBef>
            </a:pPr>
            <a:r>
              <a:rPr lang="de-DE" altLang="de-DE" sz="1600" dirty="0">
                <a:solidFill>
                  <a:srgbClr val="000000"/>
                </a:solidFill>
              </a:rPr>
              <a:t>Eine Abbildung wird entweder komplett übernommen, d.h. einschließlich Kopf- und Fußzeile, oder die Abbildung wird – bei Übernahme nur der Grafik selbst –  mit einer Quellenangabe nach unten angegebener Zitierweise versehen.</a:t>
            </a:r>
            <a:br>
              <a:rPr lang="de-DE" altLang="de-DE" sz="1600" dirty="0">
                <a:solidFill>
                  <a:srgbClr val="000000"/>
                </a:solidFill>
              </a:rPr>
            </a:br>
            <a:r>
              <a:rPr lang="de-DE" altLang="de-DE" sz="1600" dirty="0">
                <a:solidFill>
                  <a:srgbClr val="000000"/>
                </a:solidFill>
              </a:rPr>
              <a:t>Es ist nicht zulässig, Ausschnitte aus einer Grafik zu verwenden.</a:t>
            </a:r>
          </a:p>
          <a:p>
            <a:pPr>
              <a:spcBef>
                <a:spcPct val="50000"/>
              </a:spcBef>
            </a:pPr>
            <a:endParaRPr lang="de-DE" altLang="de-DE" sz="1600" dirty="0">
              <a:solidFill>
                <a:srgbClr val="000000"/>
              </a:solidFill>
            </a:endParaRPr>
          </a:p>
          <a:p>
            <a:pPr>
              <a:spcBef>
                <a:spcPct val="50000"/>
              </a:spcBef>
            </a:pPr>
            <a:r>
              <a:rPr lang="de-DE" altLang="de-DE" sz="1600" dirty="0">
                <a:solidFill>
                  <a:srgbClr val="000000"/>
                </a:solidFill>
              </a:rPr>
              <a:t>Quelle: </a:t>
            </a:r>
            <a:br>
              <a:rPr lang="de-DE" altLang="de-DE" sz="1600" dirty="0">
                <a:solidFill>
                  <a:srgbClr val="000000"/>
                </a:solidFill>
              </a:rPr>
            </a:br>
            <a:r>
              <a:rPr lang="de-DE" altLang="de-DE" sz="1600" dirty="0">
                <a:solidFill>
                  <a:srgbClr val="000000"/>
                </a:solidFill>
              </a:rPr>
              <a:t>Tumorzentrum der Universität Erlangen-Nürnberg (Hrsg.): </a:t>
            </a:r>
            <a:br>
              <a:rPr lang="de-DE" altLang="de-DE" sz="1600" dirty="0">
                <a:solidFill>
                  <a:srgbClr val="000000"/>
                </a:solidFill>
              </a:rPr>
            </a:br>
            <a:r>
              <a:rPr lang="de-DE" altLang="de-DE" sz="1600" dirty="0">
                <a:solidFill>
                  <a:srgbClr val="000000"/>
                </a:solidFill>
              </a:rPr>
              <a:t>Qualitätsbericht </a:t>
            </a:r>
            <a:r>
              <a:rPr lang="de-DE" altLang="de-DE" sz="1600" dirty="0" smtClean="0">
                <a:solidFill>
                  <a:srgbClr val="000000"/>
                </a:solidFill>
              </a:rPr>
              <a:t>2014 </a:t>
            </a:r>
            <a:r>
              <a:rPr lang="de-DE" altLang="de-DE" sz="1600" dirty="0">
                <a:solidFill>
                  <a:srgbClr val="000000"/>
                </a:solidFill>
              </a:rPr>
              <a:t>– Krebs in Mittelfranken </a:t>
            </a:r>
            <a:r>
              <a:rPr lang="de-DE" altLang="de-DE" sz="1600" dirty="0" smtClean="0">
                <a:solidFill>
                  <a:srgbClr val="000000"/>
                </a:solidFill>
              </a:rPr>
              <a:t>2002-2013, </a:t>
            </a:r>
            <a:r>
              <a:rPr lang="de-DE" altLang="de-DE" sz="1600" dirty="0">
                <a:solidFill>
                  <a:srgbClr val="000000"/>
                </a:solidFill>
              </a:rPr>
              <a:t/>
            </a:r>
            <a:br>
              <a:rPr lang="de-DE" altLang="de-DE" sz="1600" dirty="0">
                <a:solidFill>
                  <a:srgbClr val="000000"/>
                </a:solidFill>
              </a:rPr>
            </a:br>
            <a:r>
              <a:rPr lang="de-DE" altLang="de-DE" sz="1600" dirty="0" smtClean="0">
                <a:solidFill>
                  <a:srgbClr val="000000"/>
                </a:solidFill>
              </a:rPr>
              <a:t>Erlangen, 2014</a:t>
            </a:r>
            <a:r>
              <a:rPr lang="de-DE" altLang="de-DE" sz="1600" dirty="0" smtClean="0">
                <a:solidFill>
                  <a:srgbClr val="000000"/>
                </a:solidFill>
              </a:rPr>
              <a:t>.</a:t>
            </a:r>
            <a:endParaRPr lang="de-DE" altLang="de-DE" sz="1600" dirty="0">
              <a:solidFill>
                <a:srgbClr val="000000"/>
              </a:solidFill>
            </a:endParaRPr>
          </a:p>
        </p:txBody>
      </p:sp>
      <p:sp>
        <p:nvSpPr>
          <p:cNvPr id="13316" name="Rectangle 16"/>
          <p:cNvSpPr>
            <a:spLocks noChangeArrowheads="1"/>
          </p:cNvSpPr>
          <p:nvPr/>
        </p:nvSpPr>
        <p:spPr bwMode="auto">
          <a:xfrm>
            <a:off x="0" y="1"/>
            <a:ext cx="9144000" cy="449263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9352" tIns="39676" rIns="79352" bIns="39676">
            <a:spAutoFit/>
          </a:bodyPr>
          <a:lstStyle>
            <a:lvl1pPr defTabSz="7937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793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7937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7937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7937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de-DE" altLang="de-DE" b="1" dirty="0">
                <a:solidFill>
                  <a:srgbClr val="3333CC"/>
                </a:solidFill>
              </a:rPr>
              <a:t>Tumorzentrum der Universität Erlangen-Nürnberg</a:t>
            </a:r>
          </a:p>
        </p:txBody>
      </p:sp>
      <p:graphicFrame>
        <p:nvGraphicFramePr>
          <p:cNvPr id="13317" name="Object 17">
            <a:hlinkClick r:id="" action="ppaction://ole?verb=0"/>
          </p:cNvPr>
          <p:cNvGraphicFramePr>
            <a:graphicFrameLocks noChangeAspect="1"/>
          </p:cNvGraphicFramePr>
          <p:nvPr/>
        </p:nvGraphicFramePr>
        <p:xfrm>
          <a:off x="1" y="-14287"/>
          <a:ext cx="542192" cy="4699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4" name="Dokument" r:id="rId3" imgW="1458599" imgH="1305528" progId="Word.Document.8">
                  <p:embed/>
                </p:oleObj>
              </mc:Choice>
              <mc:Fallback>
                <p:oleObj name="Dokument" r:id="rId3" imgW="1458599" imgH="1305528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9380" t="13788" r="8392" b="14339"/>
                      <a:stretch>
                        <a:fillRect/>
                      </a:stretch>
                    </p:blipFill>
                    <p:spPr bwMode="auto">
                      <a:xfrm>
                        <a:off x="1" y="-14287"/>
                        <a:ext cx="542192" cy="46990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feld 5"/>
          <p:cNvSpPr txBox="1"/>
          <p:nvPr/>
        </p:nvSpPr>
        <p:spPr>
          <a:xfrm>
            <a:off x="3275856" y="2276872"/>
            <a:ext cx="2664296" cy="92333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2002-2013</a:t>
            </a:r>
          </a:p>
          <a:p>
            <a:pPr algn="ctr"/>
            <a:endParaRPr lang="de-D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22.790</a:t>
            </a:r>
          </a:p>
        </p:txBody>
      </p:sp>
      <p:sp>
        <p:nvSpPr>
          <p:cNvPr id="7" name="Textfeld 6"/>
          <p:cNvSpPr txBox="1"/>
          <p:nvPr/>
        </p:nvSpPr>
        <p:spPr>
          <a:xfrm>
            <a:off x="6228184" y="2282840"/>
            <a:ext cx="2613580" cy="92333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&lt; 2002</a:t>
            </a:r>
          </a:p>
          <a:p>
            <a:pPr algn="ctr"/>
            <a:endParaRPr lang="de-D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11.928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3275856" y="3939862"/>
            <a:ext cx="2664296" cy="92333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Mittelfranken</a:t>
            </a:r>
          </a:p>
          <a:p>
            <a:pPr algn="ctr"/>
            <a:endParaRPr lang="de-D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18.232</a:t>
            </a:r>
          </a:p>
        </p:txBody>
      </p:sp>
      <p:sp>
        <p:nvSpPr>
          <p:cNvPr id="10" name="Textfeld 9"/>
          <p:cNvSpPr txBox="1"/>
          <p:nvPr/>
        </p:nvSpPr>
        <p:spPr>
          <a:xfrm>
            <a:off x="6228183" y="3945830"/>
            <a:ext cx="2615011" cy="92333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Nicht Mittelfranken</a:t>
            </a:r>
          </a:p>
          <a:p>
            <a:pPr algn="ctr"/>
            <a:endParaRPr lang="de-D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4.558</a:t>
            </a:r>
          </a:p>
        </p:txBody>
      </p:sp>
      <p:sp>
        <p:nvSpPr>
          <p:cNvPr id="11" name="Text Box 38"/>
          <p:cNvSpPr txBox="1">
            <a:spLocks noChangeArrowheads="1"/>
          </p:cNvSpPr>
          <p:nvPr/>
        </p:nvSpPr>
        <p:spPr bwMode="auto">
          <a:xfrm>
            <a:off x="211017" y="580203"/>
            <a:ext cx="8745415" cy="97658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98462" tIns="49232" rIns="98462" bIns="49232">
            <a:spAutoFit/>
          </a:bodyPr>
          <a:lstStyle>
            <a:lvl1pPr>
              <a:tabLst>
                <a:tab pos="1349375" algn="l"/>
                <a:tab pos="5021263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1343025">
              <a:tabLst>
                <a:tab pos="1349375" algn="l"/>
                <a:tab pos="5021263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522413">
              <a:tabLst>
                <a:tab pos="1349375" algn="l"/>
                <a:tab pos="5021263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01800">
              <a:tabLst>
                <a:tab pos="1349375" algn="l"/>
                <a:tab pos="5021263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881188">
              <a:tabLst>
                <a:tab pos="1349375" algn="l"/>
                <a:tab pos="5021263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338388" eaLnBrk="0" fontAlgn="base" hangingPunct="0">
              <a:spcBef>
                <a:spcPct val="0"/>
              </a:spcBef>
              <a:spcAft>
                <a:spcPct val="0"/>
              </a:spcAft>
              <a:tabLst>
                <a:tab pos="1349375" algn="l"/>
                <a:tab pos="5021263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795588" eaLnBrk="0" fontAlgn="base" hangingPunct="0">
              <a:spcBef>
                <a:spcPct val="0"/>
              </a:spcBef>
              <a:spcAft>
                <a:spcPct val="0"/>
              </a:spcAft>
              <a:tabLst>
                <a:tab pos="1349375" algn="l"/>
                <a:tab pos="5021263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252788" eaLnBrk="0" fontAlgn="base" hangingPunct="0">
              <a:spcBef>
                <a:spcPct val="0"/>
              </a:spcBef>
              <a:spcAft>
                <a:spcPct val="0"/>
              </a:spcAft>
              <a:tabLst>
                <a:tab pos="1349375" algn="l"/>
                <a:tab pos="5021263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709988" eaLnBrk="0" fontAlgn="base" hangingPunct="0">
              <a:spcBef>
                <a:spcPct val="0"/>
              </a:spcBef>
              <a:spcAft>
                <a:spcPct val="0"/>
              </a:spcAft>
              <a:tabLst>
                <a:tab pos="1349375" algn="l"/>
                <a:tab pos="5021263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de-DE" altLang="de-DE" sz="1900" dirty="0">
                <a:latin typeface="Arial" charset="0"/>
              </a:rPr>
              <a:t>Klinisches Krebsregister des Tumorzentrums Erlangen-Nürnberg</a:t>
            </a:r>
          </a:p>
          <a:p>
            <a:pPr algn="ctr"/>
            <a:r>
              <a:rPr lang="de-DE" altLang="de-DE" sz="1900" b="1" dirty="0" smtClean="0">
                <a:latin typeface="Arial" charset="0"/>
              </a:rPr>
              <a:t>Tumorentität: Brustdrüse</a:t>
            </a:r>
            <a:r>
              <a:rPr lang="de-DE" altLang="de-DE" sz="1900" dirty="0" smtClean="0">
                <a:latin typeface="Arial" charset="0"/>
              </a:rPr>
              <a:t>, </a:t>
            </a:r>
            <a:r>
              <a:rPr lang="de-DE" altLang="de-DE" sz="1400" dirty="0" smtClean="0">
                <a:latin typeface="Arial" charset="0"/>
              </a:rPr>
              <a:t>C50, D05</a:t>
            </a:r>
            <a:endParaRPr lang="de-DE" altLang="de-DE" sz="1400" b="1" dirty="0" smtClean="0">
              <a:latin typeface="Arial" charset="0"/>
            </a:endParaRPr>
          </a:p>
          <a:p>
            <a:pPr algn="ctr"/>
            <a:r>
              <a:rPr lang="de-DE" altLang="de-DE" sz="1900" b="1" dirty="0" smtClean="0">
                <a:latin typeface="Arial" charset="0"/>
              </a:rPr>
              <a:t>Gesamt: 34.718 </a:t>
            </a:r>
            <a:r>
              <a:rPr lang="de-DE" altLang="de-DE" sz="1200" b="1" dirty="0" smtClean="0">
                <a:latin typeface="Arial" charset="0"/>
              </a:rPr>
              <a:t>(ED 1978 bis 2013)</a:t>
            </a:r>
            <a:endParaRPr lang="de-DE" altLang="de-DE" sz="1200" b="1" dirty="0">
              <a:latin typeface="Arial" charset="0"/>
            </a:endParaRPr>
          </a:p>
        </p:txBody>
      </p:sp>
      <p:sp>
        <p:nvSpPr>
          <p:cNvPr id="25" name="Line 54"/>
          <p:cNvSpPr>
            <a:spLocks noChangeShapeType="1"/>
          </p:cNvSpPr>
          <p:nvPr/>
        </p:nvSpPr>
        <p:spPr bwMode="auto">
          <a:xfrm>
            <a:off x="4572000" y="1706195"/>
            <a:ext cx="0" cy="445517"/>
          </a:xfrm>
          <a:prstGeom prst="line">
            <a:avLst/>
          </a:prstGeom>
          <a:noFill/>
          <a:ln w="63500">
            <a:solidFill>
              <a:srgbClr val="FF505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8462" tIns="49232" rIns="98462" bIns="49232"/>
          <a:lstStyle/>
          <a:p>
            <a:endParaRPr lang="de-DE"/>
          </a:p>
        </p:txBody>
      </p:sp>
      <p:sp>
        <p:nvSpPr>
          <p:cNvPr id="26" name="Line 54"/>
          <p:cNvSpPr>
            <a:spLocks noChangeShapeType="1"/>
          </p:cNvSpPr>
          <p:nvPr/>
        </p:nvSpPr>
        <p:spPr bwMode="auto">
          <a:xfrm>
            <a:off x="4572000" y="3348910"/>
            <a:ext cx="0" cy="445517"/>
          </a:xfrm>
          <a:prstGeom prst="line">
            <a:avLst/>
          </a:prstGeom>
          <a:noFill/>
          <a:ln w="63500">
            <a:solidFill>
              <a:srgbClr val="FF505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8462" tIns="49232" rIns="98462" bIns="49232"/>
          <a:lstStyle/>
          <a:p>
            <a:endParaRPr lang="de-DE"/>
          </a:p>
        </p:txBody>
      </p:sp>
      <p:sp>
        <p:nvSpPr>
          <p:cNvPr id="27" name="Line 54"/>
          <p:cNvSpPr>
            <a:spLocks noChangeShapeType="1"/>
          </p:cNvSpPr>
          <p:nvPr/>
        </p:nvSpPr>
        <p:spPr bwMode="auto">
          <a:xfrm>
            <a:off x="4572000" y="4994320"/>
            <a:ext cx="0" cy="445517"/>
          </a:xfrm>
          <a:prstGeom prst="line">
            <a:avLst/>
          </a:prstGeom>
          <a:noFill/>
          <a:ln w="63500">
            <a:solidFill>
              <a:srgbClr val="FF505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8462" tIns="49232" rIns="98462" bIns="49232"/>
          <a:lstStyle/>
          <a:p>
            <a:endParaRPr lang="de-DE"/>
          </a:p>
        </p:txBody>
      </p:sp>
      <p:sp>
        <p:nvSpPr>
          <p:cNvPr id="28" name="Line 58"/>
          <p:cNvSpPr>
            <a:spLocks noChangeShapeType="1"/>
          </p:cNvSpPr>
          <p:nvPr/>
        </p:nvSpPr>
        <p:spPr bwMode="auto">
          <a:xfrm>
            <a:off x="5403850" y="4927699"/>
            <a:ext cx="1430338" cy="517525"/>
          </a:xfrm>
          <a:prstGeom prst="line">
            <a:avLst/>
          </a:prstGeom>
          <a:noFill/>
          <a:ln w="63500">
            <a:solidFill>
              <a:srgbClr val="C0C0C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9" name="Line 58"/>
          <p:cNvSpPr>
            <a:spLocks noChangeShapeType="1"/>
          </p:cNvSpPr>
          <p:nvPr/>
        </p:nvSpPr>
        <p:spPr bwMode="auto">
          <a:xfrm>
            <a:off x="5394325" y="3276902"/>
            <a:ext cx="1430338" cy="517525"/>
          </a:xfrm>
          <a:prstGeom prst="line">
            <a:avLst/>
          </a:prstGeom>
          <a:noFill/>
          <a:ln w="63500">
            <a:solidFill>
              <a:srgbClr val="C0C0C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0" name="Line 58"/>
          <p:cNvSpPr>
            <a:spLocks noChangeShapeType="1"/>
          </p:cNvSpPr>
          <p:nvPr/>
        </p:nvSpPr>
        <p:spPr bwMode="auto">
          <a:xfrm>
            <a:off x="5364088" y="1692726"/>
            <a:ext cx="1430338" cy="517525"/>
          </a:xfrm>
          <a:prstGeom prst="line">
            <a:avLst/>
          </a:prstGeom>
          <a:noFill/>
          <a:ln w="63500">
            <a:solidFill>
              <a:srgbClr val="C0C0C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1" name="Rectangle 16"/>
          <p:cNvSpPr>
            <a:spLocks noChangeArrowheads="1"/>
          </p:cNvSpPr>
          <p:nvPr/>
        </p:nvSpPr>
        <p:spPr bwMode="auto">
          <a:xfrm>
            <a:off x="0" y="0"/>
            <a:ext cx="9144000" cy="449459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9352" tIns="39676" rIns="79352" bIns="39676">
            <a:spAutoFit/>
          </a:bodyPr>
          <a:lstStyle>
            <a:lvl1pPr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396875"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793750"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190625"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587500"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0447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019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29591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163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endParaRPr lang="de-DE" altLang="de-DE" b="1">
              <a:solidFill>
                <a:srgbClr val="3333CC"/>
              </a:solidFill>
              <a:latin typeface="Arial" charset="0"/>
            </a:endParaRPr>
          </a:p>
        </p:txBody>
      </p:sp>
      <p:graphicFrame>
        <p:nvGraphicFramePr>
          <p:cNvPr id="32" name="Object 15">
            <a:hlinkClick r:id="" action="ppaction://ole?verb=0"/>
          </p:cNvPr>
          <p:cNvGraphicFramePr>
            <a:graphicFrameLocks noChangeAspect="1"/>
          </p:cNvGraphicFramePr>
          <p:nvPr/>
        </p:nvGraphicFramePr>
        <p:xfrm>
          <a:off x="2" y="-14287"/>
          <a:ext cx="542192" cy="4699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32" name="Dokument" r:id="rId4" imgW="1458599" imgH="1305528" progId="Word.Document.8">
                  <p:embed/>
                </p:oleObj>
              </mc:Choice>
              <mc:Fallback>
                <p:oleObj name="Dokument" r:id="rId4" imgW="1458599" imgH="1305528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9380" t="13788" r="8392" b="14339"/>
                      <a:stretch>
                        <a:fillRect/>
                      </a:stretch>
                    </p:blipFill>
                    <p:spPr bwMode="auto">
                      <a:xfrm>
                        <a:off x="2" y="-14287"/>
                        <a:ext cx="542192" cy="46990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Rectangle 17"/>
          <p:cNvSpPr>
            <a:spLocks noChangeArrowheads="1"/>
          </p:cNvSpPr>
          <p:nvPr/>
        </p:nvSpPr>
        <p:spPr bwMode="auto">
          <a:xfrm>
            <a:off x="58615" y="12701"/>
            <a:ext cx="9144000" cy="4494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AEAEA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9352" tIns="39676" rIns="79352" bIns="39676">
            <a:spAutoFit/>
          </a:bodyPr>
          <a:lstStyle>
            <a:lvl1pPr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396875"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793750"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190625"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587500"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0447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019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29591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163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de-DE" altLang="de-DE" b="1" dirty="0" smtClean="0">
                <a:solidFill>
                  <a:srgbClr val="3333CC"/>
                </a:solidFill>
                <a:latin typeface="Arial" charset="0"/>
              </a:rPr>
              <a:t>Datenbestand Klinisches Krebsregister: Brustdrüse</a:t>
            </a:r>
            <a:endParaRPr lang="de-DE" altLang="de-DE" b="1" dirty="0">
              <a:solidFill>
                <a:srgbClr val="3333CC"/>
              </a:solidFill>
              <a:latin typeface="Arial" charset="0"/>
            </a:endParaRPr>
          </a:p>
        </p:txBody>
      </p:sp>
      <p:sp>
        <p:nvSpPr>
          <p:cNvPr id="12" name="Textfeld 11"/>
          <p:cNvSpPr txBox="1"/>
          <p:nvPr/>
        </p:nvSpPr>
        <p:spPr>
          <a:xfrm>
            <a:off x="323528" y="2483604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Erstdiagnosejahr:</a:t>
            </a:r>
            <a:endParaRPr lang="de-DE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feld 34"/>
          <p:cNvSpPr txBox="1"/>
          <p:nvPr/>
        </p:nvSpPr>
        <p:spPr>
          <a:xfrm>
            <a:off x="323528" y="4141207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Wohnort:</a:t>
            </a:r>
            <a:endParaRPr lang="de-DE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feld 20"/>
          <p:cNvSpPr txBox="1"/>
          <p:nvPr/>
        </p:nvSpPr>
        <p:spPr>
          <a:xfrm>
            <a:off x="3275855" y="5524038"/>
            <a:ext cx="2664297" cy="92333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Klinische Meldungen</a:t>
            </a:r>
          </a:p>
          <a:p>
            <a:pPr algn="ctr"/>
            <a:endParaRPr lang="de-D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16.866</a:t>
            </a:r>
          </a:p>
        </p:txBody>
      </p:sp>
      <p:sp>
        <p:nvSpPr>
          <p:cNvPr id="24" name="Textfeld 23"/>
          <p:cNvSpPr txBox="1"/>
          <p:nvPr/>
        </p:nvSpPr>
        <p:spPr>
          <a:xfrm>
            <a:off x="6206891" y="5530006"/>
            <a:ext cx="2613581" cy="92333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Ausschließlich Todesbescheinigungen</a:t>
            </a:r>
          </a:p>
          <a:p>
            <a:pPr algn="ctr"/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1.366</a:t>
            </a:r>
          </a:p>
        </p:txBody>
      </p:sp>
      <p:sp>
        <p:nvSpPr>
          <p:cNvPr id="36" name="Textfeld 35"/>
          <p:cNvSpPr txBox="1"/>
          <p:nvPr/>
        </p:nvSpPr>
        <p:spPr>
          <a:xfrm>
            <a:off x="323528" y="5725383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Meldetyp</a:t>
            </a:r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de-DE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feld 21"/>
          <p:cNvSpPr txBox="1"/>
          <p:nvPr/>
        </p:nvSpPr>
        <p:spPr>
          <a:xfrm>
            <a:off x="6084168" y="6639163"/>
            <a:ext cx="309634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Auslesedatum: 07.11.2014, Stand: November 2014</a:t>
            </a:r>
            <a:endParaRPr lang="de-DE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feld 22"/>
          <p:cNvSpPr txBox="1">
            <a:spLocks noChangeArrowheads="1"/>
          </p:cNvSpPr>
          <p:nvPr/>
        </p:nvSpPr>
        <p:spPr bwMode="auto">
          <a:xfrm>
            <a:off x="-5408" y="6634163"/>
            <a:ext cx="4793432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de-DE" sz="1000" i="1" dirty="0" smtClean="0"/>
              <a:t>©</a:t>
            </a:r>
            <a:r>
              <a:rPr lang="de-DE" sz="1000" dirty="0" smtClean="0"/>
              <a:t> Tumorzentrum der Universität Erlangen-Nürnberg, Qualitätsbericht 2014</a:t>
            </a:r>
          </a:p>
        </p:txBody>
      </p:sp>
    </p:spTree>
    <p:extLst>
      <p:ext uri="{BB962C8B-B14F-4D97-AF65-F5344CB8AC3E}">
        <p14:creationId xmlns:p14="http://schemas.microsoft.com/office/powerpoint/2010/main" val="4052902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-33702" y="519645"/>
            <a:ext cx="9177703" cy="4072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8462" tIns="49232" rIns="98462" bIns="49232">
            <a:spAutoFit/>
          </a:bodyPr>
          <a:lstStyle/>
          <a:p>
            <a:pPr lvl="0" algn="ctr"/>
            <a:r>
              <a:rPr lang="de-DE" altLang="de-DE" sz="2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Vollzähligkeit der Städte und Landkreise</a:t>
            </a:r>
            <a:endParaRPr lang="de-DE" altLang="de-DE" sz="2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Box 31"/>
          <p:cNvSpPr txBox="1">
            <a:spLocks noChangeArrowheads="1"/>
          </p:cNvSpPr>
          <p:nvPr/>
        </p:nvSpPr>
        <p:spPr bwMode="auto">
          <a:xfrm>
            <a:off x="188913" y="3595370"/>
            <a:ext cx="3759200" cy="2569934"/>
          </a:xfrm>
          <a:prstGeom prst="rect">
            <a:avLst/>
          </a:prstGeom>
          <a:solidFill>
            <a:srgbClr val="F8F8F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1400" dirty="0">
                <a:latin typeface="Arial" panose="020B0604020202020204" pitchFamily="34" charset="0"/>
                <a:cs typeface="Arial" panose="020B0604020202020204" pitchFamily="34" charset="0"/>
              </a:rPr>
              <a:t>Die alters- und geschlechtsspezifischen Erwartungswerte für Mittelfranken werden von der Registerstelle des BKR unter Berücksichtigung der jeweiligen demografischen Altersstruktur auf Kreisebene errechnet.</a:t>
            </a:r>
          </a:p>
          <a:p>
            <a:pPr>
              <a:spcBef>
                <a:spcPct val="50000"/>
              </a:spcBef>
            </a:pPr>
            <a:r>
              <a:rPr lang="de-DE" altLang="de-DE" sz="1400" dirty="0">
                <a:latin typeface="Arial" panose="020B0604020202020204" pitchFamily="34" charset="0"/>
                <a:cs typeface="Arial" panose="020B0604020202020204" pitchFamily="34" charset="0"/>
              </a:rPr>
              <a:t>Sie basieren auf den vom Zentrum für Krebsregisterdaten am Robert-Koch-Institut in Berlin bereitgestellten Daten aus den bereits vollzähligen Krebsregistern in Deutschland.</a:t>
            </a:r>
          </a:p>
        </p:txBody>
      </p:sp>
      <p:sp>
        <p:nvSpPr>
          <p:cNvPr id="5" name="Text Box 29"/>
          <p:cNvSpPr txBox="1">
            <a:spLocks noChangeArrowheads="1"/>
          </p:cNvSpPr>
          <p:nvPr/>
        </p:nvSpPr>
        <p:spPr bwMode="auto">
          <a:xfrm>
            <a:off x="185738" y="6237312"/>
            <a:ext cx="304006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de-DE" altLang="de-DE" sz="1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Bevölkerung </a:t>
            </a:r>
            <a:r>
              <a:rPr lang="de-DE" altLang="de-DE" sz="1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Mfr</a:t>
            </a:r>
            <a:r>
              <a:rPr lang="de-DE" altLang="de-DE" sz="1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de-DE" altLang="de-DE" sz="12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2012</a:t>
            </a:r>
            <a:r>
              <a:rPr lang="de-DE" altLang="de-DE" sz="12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1.709.004 (</a:t>
            </a:r>
            <a:r>
              <a:rPr lang="de-DE" altLang="de-DE" sz="1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Männer: </a:t>
            </a:r>
            <a:r>
              <a:rPr lang="de-DE" altLang="de-DE" sz="12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836.371, Frauen</a:t>
            </a:r>
            <a:r>
              <a:rPr lang="de-DE" altLang="de-DE" sz="1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de-DE" altLang="de-DE" sz="12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872.633)</a:t>
            </a:r>
            <a:endParaRPr lang="de-DE" altLang="de-DE" sz="1200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6"/>
          <p:cNvSpPr>
            <a:spLocks noChangeArrowheads="1"/>
          </p:cNvSpPr>
          <p:nvPr/>
        </p:nvSpPr>
        <p:spPr bwMode="auto">
          <a:xfrm>
            <a:off x="0" y="0"/>
            <a:ext cx="9144000" cy="449459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9352" tIns="39676" rIns="79352" bIns="39676">
            <a:spAutoFit/>
          </a:bodyPr>
          <a:lstStyle>
            <a:lvl1pPr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396875"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793750"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190625"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587500"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0447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019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29591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163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endParaRPr lang="de-DE" altLang="de-DE" b="1">
              <a:solidFill>
                <a:srgbClr val="3333CC"/>
              </a:solidFill>
              <a:latin typeface="Arial" charset="0"/>
            </a:endParaRPr>
          </a:p>
        </p:txBody>
      </p:sp>
      <p:graphicFrame>
        <p:nvGraphicFramePr>
          <p:cNvPr id="12" name="Object 15">
            <a:hlinkClick r:id="" action="ppaction://ole?verb=0"/>
          </p:cNvPr>
          <p:cNvGraphicFramePr>
            <a:graphicFrameLocks noChangeAspect="1"/>
          </p:cNvGraphicFramePr>
          <p:nvPr/>
        </p:nvGraphicFramePr>
        <p:xfrm>
          <a:off x="2" y="-14287"/>
          <a:ext cx="542192" cy="4699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21" name="Dokument" r:id="rId4" imgW="1458599" imgH="1305528" progId="Word.Document.8">
                  <p:embed/>
                </p:oleObj>
              </mc:Choice>
              <mc:Fallback>
                <p:oleObj name="Dokument" r:id="rId4" imgW="1458599" imgH="1305528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9380" t="13788" r="8392" b="14339"/>
                      <a:stretch>
                        <a:fillRect/>
                      </a:stretch>
                    </p:blipFill>
                    <p:spPr bwMode="auto">
                      <a:xfrm>
                        <a:off x="2" y="-14287"/>
                        <a:ext cx="542192" cy="46990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7"/>
          <p:cNvSpPr>
            <a:spLocks noChangeArrowheads="1"/>
          </p:cNvSpPr>
          <p:nvPr/>
        </p:nvSpPr>
        <p:spPr bwMode="auto">
          <a:xfrm>
            <a:off x="58615" y="12701"/>
            <a:ext cx="9144000" cy="4494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AEAEA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9352" tIns="39676" rIns="79352" bIns="39676">
            <a:spAutoFit/>
          </a:bodyPr>
          <a:lstStyle>
            <a:lvl1pPr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396875"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793750"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190625"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587500"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0447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019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29591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163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de-DE" altLang="de-DE" b="1" dirty="0">
                <a:solidFill>
                  <a:srgbClr val="3333CC"/>
                </a:solidFill>
                <a:latin typeface="Arial" charset="0"/>
              </a:rPr>
              <a:t>Mittelfranken ED </a:t>
            </a:r>
            <a:r>
              <a:rPr lang="de-DE" altLang="de-DE" b="1" dirty="0" smtClean="0">
                <a:solidFill>
                  <a:srgbClr val="3333CC"/>
                </a:solidFill>
                <a:latin typeface="Arial" charset="0"/>
              </a:rPr>
              <a:t>2012: Brustdrüse</a:t>
            </a:r>
            <a:endParaRPr lang="de-DE" altLang="de-DE" b="1" dirty="0">
              <a:solidFill>
                <a:srgbClr val="3333CC"/>
              </a:solidFill>
              <a:latin typeface="Arial" charset="0"/>
            </a:endParaRPr>
          </a:p>
        </p:txBody>
      </p:sp>
      <p:graphicFrame>
        <p:nvGraphicFramePr>
          <p:cNvPr id="10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6494390"/>
              </p:ext>
            </p:extLst>
          </p:nvPr>
        </p:nvGraphicFramePr>
        <p:xfrm>
          <a:off x="179388" y="1188464"/>
          <a:ext cx="3773487" cy="2168528"/>
        </p:xfrm>
        <a:graphic>
          <a:graphicData uri="http://schemas.openxmlformats.org/drawingml/2006/table">
            <a:tbl>
              <a:tblPr/>
              <a:tblGrid>
                <a:gridCol w="1782762"/>
                <a:gridCol w="1143000"/>
                <a:gridCol w="847725"/>
              </a:tblGrid>
              <a:tr h="309563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Dokumentierte Fälle</a:t>
                      </a:r>
                      <a:endParaRPr kumimoji="0" lang="de-DE" altLang="de-DE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C50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1.337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150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D05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124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95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Gesamt</a:t>
                      </a:r>
                      <a:endParaRPr kumimoji="0" lang="de-DE" altLang="de-DE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1.461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9563"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3095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Dokumentierte Fälle </a:t>
                      </a:r>
                      <a:endParaRPr kumimoji="0" lang="de-DE" altLang="de-DE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C50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1.337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95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Erwartete Fälle</a:t>
                      </a:r>
                      <a:endParaRPr kumimoji="0" lang="de-DE" altLang="de-DE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1.580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95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Vollzähligkeit</a:t>
                      </a:r>
                      <a:endParaRPr kumimoji="0" lang="de-DE" altLang="de-DE" sz="17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85%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7" name="Grafik 6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7600" y="1267200"/>
            <a:ext cx="5017480" cy="5400000"/>
          </a:xfrm>
          <a:prstGeom prst="rect">
            <a:avLst/>
          </a:prstGeom>
        </p:spPr>
      </p:pic>
      <p:sp>
        <p:nvSpPr>
          <p:cNvPr id="14" name="Textfeld 13"/>
          <p:cNvSpPr txBox="1"/>
          <p:nvPr/>
        </p:nvSpPr>
        <p:spPr>
          <a:xfrm>
            <a:off x="6084168" y="6669940"/>
            <a:ext cx="309634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Auslesedatum: 07.11.2014, Stand: November 2014</a:t>
            </a:r>
            <a:endParaRPr lang="de-DE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feld 14"/>
          <p:cNvSpPr txBox="1">
            <a:spLocks noChangeArrowheads="1"/>
          </p:cNvSpPr>
          <p:nvPr/>
        </p:nvSpPr>
        <p:spPr bwMode="auto">
          <a:xfrm>
            <a:off x="-5408" y="6634163"/>
            <a:ext cx="4793432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de-DE" sz="1000" i="1" dirty="0" smtClean="0"/>
              <a:t>©</a:t>
            </a:r>
            <a:r>
              <a:rPr lang="de-DE" sz="1000" dirty="0" smtClean="0"/>
              <a:t> Tumorzentrum der Universität Erlangen-Nürnberg, Qualitätsbericht 2014</a:t>
            </a:r>
          </a:p>
        </p:txBody>
      </p:sp>
    </p:spTree>
    <p:extLst>
      <p:ext uri="{BB962C8B-B14F-4D97-AF65-F5344CB8AC3E}">
        <p14:creationId xmlns:p14="http://schemas.microsoft.com/office/powerpoint/2010/main" val="3834811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 1"/>
          <p:cNvGraphicFramePr/>
          <p:nvPr>
            <p:extLst>
              <p:ext uri="{D42A27DB-BD31-4B8C-83A1-F6EECF244321}">
                <p14:modId xmlns:p14="http://schemas.microsoft.com/office/powerpoint/2010/main" val="2403838116"/>
              </p:ext>
            </p:extLst>
          </p:nvPr>
        </p:nvGraphicFramePr>
        <p:xfrm>
          <a:off x="832579" y="1340766"/>
          <a:ext cx="7459493" cy="50730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-33702" y="519644"/>
            <a:ext cx="9177703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de-DE" altLang="de-DE" sz="2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Dokumentierte Neuerkrankungen</a:t>
            </a:r>
            <a:r>
              <a:rPr lang="de-DE" altLang="de-DE" sz="2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altLang="de-DE" sz="1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C50, D05</a:t>
            </a:r>
            <a:endParaRPr lang="de-DE" altLang="de-DE" sz="1400" b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altLang="de-DE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Gesamt=16.866</a:t>
            </a:r>
            <a:endParaRPr lang="de-DE" altLang="de-DE" sz="2000" b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3345134" y="6320353"/>
            <a:ext cx="2811042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200" dirty="0" smtClean="0">
                <a:latin typeface="Arial" charset="0"/>
              </a:rPr>
              <a:t>Diagnosejahr</a:t>
            </a:r>
            <a:endParaRPr lang="de-DE" altLang="de-DE" sz="1200" dirty="0">
              <a:latin typeface="Arial" charset="0"/>
            </a:endParaRP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 rot="16200000">
            <a:off x="-514160" y="3610456"/>
            <a:ext cx="2384425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200" dirty="0">
                <a:latin typeface="Arial" charset="0"/>
              </a:rPr>
              <a:t>Anzahl</a:t>
            </a:r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1798711" y="1394192"/>
            <a:ext cx="270128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tabLst>
                <a:tab pos="1341438" algn="l"/>
                <a:tab pos="1887538" algn="l"/>
                <a:tab pos="25987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tabLst>
                <a:tab pos="1341438" algn="l"/>
                <a:tab pos="1887538" algn="l"/>
                <a:tab pos="25987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tabLst>
                <a:tab pos="1341438" algn="l"/>
                <a:tab pos="1887538" algn="l"/>
                <a:tab pos="25987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tabLst>
                <a:tab pos="1341438" algn="l"/>
                <a:tab pos="1887538" algn="l"/>
                <a:tab pos="25987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tabLst>
                <a:tab pos="1341438" algn="l"/>
                <a:tab pos="1887538" algn="l"/>
                <a:tab pos="25987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341438" algn="l"/>
                <a:tab pos="1887538" algn="l"/>
                <a:tab pos="25987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341438" algn="l"/>
                <a:tab pos="1887538" algn="l"/>
                <a:tab pos="25987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341438" algn="l"/>
                <a:tab pos="1887538" algn="l"/>
                <a:tab pos="25987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341438" algn="l"/>
                <a:tab pos="1887538" algn="l"/>
                <a:tab pos="25987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1203325">
              <a:tabLst>
                <a:tab pos="1341438" algn="l"/>
                <a:tab pos="1700213" algn="l"/>
                <a:tab pos="2335213" algn="r"/>
                <a:tab pos="4035425" algn="l"/>
              </a:tabLst>
            </a:pPr>
            <a:r>
              <a:rPr lang="de-DE" altLang="de-DE" sz="1200" dirty="0">
                <a:latin typeface="Arial" charset="0"/>
              </a:rPr>
              <a:t>Präinvasive </a:t>
            </a:r>
            <a:r>
              <a:rPr lang="de-DE" altLang="de-DE" sz="1200" dirty="0" smtClean="0">
                <a:latin typeface="Arial" charset="0"/>
              </a:rPr>
              <a:t>Tumoren	n=	1.398</a:t>
            </a:r>
          </a:p>
          <a:p>
            <a:pPr defTabSz="1203325">
              <a:tabLst>
                <a:tab pos="1341438" algn="l"/>
                <a:tab pos="1700213" algn="l"/>
                <a:tab pos="2335213" algn="r"/>
                <a:tab pos="4035425" algn="l"/>
              </a:tabLst>
            </a:pPr>
            <a:r>
              <a:rPr lang="de-DE" altLang="de-DE" sz="1200" dirty="0" smtClean="0">
                <a:latin typeface="Arial" charset="0"/>
              </a:rPr>
              <a:t>Invasive Tumoren 		n=	15.468</a:t>
            </a:r>
          </a:p>
          <a:p>
            <a:pPr>
              <a:tabLst>
                <a:tab pos="1341438" algn="l"/>
                <a:tab pos="1700213" algn="l"/>
                <a:tab pos="2335213" algn="r"/>
                <a:tab pos="4035425" algn="l"/>
              </a:tabLst>
            </a:pPr>
            <a:r>
              <a:rPr lang="de-DE" altLang="de-DE" sz="1200" dirty="0" smtClean="0">
                <a:latin typeface="Arial" charset="0"/>
              </a:rPr>
              <a:t>Gesamt</a:t>
            </a:r>
            <a:r>
              <a:rPr lang="de-DE" altLang="de-DE" sz="1200" dirty="0">
                <a:latin typeface="Arial" charset="0"/>
              </a:rPr>
              <a:t>		</a:t>
            </a:r>
            <a:r>
              <a:rPr lang="de-DE" altLang="de-DE" sz="1200" dirty="0" smtClean="0">
                <a:latin typeface="Arial" charset="0"/>
              </a:rPr>
              <a:t>n=	16.866</a:t>
            </a:r>
            <a:endParaRPr lang="de-DE" altLang="de-DE" sz="1200" dirty="0">
              <a:latin typeface="Arial" charset="0"/>
            </a:endParaRPr>
          </a:p>
        </p:txBody>
      </p:sp>
      <p:sp>
        <p:nvSpPr>
          <p:cNvPr id="7" name="Rectangle 14"/>
          <p:cNvSpPr>
            <a:spLocks noChangeArrowheads="1"/>
          </p:cNvSpPr>
          <p:nvPr/>
        </p:nvSpPr>
        <p:spPr bwMode="auto">
          <a:xfrm>
            <a:off x="1547664" y="1340768"/>
            <a:ext cx="2808312" cy="69975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8" name="Rectangle 10"/>
          <p:cNvSpPr>
            <a:spLocks noChangeArrowheads="1"/>
          </p:cNvSpPr>
          <p:nvPr/>
        </p:nvSpPr>
        <p:spPr bwMode="auto">
          <a:xfrm>
            <a:off x="1619672" y="1439777"/>
            <a:ext cx="117015" cy="11701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de-DE" altLang="de-DE"/>
          </a:p>
        </p:txBody>
      </p:sp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1619672" y="1655801"/>
            <a:ext cx="117015" cy="11701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de-DE" altLang="de-DE"/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1619672" y="1844824"/>
            <a:ext cx="117015" cy="11701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de-DE" altLang="de-DE"/>
          </a:p>
        </p:txBody>
      </p:sp>
      <p:sp>
        <p:nvSpPr>
          <p:cNvPr id="11" name="Textfeld 10"/>
          <p:cNvSpPr txBox="1"/>
          <p:nvPr/>
        </p:nvSpPr>
        <p:spPr>
          <a:xfrm>
            <a:off x="6876256" y="6381328"/>
            <a:ext cx="246869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* Dokumentation noch nicht abgeschlossen.</a:t>
            </a:r>
          </a:p>
        </p:txBody>
      </p:sp>
      <p:sp>
        <p:nvSpPr>
          <p:cNvPr id="12" name="Textfeld 11"/>
          <p:cNvSpPr txBox="1"/>
          <p:nvPr/>
        </p:nvSpPr>
        <p:spPr>
          <a:xfrm>
            <a:off x="1331640" y="3383414"/>
            <a:ext cx="5760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1077</a:t>
            </a: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feld 12"/>
          <p:cNvSpPr txBox="1"/>
          <p:nvPr/>
        </p:nvSpPr>
        <p:spPr>
          <a:xfrm>
            <a:off x="1547664" y="3212976"/>
            <a:ext cx="5760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1147</a:t>
            </a: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feld 13"/>
          <p:cNvSpPr txBox="1"/>
          <p:nvPr/>
        </p:nvSpPr>
        <p:spPr>
          <a:xfrm>
            <a:off x="1331640" y="5615662"/>
            <a:ext cx="4152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70</a:t>
            </a: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feld 14"/>
          <p:cNvSpPr txBox="1"/>
          <p:nvPr/>
        </p:nvSpPr>
        <p:spPr>
          <a:xfrm>
            <a:off x="1835696" y="3068960"/>
            <a:ext cx="5760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1206</a:t>
            </a: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feld 15"/>
          <p:cNvSpPr txBox="1"/>
          <p:nvPr/>
        </p:nvSpPr>
        <p:spPr>
          <a:xfrm>
            <a:off x="2123728" y="2852936"/>
            <a:ext cx="5760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1289</a:t>
            </a: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feld 16"/>
          <p:cNvSpPr txBox="1"/>
          <p:nvPr/>
        </p:nvSpPr>
        <p:spPr>
          <a:xfrm>
            <a:off x="1852464" y="5600273"/>
            <a:ext cx="4152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83</a:t>
            </a: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feld 17"/>
          <p:cNvSpPr txBox="1"/>
          <p:nvPr/>
        </p:nvSpPr>
        <p:spPr>
          <a:xfrm>
            <a:off x="2411760" y="3095382"/>
            <a:ext cx="5760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1196</a:t>
            </a: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feld 18"/>
          <p:cNvSpPr txBox="1"/>
          <p:nvPr/>
        </p:nvSpPr>
        <p:spPr>
          <a:xfrm>
            <a:off x="2627784" y="2924944"/>
            <a:ext cx="5760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1270</a:t>
            </a: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feld 19"/>
          <p:cNvSpPr txBox="1"/>
          <p:nvPr/>
        </p:nvSpPr>
        <p:spPr>
          <a:xfrm>
            <a:off x="2428528" y="5615662"/>
            <a:ext cx="4152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74</a:t>
            </a: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feld 20"/>
          <p:cNvSpPr txBox="1"/>
          <p:nvPr/>
        </p:nvSpPr>
        <p:spPr>
          <a:xfrm>
            <a:off x="2987824" y="2879358"/>
            <a:ext cx="5760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1292</a:t>
            </a: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feld 21"/>
          <p:cNvSpPr txBox="1"/>
          <p:nvPr/>
        </p:nvSpPr>
        <p:spPr>
          <a:xfrm>
            <a:off x="3203848" y="2591326"/>
            <a:ext cx="5760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1414</a:t>
            </a: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feld 22"/>
          <p:cNvSpPr txBox="1"/>
          <p:nvPr/>
        </p:nvSpPr>
        <p:spPr>
          <a:xfrm>
            <a:off x="2932584" y="5517232"/>
            <a:ext cx="4872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122</a:t>
            </a: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feld 23"/>
          <p:cNvSpPr txBox="1"/>
          <p:nvPr/>
        </p:nvSpPr>
        <p:spPr>
          <a:xfrm>
            <a:off x="3563888" y="2564904"/>
            <a:ext cx="5760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1425</a:t>
            </a: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feld 24"/>
          <p:cNvSpPr txBox="1"/>
          <p:nvPr/>
        </p:nvSpPr>
        <p:spPr>
          <a:xfrm>
            <a:off x="3779912" y="2231286"/>
            <a:ext cx="5760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1566</a:t>
            </a: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feld 25"/>
          <p:cNvSpPr txBox="1"/>
          <p:nvPr/>
        </p:nvSpPr>
        <p:spPr>
          <a:xfrm>
            <a:off x="3491880" y="5456257"/>
            <a:ext cx="4872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141</a:t>
            </a: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feld 26"/>
          <p:cNvSpPr txBox="1"/>
          <p:nvPr/>
        </p:nvSpPr>
        <p:spPr>
          <a:xfrm>
            <a:off x="4067944" y="2697887"/>
            <a:ext cx="5760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1371</a:t>
            </a: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feld 27"/>
          <p:cNvSpPr txBox="1"/>
          <p:nvPr/>
        </p:nvSpPr>
        <p:spPr>
          <a:xfrm>
            <a:off x="4355976" y="2348880"/>
            <a:ext cx="5760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1507</a:t>
            </a: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feld 28"/>
          <p:cNvSpPr txBox="1"/>
          <p:nvPr/>
        </p:nvSpPr>
        <p:spPr>
          <a:xfrm>
            <a:off x="4067944" y="5471646"/>
            <a:ext cx="45264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136</a:t>
            </a: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feld 29"/>
          <p:cNvSpPr txBox="1"/>
          <p:nvPr/>
        </p:nvSpPr>
        <p:spPr>
          <a:xfrm>
            <a:off x="5220072" y="2519318"/>
            <a:ext cx="5760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1448</a:t>
            </a: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feld 30"/>
          <p:cNvSpPr txBox="1"/>
          <p:nvPr/>
        </p:nvSpPr>
        <p:spPr>
          <a:xfrm>
            <a:off x="5462668" y="2204864"/>
            <a:ext cx="5760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1583</a:t>
            </a: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feld 31"/>
          <p:cNvSpPr txBox="1"/>
          <p:nvPr/>
        </p:nvSpPr>
        <p:spPr>
          <a:xfrm>
            <a:off x="5164832" y="5456257"/>
            <a:ext cx="4872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135</a:t>
            </a: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feld 32"/>
          <p:cNvSpPr txBox="1"/>
          <p:nvPr/>
        </p:nvSpPr>
        <p:spPr>
          <a:xfrm>
            <a:off x="5796136" y="2708920"/>
            <a:ext cx="5760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1365</a:t>
            </a: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xtfeld 33"/>
          <p:cNvSpPr txBox="1"/>
          <p:nvPr/>
        </p:nvSpPr>
        <p:spPr>
          <a:xfrm>
            <a:off x="6012160" y="2375302"/>
            <a:ext cx="5760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1497</a:t>
            </a: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feld 34"/>
          <p:cNvSpPr txBox="1"/>
          <p:nvPr/>
        </p:nvSpPr>
        <p:spPr>
          <a:xfrm>
            <a:off x="5724128" y="5471646"/>
            <a:ext cx="4872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132</a:t>
            </a: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Textfeld 35"/>
          <p:cNvSpPr txBox="1"/>
          <p:nvPr/>
        </p:nvSpPr>
        <p:spPr>
          <a:xfrm>
            <a:off x="6372200" y="2663334"/>
            <a:ext cx="5760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1376</a:t>
            </a: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Textfeld 36"/>
          <p:cNvSpPr txBox="1"/>
          <p:nvPr/>
        </p:nvSpPr>
        <p:spPr>
          <a:xfrm>
            <a:off x="6588224" y="2375302"/>
            <a:ext cx="5760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1497</a:t>
            </a: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xtfeld 37"/>
          <p:cNvSpPr txBox="1"/>
          <p:nvPr/>
        </p:nvSpPr>
        <p:spPr>
          <a:xfrm>
            <a:off x="6300192" y="5543654"/>
            <a:ext cx="4872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121</a:t>
            </a: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Textfeld 38"/>
          <p:cNvSpPr txBox="1"/>
          <p:nvPr/>
        </p:nvSpPr>
        <p:spPr>
          <a:xfrm>
            <a:off x="6876256" y="2780928"/>
            <a:ext cx="5760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1337</a:t>
            </a: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Textfeld 39"/>
          <p:cNvSpPr txBox="1"/>
          <p:nvPr/>
        </p:nvSpPr>
        <p:spPr>
          <a:xfrm>
            <a:off x="7164288" y="2447310"/>
            <a:ext cx="5760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1461*</a:t>
            </a: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Textfeld 40"/>
          <p:cNvSpPr txBox="1"/>
          <p:nvPr/>
        </p:nvSpPr>
        <p:spPr>
          <a:xfrm>
            <a:off x="6821016" y="5543654"/>
            <a:ext cx="4872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124</a:t>
            </a: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Textfeld 41"/>
          <p:cNvSpPr txBox="1"/>
          <p:nvPr/>
        </p:nvSpPr>
        <p:spPr>
          <a:xfrm>
            <a:off x="7452320" y="3645024"/>
            <a:ext cx="5760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958</a:t>
            </a: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Textfeld 42"/>
          <p:cNvSpPr txBox="1"/>
          <p:nvPr/>
        </p:nvSpPr>
        <p:spPr>
          <a:xfrm>
            <a:off x="7668344" y="3383414"/>
            <a:ext cx="5760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1062*</a:t>
            </a: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Textfeld 43"/>
          <p:cNvSpPr txBox="1"/>
          <p:nvPr/>
        </p:nvSpPr>
        <p:spPr>
          <a:xfrm>
            <a:off x="7397080" y="5543654"/>
            <a:ext cx="4872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104</a:t>
            </a: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Textfeld 44"/>
          <p:cNvSpPr txBox="1"/>
          <p:nvPr/>
        </p:nvSpPr>
        <p:spPr>
          <a:xfrm>
            <a:off x="4623407" y="5445224"/>
            <a:ext cx="45264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156</a:t>
            </a: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Textfeld 45"/>
          <p:cNvSpPr txBox="1"/>
          <p:nvPr/>
        </p:nvSpPr>
        <p:spPr>
          <a:xfrm>
            <a:off x="4860032" y="2231286"/>
            <a:ext cx="5760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1573</a:t>
            </a: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Textfeld 46"/>
          <p:cNvSpPr txBox="1"/>
          <p:nvPr/>
        </p:nvSpPr>
        <p:spPr>
          <a:xfrm>
            <a:off x="4644008" y="2564904"/>
            <a:ext cx="5760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1417</a:t>
            </a: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4354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-33702" y="519644"/>
            <a:ext cx="9177703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lvl="0" algn="ctr"/>
            <a:r>
              <a:rPr lang="de-DE" altLang="de-DE" sz="2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Altersverteilung bei Diagnosestellung</a:t>
            </a:r>
            <a:r>
              <a:rPr lang="de-DE" altLang="de-DE" sz="2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altLang="de-DE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C50, D05</a:t>
            </a:r>
            <a:endParaRPr lang="de-DE" altLang="de-DE" sz="1400" b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de-DE" altLang="de-DE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Gesamt=16.866</a:t>
            </a:r>
            <a:endParaRPr lang="de-DE" altLang="de-DE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0" name="Diagramm 29"/>
          <p:cNvGraphicFramePr/>
          <p:nvPr>
            <p:extLst>
              <p:ext uri="{D42A27DB-BD31-4B8C-83A1-F6EECF244321}">
                <p14:modId xmlns:p14="http://schemas.microsoft.com/office/powerpoint/2010/main" val="3009675351"/>
              </p:ext>
            </p:extLst>
          </p:nvPr>
        </p:nvGraphicFramePr>
        <p:xfrm>
          <a:off x="832579" y="1340766"/>
          <a:ext cx="7459493" cy="50730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1" name="Text Box 7"/>
          <p:cNvSpPr txBox="1">
            <a:spLocks noChangeArrowheads="1"/>
          </p:cNvSpPr>
          <p:nvPr/>
        </p:nvSpPr>
        <p:spPr bwMode="auto">
          <a:xfrm>
            <a:off x="3345134" y="6320353"/>
            <a:ext cx="2811042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200" dirty="0" smtClean="0">
                <a:latin typeface="Arial" charset="0"/>
              </a:rPr>
              <a:t>Alter bei Diagnosestellung (Jahre)</a:t>
            </a:r>
            <a:endParaRPr lang="de-DE" altLang="de-DE" sz="1200" dirty="0">
              <a:latin typeface="Arial" charset="0"/>
            </a:endParaRPr>
          </a:p>
        </p:txBody>
      </p:sp>
      <p:sp>
        <p:nvSpPr>
          <p:cNvPr id="32" name="Text Box 6"/>
          <p:cNvSpPr txBox="1">
            <a:spLocks noChangeArrowheads="1"/>
          </p:cNvSpPr>
          <p:nvPr/>
        </p:nvSpPr>
        <p:spPr bwMode="auto">
          <a:xfrm rot="16200000">
            <a:off x="-514160" y="3610456"/>
            <a:ext cx="2384425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200" dirty="0">
                <a:latin typeface="Arial" charset="0"/>
              </a:rPr>
              <a:t>Anzahl</a:t>
            </a:r>
          </a:p>
        </p:txBody>
      </p:sp>
      <p:sp>
        <p:nvSpPr>
          <p:cNvPr id="33" name="Text Box 9"/>
          <p:cNvSpPr txBox="1">
            <a:spLocks noChangeArrowheads="1"/>
          </p:cNvSpPr>
          <p:nvPr/>
        </p:nvSpPr>
        <p:spPr bwMode="auto">
          <a:xfrm>
            <a:off x="1798711" y="1394192"/>
            <a:ext cx="586963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tabLst>
                <a:tab pos="1341438" algn="l"/>
                <a:tab pos="1887538" algn="l"/>
                <a:tab pos="25987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tabLst>
                <a:tab pos="1341438" algn="l"/>
                <a:tab pos="1887538" algn="l"/>
                <a:tab pos="25987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tabLst>
                <a:tab pos="1341438" algn="l"/>
                <a:tab pos="1887538" algn="l"/>
                <a:tab pos="25987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tabLst>
                <a:tab pos="1341438" algn="l"/>
                <a:tab pos="1887538" algn="l"/>
                <a:tab pos="25987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tabLst>
                <a:tab pos="1341438" algn="l"/>
                <a:tab pos="1887538" algn="l"/>
                <a:tab pos="25987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341438" algn="l"/>
                <a:tab pos="1887538" algn="l"/>
                <a:tab pos="25987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341438" algn="l"/>
                <a:tab pos="1887538" algn="l"/>
                <a:tab pos="25987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341438" algn="l"/>
                <a:tab pos="1887538" algn="l"/>
                <a:tab pos="25987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341438" algn="l"/>
                <a:tab pos="1887538" algn="l"/>
                <a:tab pos="25987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1203325">
              <a:tabLst>
                <a:tab pos="1341438" algn="l"/>
                <a:tab pos="1700213" algn="l"/>
                <a:tab pos="2335213" algn="r"/>
                <a:tab pos="2514600" algn="l"/>
                <a:tab pos="4035425" algn="l"/>
              </a:tabLst>
            </a:pPr>
            <a:r>
              <a:rPr lang="de-DE" altLang="de-DE" sz="1200" dirty="0">
                <a:latin typeface="Arial" charset="0"/>
              </a:rPr>
              <a:t>Präinvasive </a:t>
            </a:r>
            <a:r>
              <a:rPr lang="de-DE" altLang="de-DE" sz="1200" dirty="0" smtClean="0">
                <a:latin typeface="Arial" charset="0"/>
              </a:rPr>
              <a:t>Tumoren	n=	1.398,</a:t>
            </a:r>
            <a:r>
              <a:rPr lang="de-DE" altLang="de-DE" sz="1200" dirty="0">
                <a:latin typeface="Arial" charset="0"/>
              </a:rPr>
              <a:t>	</a:t>
            </a:r>
            <a:r>
              <a:rPr lang="de-DE" altLang="de-DE" sz="1200" dirty="0" smtClean="0">
                <a:latin typeface="Arial" charset="0"/>
              </a:rPr>
              <a:t>Median </a:t>
            </a:r>
            <a:r>
              <a:rPr lang="de-DE" altLang="de-DE" sz="1200" dirty="0">
                <a:latin typeface="Arial" charset="0"/>
              </a:rPr>
              <a:t>= </a:t>
            </a:r>
            <a:r>
              <a:rPr lang="de-DE" altLang="de-DE" sz="1200" dirty="0" smtClean="0">
                <a:latin typeface="Arial" charset="0"/>
              </a:rPr>
              <a:t>60 Jahre,	Mittelwert </a:t>
            </a:r>
            <a:r>
              <a:rPr lang="de-DE" altLang="de-DE" sz="1200" dirty="0">
                <a:latin typeface="Arial" charset="0"/>
              </a:rPr>
              <a:t>= </a:t>
            </a:r>
            <a:r>
              <a:rPr lang="de-DE" altLang="de-DE" sz="1200" dirty="0" smtClean="0">
                <a:latin typeface="Arial" charset="0"/>
              </a:rPr>
              <a:t>59,6 </a:t>
            </a:r>
            <a:r>
              <a:rPr lang="de-DE" altLang="de-DE" sz="1200" dirty="0">
                <a:latin typeface="Arial" charset="0"/>
              </a:rPr>
              <a:t>Jahre</a:t>
            </a:r>
          </a:p>
          <a:p>
            <a:pPr>
              <a:tabLst>
                <a:tab pos="1341438" algn="l"/>
                <a:tab pos="1700213" algn="l"/>
                <a:tab pos="2335213" algn="r"/>
                <a:tab pos="2514600" algn="l"/>
                <a:tab pos="4035425" algn="l"/>
              </a:tabLst>
            </a:pPr>
            <a:r>
              <a:rPr lang="de-DE" altLang="de-DE" sz="1200" dirty="0">
                <a:latin typeface="Arial" charset="0"/>
              </a:rPr>
              <a:t>Invasive Tumoren </a:t>
            </a:r>
            <a:r>
              <a:rPr lang="de-DE" altLang="de-DE" sz="1200" dirty="0" smtClean="0">
                <a:latin typeface="Arial" charset="0"/>
              </a:rPr>
              <a:t>		n=15.468,</a:t>
            </a:r>
            <a:r>
              <a:rPr lang="de-DE" altLang="de-DE" sz="1200" dirty="0">
                <a:latin typeface="Arial" charset="0"/>
              </a:rPr>
              <a:t>	</a:t>
            </a:r>
            <a:r>
              <a:rPr lang="de-DE" altLang="de-DE" sz="1200" dirty="0" smtClean="0">
                <a:latin typeface="Arial" charset="0"/>
              </a:rPr>
              <a:t>Median </a:t>
            </a:r>
            <a:r>
              <a:rPr lang="de-DE" altLang="de-DE" sz="1200" dirty="0">
                <a:latin typeface="Arial" charset="0"/>
              </a:rPr>
              <a:t>= </a:t>
            </a:r>
            <a:r>
              <a:rPr lang="de-DE" altLang="de-DE" sz="1200" dirty="0" smtClean="0">
                <a:latin typeface="Arial" charset="0"/>
              </a:rPr>
              <a:t>63 Jahre,	Mittelwert </a:t>
            </a:r>
            <a:r>
              <a:rPr lang="de-DE" altLang="de-DE" sz="1200" dirty="0">
                <a:latin typeface="Arial" charset="0"/>
              </a:rPr>
              <a:t>= </a:t>
            </a:r>
            <a:r>
              <a:rPr lang="de-DE" altLang="de-DE" sz="1200" dirty="0" smtClean="0">
                <a:latin typeface="Arial" charset="0"/>
              </a:rPr>
              <a:t>62,6 </a:t>
            </a:r>
            <a:r>
              <a:rPr lang="de-DE" altLang="de-DE" sz="1200" dirty="0">
                <a:latin typeface="Arial" charset="0"/>
              </a:rPr>
              <a:t>Jahre</a:t>
            </a:r>
          </a:p>
          <a:p>
            <a:pPr>
              <a:tabLst>
                <a:tab pos="1341438" algn="l"/>
                <a:tab pos="1700213" algn="l"/>
                <a:tab pos="2335213" algn="r"/>
                <a:tab pos="2514600" algn="l"/>
                <a:tab pos="4035425" algn="l"/>
              </a:tabLst>
            </a:pPr>
            <a:r>
              <a:rPr lang="de-DE" altLang="de-DE" sz="1200" dirty="0">
                <a:latin typeface="Arial" charset="0"/>
              </a:rPr>
              <a:t>Gesamt		</a:t>
            </a:r>
            <a:r>
              <a:rPr lang="de-DE" altLang="de-DE" sz="1200" dirty="0" smtClean="0">
                <a:latin typeface="Arial" charset="0"/>
              </a:rPr>
              <a:t>n=16.866,</a:t>
            </a:r>
            <a:r>
              <a:rPr lang="de-DE" altLang="de-DE" sz="1200" dirty="0">
                <a:latin typeface="Arial" charset="0"/>
              </a:rPr>
              <a:t>	</a:t>
            </a:r>
            <a:r>
              <a:rPr lang="de-DE" altLang="de-DE" sz="1200" dirty="0" smtClean="0">
                <a:latin typeface="Arial" charset="0"/>
              </a:rPr>
              <a:t>Median </a:t>
            </a:r>
            <a:r>
              <a:rPr lang="de-DE" altLang="de-DE" sz="1200" dirty="0">
                <a:latin typeface="Arial" charset="0"/>
              </a:rPr>
              <a:t>= </a:t>
            </a:r>
            <a:r>
              <a:rPr lang="de-DE" altLang="de-DE" sz="1200" dirty="0" smtClean="0">
                <a:latin typeface="Arial" charset="0"/>
              </a:rPr>
              <a:t>63 Jahre,	Mittelwert </a:t>
            </a:r>
            <a:r>
              <a:rPr lang="de-DE" altLang="de-DE" sz="1200" dirty="0">
                <a:latin typeface="Arial" charset="0"/>
              </a:rPr>
              <a:t>= </a:t>
            </a:r>
            <a:r>
              <a:rPr lang="de-DE" altLang="de-DE" sz="1200" dirty="0" smtClean="0">
                <a:latin typeface="Arial" charset="0"/>
              </a:rPr>
              <a:t>62,3 </a:t>
            </a:r>
            <a:r>
              <a:rPr lang="de-DE" altLang="de-DE" sz="1200" dirty="0">
                <a:latin typeface="Arial" charset="0"/>
              </a:rPr>
              <a:t>Jahre</a:t>
            </a:r>
          </a:p>
        </p:txBody>
      </p:sp>
      <p:sp>
        <p:nvSpPr>
          <p:cNvPr id="34" name="Rectangle 14"/>
          <p:cNvSpPr>
            <a:spLocks noChangeArrowheads="1"/>
          </p:cNvSpPr>
          <p:nvPr/>
        </p:nvSpPr>
        <p:spPr bwMode="auto">
          <a:xfrm>
            <a:off x="1547664" y="1361093"/>
            <a:ext cx="6048672" cy="69975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5" name="Rectangle 10"/>
          <p:cNvSpPr>
            <a:spLocks noChangeArrowheads="1"/>
          </p:cNvSpPr>
          <p:nvPr/>
        </p:nvSpPr>
        <p:spPr bwMode="auto">
          <a:xfrm>
            <a:off x="1619672" y="1484784"/>
            <a:ext cx="117015" cy="11701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de-DE" altLang="de-DE"/>
          </a:p>
        </p:txBody>
      </p:sp>
      <p:sp>
        <p:nvSpPr>
          <p:cNvPr id="36" name="Rectangle 10"/>
          <p:cNvSpPr>
            <a:spLocks noChangeArrowheads="1"/>
          </p:cNvSpPr>
          <p:nvPr/>
        </p:nvSpPr>
        <p:spPr bwMode="auto">
          <a:xfrm>
            <a:off x="1619672" y="1655801"/>
            <a:ext cx="117015" cy="11701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de-DE" altLang="de-DE"/>
          </a:p>
        </p:txBody>
      </p:sp>
      <p:sp>
        <p:nvSpPr>
          <p:cNvPr id="37" name="Rectangle 10"/>
          <p:cNvSpPr>
            <a:spLocks noChangeArrowheads="1"/>
          </p:cNvSpPr>
          <p:nvPr/>
        </p:nvSpPr>
        <p:spPr bwMode="auto">
          <a:xfrm>
            <a:off x="1619672" y="1844824"/>
            <a:ext cx="117015" cy="11701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208162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Diagramm 10"/>
          <p:cNvGraphicFramePr/>
          <p:nvPr>
            <p:extLst>
              <p:ext uri="{D42A27DB-BD31-4B8C-83A1-F6EECF244321}">
                <p14:modId xmlns:p14="http://schemas.microsoft.com/office/powerpoint/2010/main" val="3870516164"/>
              </p:ext>
            </p:extLst>
          </p:nvPr>
        </p:nvGraphicFramePr>
        <p:xfrm>
          <a:off x="1381955" y="1742755"/>
          <a:ext cx="6380089" cy="42586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0" y="519644"/>
            <a:ext cx="9036496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lvl="0" algn="ctr"/>
            <a:r>
              <a:rPr lang="de-DE" altLang="de-DE" sz="2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Altersgruppen &lt;50, 50-69, &gt;</a:t>
            </a:r>
            <a:r>
              <a:rPr lang="de-DE" altLang="de-DE" sz="2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69 Jahre</a:t>
            </a:r>
            <a:r>
              <a:rPr lang="de-DE" altLang="de-DE" sz="2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altLang="de-DE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C50, D05</a:t>
            </a:r>
            <a:endParaRPr lang="de-DE" altLang="de-DE" sz="1400" b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de-DE" altLang="de-DE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Gesamt=16.866</a:t>
            </a:r>
            <a:endParaRPr lang="de-DE" altLang="de-DE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2612616" y="4869160"/>
            <a:ext cx="735248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92</a:t>
            </a:r>
            <a:r>
              <a:rPr lang="de-DE" altLang="de-DE" sz="1400" dirty="0" smtClean="0"/>
              <a:t>%</a:t>
            </a:r>
            <a:endParaRPr lang="de-DE" altLang="de-DE" sz="1400" dirty="0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5832400" y="3409255"/>
            <a:ext cx="93662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5.280</a:t>
            </a:r>
            <a:endParaRPr lang="de-DE" altLang="de-DE" sz="1400" b="1" dirty="0"/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3059832" y="6176337"/>
            <a:ext cx="3045296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200" dirty="0" smtClean="0">
                <a:latin typeface="Arial" charset="0"/>
              </a:rPr>
              <a:t>Alter bei Diagnosestellung</a:t>
            </a:r>
            <a:endParaRPr lang="de-DE" altLang="de-DE" sz="1200" dirty="0">
              <a:latin typeface="Arial" charset="0"/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 rot="16200000">
            <a:off x="-10104" y="3854348"/>
            <a:ext cx="2384425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200" dirty="0">
                <a:latin typeface="Arial" charset="0"/>
              </a:rPr>
              <a:t>Anzahl</a:t>
            </a: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2483768" y="4129335"/>
            <a:ext cx="93662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3.277</a:t>
            </a:r>
            <a:endParaRPr lang="de-DE" altLang="de-DE" sz="1600" b="1" dirty="0"/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5911751" y="4520153"/>
            <a:ext cx="820489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95%</a:t>
            </a:r>
            <a:endParaRPr lang="de-DE" altLang="de-DE" sz="1400" dirty="0"/>
          </a:p>
        </p:txBody>
      </p:sp>
      <p:sp>
        <p:nvSpPr>
          <p:cNvPr id="12" name="Text Box 6"/>
          <p:cNvSpPr txBox="1">
            <a:spLocks noChangeArrowheads="1"/>
          </p:cNvSpPr>
          <p:nvPr/>
        </p:nvSpPr>
        <p:spPr bwMode="auto">
          <a:xfrm>
            <a:off x="2699792" y="5384249"/>
            <a:ext cx="576064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8%</a:t>
            </a:r>
            <a:endParaRPr lang="de-DE" altLang="de-DE" sz="1600" dirty="0"/>
          </a:p>
        </p:txBody>
      </p:sp>
      <p:sp>
        <p:nvSpPr>
          <p:cNvPr id="13" name="Text Box 6"/>
          <p:cNvSpPr txBox="1">
            <a:spLocks noChangeArrowheads="1"/>
          </p:cNvSpPr>
          <p:nvPr/>
        </p:nvSpPr>
        <p:spPr bwMode="auto">
          <a:xfrm>
            <a:off x="5868144" y="5384249"/>
            <a:ext cx="93662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5%</a:t>
            </a:r>
            <a:endParaRPr lang="de-DE" altLang="de-DE" sz="1600" dirty="0"/>
          </a:p>
        </p:txBody>
      </p:sp>
      <p:sp>
        <p:nvSpPr>
          <p:cNvPr id="14" name="Text Box 9"/>
          <p:cNvSpPr txBox="1">
            <a:spLocks noChangeArrowheads="1"/>
          </p:cNvSpPr>
          <p:nvPr/>
        </p:nvSpPr>
        <p:spPr bwMode="auto">
          <a:xfrm>
            <a:off x="4858589" y="1610216"/>
            <a:ext cx="255726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tabLst>
                <a:tab pos="1341438" algn="l"/>
                <a:tab pos="1887538" algn="l"/>
                <a:tab pos="25987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tabLst>
                <a:tab pos="1341438" algn="l"/>
                <a:tab pos="1887538" algn="l"/>
                <a:tab pos="25987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tabLst>
                <a:tab pos="1341438" algn="l"/>
                <a:tab pos="1887538" algn="l"/>
                <a:tab pos="25987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tabLst>
                <a:tab pos="1341438" algn="l"/>
                <a:tab pos="1887538" algn="l"/>
                <a:tab pos="25987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tabLst>
                <a:tab pos="1341438" algn="l"/>
                <a:tab pos="1887538" algn="l"/>
                <a:tab pos="25987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341438" algn="l"/>
                <a:tab pos="1887538" algn="l"/>
                <a:tab pos="25987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341438" algn="l"/>
                <a:tab pos="1887538" algn="l"/>
                <a:tab pos="25987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341438" algn="l"/>
                <a:tab pos="1887538" algn="l"/>
                <a:tab pos="25987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341438" algn="l"/>
                <a:tab pos="1887538" algn="l"/>
                <a:tab pos="25987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1203325">
              <a:tabLst>
                <a:tab pos="1341438" algn="l"/>
                <a:tab pos="1700213" algn="l"/>
                <a:tab pos="2335213" algn="r"/>
                <a:tab pos="4035425" algn="l"/>
              </a:tabLst>
            </a:pPr>
            <a:r>
              <a:rPr lang="de-DE" altLang="de-DE" sz="1200" dirty="0">
                <a:latin typeface="Arial" charset="0"/>
              </a:rPr>
              <a:t>Präinvasive </a:t>
            </a:r>
            <a:r>
              <a:rPr lang="de-DE" altLang="de-DE" sz="1200" dirty="0" smtClean="0">
                <a:latin typeface="Arial" charset="0"/>
              </a:rPr>
              <a:t>Tumoren	n=	1.398</a:t>
            </a:r>
          </a:p>
          <a:p>
            <a:pPr defTabSz="1203325">
              <a:tabLst>
                <a:tab pos="1341438" algn="l"/>
                <a:tab pos="1700213" algn="l"/>
                <a:tab pos="2335213" algn="r"/>
                <a:tab pos="4035425" algn="l"/>
              </a:tabLst>
            </a:pPr>
            <a:r>
              <a:rPr lang="de-DE" altLang="de-DE" sz="1200" dirty="0" smtClean="0">
                <a:latin typeface="Arial" charset="0"/>
              </a:rPr>
              <a:t>Invasive Tumoren 		n=	15.468</a:t>
            </a: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4644008" y="1556792"/>
            <a:ext cx="2808312" cy="515089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6" name="Rectangle 10"/>
          <p:cNvSpPr>
            <a:spLocks noChangeArrowheads="1"/>
          </p:cNvSpPr>
          <p:nvPr/>
        </p:nvSpPr>
        <p:spPr bwMode="auto">
          <a:xfrm>
            <a:off x="4716016" y="1655801"/>
            <a:ext cx="117015" cy="11701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de-DE" altLang="de-DE"/>
          </a:p>
        </p:txBody>
      </p:sp>
      <p:sp>
        <p:nvSpPr>
          <p:cNvPr id="17" name="Rectangle 10"/>
          <p:cNvSpPr>
            <a:spLocks noChangeArrowheads="1"/>
          </p:cNvSpPr>
          <p:nvPr/>
        </p:nvSpPr>
        <p:spPr bwMode="auto">
          <a:xfrm>
            <a:off x="4716016" y="1871825"/>
            <a:ext cx="117015" cy="11701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de-DE" altLang="de-DE"/>
          </a:p>
        </p:txBody>
      </p:sp>
      <p:sp>
        <p:nvSpPr>
          <p:cNvPr id="18" name="Text Box 6"/>
          <p:cNvSpPr txBox="1">
            <a:spLocks noChangeArrowheads="1"/>
          </p:cNvSpPr>
          <p:nvPr/>
        </p:nvSpPr>
        <p:spPr bwMode="auto">
          <a:xfrm>
            <a:off x="4139431" y="2276872"/>
            <a:ext cx="93662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8.309</a:t>
            </a:r>
            <a:endParaRPr lang="de-DE" altLang="de-DE" sz="1600" b="1" dirty="0"/>
          </a:p>
        </p:txBody>
      </p:sp>
      <p:sp>
        <p:nvSpPr>
          <p:cNvPr id="19" name="Text Box 6"/>
          <p:cNvSpPr txBox="1">
            <a:spLocks noChangeArrowheads="1"/>
          </p:cNvSpPr>
          <p:nvPr/>
        </p:nvSpPr>
        <p:spPr bwMode="auto">
          <a:xfrm>
            <a:off x="4268800" y="3861048"/>
            <a:ext cx="735248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89</a:t>
            </a:r>
            <a:r>
              <a:rPr lang="de-DE" altLang="de-DE" sz="1400" dirty="0" smtClean="0"/>
              <a:t>%</a:t>
            </a:r>
            <a:endParaRPr lang="de-DE" altLang="de-DE" sz="1400" dirty="0"/>
          </a:p>
        </p:txBody>
      </p:sp>
      <p:sp>
        <p:nvSpPr>
          <p:cNvPr id="20" name="Text Box 6"/>
          <p:cNvSpPr txBox="1">
            <a:spLocks noChangeArrowheads="1"/>
          </p:cNvSpPr>
          <p:nvPr/>
        </p:nvSpPr>
        <p:spPr bwMode="auto">
          <a:xfrm>
            <a:off x="4268800" y="5301208"/>
            <a:ext cx="735248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r>
              <a:rPr lang="de-DE" altLang="de-DE" sz="1400" dirty="0" smtClean="0"/>
              <a:t>%</a:t>
            </a:r>
            <a:endParaRPr lang="de-DE" altLang="de-DE" sz="1400" dirty="0"/>
          </a:p>
        </p:txBody>
      </p:sp>
      <p:sp>
        <p:nvSpPr>
          <p:cNvPr id="2" name="Textfeld 1"/>
          <p:cNvSpPr txBox="1"/>
          <p:nvPr/>
        </p:nvSpPr>
        <p:spPr>
          <a:xfrm>
            <a:off x="3419872" y="5873496"/>
            <a:ext cx="24300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200" b="1" dirty="0" smtClean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Mammographie-Screening</a:t>
            </a:r>
            <a:endParaRPr lang="de-DE" sz="1200" b="1" dirty="0">
              <a:solidFill>
                <a:srgbClr val="00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5060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251520" y="620688"/>
            <a:ext cx="871296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smtClean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Überlebensanalysen</a:t>
            </a:r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sind entscheidende Faktoren für die Ergebnisqualität der Tumortherapie. Unterschieden wird zwischen</a:t>
            </a:r>
          </a:p>
          <a:p>
            <a:endParaRPr lang="de-D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b="1" dirty="0" smtClean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Life-Status </a:t>
            </a:r>
          </a:p>
          <a:p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Information, ob  Patient lebt oder verstorben ist mit Todesdatum</a:t>
            </a:r>
          </a:p>
          <a:p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Overall-</a:t>
            </a:r>
            <a:r>
              <a:rPr lang="de-DE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Survival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OAS)</a:t>
            </a:r>
            <a:b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D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b="1" dirty="0" smtClean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Follow-</a:t>
            </a:r>
            <a:r>
              <a:rPr lang="de-DE" b="1" dirty="0" err="1" smtClean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</a:t>
            </a:r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Vorliegende klinische Informationen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zum weiteren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Krankheitsverlauf, insbes. Tumorstatus (</a:t>
            </a:r>
            <a:r>
              <a:rPr lang="de-DE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Diseasefree-Survival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DFS etc.)</a:t>
            </a:r>
          </a:p>
          <a:p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Seit Jahren können in Bayern keine Überlebensanalysen für das gesamte dokumentierte Patientengut mehr berechnet werden, da der Bayerische Landesbeauftragte für Datenschutz ab 2008  den elektronischen Life-Status-Abgleich mit der AKDB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(‚Anstalt für Kommunale Datenverarbeitung in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Bayern’) untersagt hat.  </a:t>
            </a:r>
          </a:p>
          <a:p>
            <a:endParaRPr lang="de-D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Die notwendige Novellierung des Bayerischen Krebsregistergesetzes im Rahmen des seit 01.01.2014 geltenden KFRG (Krebsfrüherkennungs-  und </a:t>
            </a:r>
            <a:b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de-DE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registergesetzes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) ist für 2016 vorgesehen. </a:t>
            </a:r>
          </a:p>
        </p:txBody>
      </p:sp>
    </p:spTree>
    <p:extLst>
      <p:ext uri="{BB962C8B-B14F-4D97-AF65-F5344CB8AC3E}">
        <p14:creationId xmlns:p14="http://schemas.microsoft.com/office/powerpoint/2010/main" val="3056151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323528" y="764704"/>
            <a:ext cx="882047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In den beiden folgenden Grafiken wird der Ist-Zustand dargestellt:</a:t>
            </a:r>
          </a:p>
          <a:p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Aktueller Life-Status:</a:t>
            </a:r>
          </a:p>
          <a:p>
            <a:endParaRPr lang="de-DE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357188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	Unbekannt	Es ist keine Information vorhanden, ob Patient lebt oder tot ist</a:t>
            </a:r>
          </a:p>
          <a:p>
            <a:pPr defTabSz="357188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	Lebt 			Information, dass Patient noch lebt (unabhängig vom Tumorstatus)</a:t>
            </a:r>
          </a:p>
          <a:p>
            <a:pPr defTabSz="357188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	Tot				Tod und Sterbetag des Patienten ist bekannt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323528" y="2235933"/>
            <a:ext cx="216024" cy="189023"/>
          </a:xfrm>
          <a:prstGeom prst="rect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de-DE" altLang="de-DE"/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323528" y="2523965"/>
            <a:ext cx="216024" cy="189023"/>
          </a:xfrm>
          <a:prstGeom prst="rect">
            <a:avLst/>
          </a:prstGeom>
          <a:solidFill>
            <a:srgbClr val="008380">
              <a:alpha val="74117"/>
            </a:srgb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de-DE" altLang="de-DE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323528" y="1947901"/>
            <a:ext cx="216024" cy="189023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de-DE" altLang="de-DE"/>
          </a:p>
        </p:txBody>
      </p:sp>
      <p:sp>
        <p:nvSpPr>
          <p:cNvPr id="6" name="Textfeld 5"/>
          <p:cNvSpPr txBox="1"/>
          <p:nvPr/>
        </p:nvSpPr>
        <p:spPr>
          <a:xfrm>
            <a:off x="323528" y="3073028"/>
            <a:ext cx="871296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Aktuelles Klinisches Follow-</a:t>
            </a:r>
            <a:r>
              <a:rPr lang="de-DE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Up</a:t>
            </a:r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defTabSz="357188"/>
            <a:endParaRPr lang="de-D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357188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Unbekannt 	Keine aktuelle Information zum klinischen Verlauf /Tumorstatus</a:t>
            </a:r>
            <a:b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					des Patienten vorhanden</a:t>
            </a:r>
          </a:p>
          <a:p>
            <a:pPr defTabSz="357188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Bekannt 	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Der aktuelle klinische Verlauf /Tumorstatus des Patienten ist 						vorhanden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357188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	Tot				Tod und Sterbetag des Patienten ist bekannt</a:t>
            </a:r>
          </a:p>
          <a:p>
            <a:pPr defTabSz="357188"/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357188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Ausblick: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Das KFRG sieht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eine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adäquate Finanzierung durch die Krankenkassen vor, so dass die klinischen Verlaufsinformationen zukünftig vollständig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erhoben werden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können.</a:t>
            </a:r>
          </a:p>
          <a:p>
            <a:pPr defTabSz="357188"/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323528" y="4252157"/>
            <a:ext cx="216024" cy="189023"/>
          </a:xfrm>
          <a:prstGeom prst="rect">
            <a:avLst/>
          </a:prstGeom>
          <a:solidFill>
            <a:srgbClr val="FFC0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de-DE" altLang="de-DE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323528" y="4828221"/>
            <a:ext cx="216024" cy="189023"/>
          </a:xfrm>
          <a:prstGeom prst="rect">
            <a:avLst/>
          </a:prstGeom>
          <a:solidFill>
            <a:srgbClr val="008380">
              <a:alpha val="74117"/>
            </a:srgb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de-DE" altLang="de-DE"/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323528" y="3721100"/>
            <a:ext cx="216024" cy="189023"/>
          </a:xfrm>
          <a:prstGeom prst="rect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897300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 1"/>
          <p:cNvGraphicFramePr/>
          <p:nvPr>
            <p:extLst>
              <p:ext uri="{D42A27DB-BD31-4B8C-83A1-F6EECF244321}">
                <p14:modId xmlns:p14="http://schemas.microsoft.com/office/powerpoint/2010/main" val="1028198207"/>
              </p:ext>
            </p:extLst>
          </p:nvPr>
        </p:nvGraphicFramePr>
        <p:xfrm>
          <a:off x="724461" y="1637193"/>
          <a:ext cx="7132320" cy="4673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8021633" y="3429000"/>
            <a:ext cx="112236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de-DE" altLang="de-DE" sz="1200" dirty="0" smtClean="0"/>
              <a:t>Unbekannt</a:t>
            </a:r>
            <a:endParaRPr lang="de-DE" altLang="de-DE" sz="1200" dirty="0"/>
          </a:p>
          <a:p>
            <a:pPr>
              <a:spcBef>
                <a:spcPct val="50000"/>
              </a:spcBef>
            </a:pPr>
            <a:r>
              <a:rPr lang="de-DE" altLang="de-DE" sz="1200" dirty="0" smtClean="0"/>
              <a:t>Lebt</a:t>
            </a:r>
            <a:endParaRPr lang="de-DE" altLang="de-DE" sz="1200" dirty="0"/>
          </a:p>
          <a:p>
            <a:pPr>
              <a:spcBef>
                <a:spcPct val="50000"/>
              </a:spcBef>
            </a:pPr>
            <a:r>
              <a:rPr lang="de-DE" altLang="de-DE" sz="1200" dirty="0" smtClean="0"/>
              <a:t>Tot</a:t>
            </a:r>
            <a:endParaRPr lang="de-DE" altLang="de-DE" sz="1200" dirty="0"/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7884368" y="3782942"/>
            <a:ext cx="117015" cy="117015"/>
          </a:xfrm>
          <a:prstGeom prst="rect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de-DE" altLang="de-DE"/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7884368" y="4070974"/>
            <a:ext cx="117015" cy="117015"/>
          </a:xfrm>
          <a:prstGeom prst="rect">
            <a:avLst/>
          </a:prstGeom>
          <a:solidFill>
            <a:srgbClr val="008380">
              <a:alpha val="74117"/>
            </a:srgb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de-DE" altLang="de-DE"/>
          </a:p>
        </p:txBody>
      </p:sp>
      <p:sp>
        <p:nvSpPr>
          <p:cNvPr id="6" name="Rectangle 10"/>
          <p:cNvSpPr>
            <a:spLocks noChangeArrowheads="1"/>
          </p:cNvSpPr>
          <p:nvPr/>
        </p:nvSpPr>
        <p:spPr bwMode="auto">
          <a:xfrm>
            <a:off x="7884368" y="3507085"/>
            <a:ext cx="117015" cy="11701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de-DE" altLang="de-DE"/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 rot="16200000">
            <a:off x="-565817" y="3703602"/>
            <a:ext cx="2206799" cy="2840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8462" tIns="49232" rIns="98462" bIns="49232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200" dirty="0" smtClean="0">
                <a:latin typeface="Arial" charset="0"/>
              </a:rPr>
              <a:t>Relative Häufigkeit</a:t>
            </a:r>
            <a:endParaRPr lang="de-DE" altLang="de-DE" sz="1200" dirty="0">
              <a:latin typeface="Arial" charset="0"/>
            </a:endParaRP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3519781" y="6313260"/>
            <a:ext cx="2060331" cy="2840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8462" tIns="49232" rIns="98462" bIns="49232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200" dirty="0">
                <a:latin typeface="Arial" charset="0"/>
              </a:rPr>
              <a:t>Diagnosejahr</a:t>
            </a:r>
          </a:p>
        </p:txBody>
      </p:sp>
      <p:sp>
        <p:nvSpPr>
          <p:cNvPr id="24" name="Text Box 3"/>
          <p:cNvSpPr txBox="1">
            <a:spLocks noChangeArrowheads="1"/>
          </p:cNvSpPr>
          <p:nvPr/>
        </p:nvSpPr>
        <p:spPr bwMode="auto">
          <a:xfrm>
            <a:off x="-33702" y="519644"/>
            <a:ext cx="9177703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lvl="0" algn="ctr"/>
            <a:r>
              <a:rPr lang="de-DE" altLang="de-DE" sz="2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Aktueller Life-Status (LK &gt; 01.01.2013)</a:t>
            </a:r>
            <a:r>
              <a:rPr lang="de-DE" altLang="de-DE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altLang="de-DE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C50, D05</a:t>
            </a:r>
            <a:endParaRPr lang="de-DE" altLang="de-DE" sz="1400" b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de-DE" altLang="de-DE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Gesamt=16.866</a:t>
            </a:r>
            <a:endParaRPr lang="de-DE" altLang="de-DE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feld 28"/>
          <p:cNvSpPr txBox="1"/>
          <p:nvPr/>
        </p:nvSpPr>
        <p:spPr>
          <a:xfrm>
            <a:off x="1403648" y="1537480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1147</a:t>
            </a: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feld 29"/>
          <p:cNvSpPr txBox="1"/>
          <p:nvPr/>
        </p:nvSpPr>
        <p:spPr>
          <a:xfrm>
            <a:off x="1907704" y="1538043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1289</a:t>
            </a: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feld 30"/>
          <p:cNvSpPr txBox="1"/>
          <p:nvPr/>
        </p:nvSpPr>
        <p:spPr>
          <a:xfrm>
            <a:off x="2483768" y="1538606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1270</a:t>
            </a: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feld 31"/>
          <p:cNvSpPr txBox="1"/>
          <p:nvPr/>
        </p:nvSpPr>
        <p:spPr>
          <a:xfrm>
            <a:off x="2987824" y="1539169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1414</a:t>
            </a: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xtfeld 33"/>
          <p:cNvSpPr txBox="1"/>
          <p:nvPr/>
        </p:nvSpPr>
        <p:spPr>
          <a:xfrm>
            <a:off x="3491880" y="1540295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1566</a:t>
            </a: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feld 34"/>
          <p:cNvSpPr txBox="1"/>
          <p:nvPr/>
        </p:nvSpPr>
        <p:spPr>
          <a:xfrm>
            <a:off x="4067944" y="1540858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1507</a:t>
            </a: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Textfeld 35"/>
          <p:cNvSpPr txBox="1"/>
          <p:nvPr/>
        </p:nvSpPr>
        <p:spPr>
          <a:xfrm>
            <a:off x="5076056" y="1541421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1583</a:t>
            </a: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Textfeld 36"/>
          <p:cNvSpPr txBox="1"/>
          <p:nvPr/>
        </p:nvSpPr>
        <p:spPr>
          <a:xfrm>
            <a:off x="5580112" y="1541984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1497</a:t>
            </a: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xtfeld 37"/>
          <p:cNvSpPr txBox="1"/>
          <p:nvPr/>
        </p:nvSpPr>
        <p:spPr>
          <a:xfrm>
            <a:off x="6156176" y="1535228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1497</a:t>
            </a: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Textfeld 38"/>
          <p:cNvSpPr txBox="1"/>
          <p:nvPr/>
        </p:nvSpPr>
        <p:spPr>
          <a:xfrm>
            <a:off x="6660232" y="1535228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1461</a:t>
            </a: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feld 32"/>
          <p:cNvSpPr txBox="1"/>
          <p:nvPr/>
        </p:nvSpPr>
        <p:spPr>
          <a:xfrm>
            <a:off x="7236296" y="1541984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1062</a:t>
            </a: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Textfeld 39"/>
          <p:cNvSpPr txBox="1"/>
          <p:nvPr/>
        </p:nvSpPr>
        <p:spPr>
          <a:xfrm>
            <a:off x="4572000" y="1556792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1573</a:t>
            </a: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179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494</Words>
  <Application>Microsoft Office PowerPoint</Application>
  <PresentationFormat>Bildschirmpräsentation (4:3)</PresentationFormat>
  <Paragraphs>203</Paragraphs>
  <Slides>11</Slides>
  <Notes>7</Notes>
  <HiddenSlides>0</HiddenSlides>
  <MMClips>0</MMClips>
  <ScaleCrop>false</ScaleCrop>
  <HeadingPairs>
    <vt:vector size="6" baseType="variant"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3" baseType="lpstr">
      <vt:lpstr>Larissa</vt:lpstr>
      <vt:lpstr>Dokument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Universitätsklinikum Erlangen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Borstorff, Christine</dc:creator>
  <cp:lastModifiedBy>Borstorff, Christine</cp:lastModifiedBy>
  <cp:revision>219</cp:revision>
  <cp:lastPrinted>2014-12-16T13:21:13Z</cp:lastPrinted>
  <dcterms:created xsi:type="dcterms:W3CDTF">2014-04-28T10:09:44Z</dcterms:created>
  <dcterms:modified xsi:type="dcterms:W3CDTF">2015-01-07T11:02:09Z</dcterms:modified>
</cp:coreProperties>
</file>