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303" r:id="rId2"/>
    <p:sldId id="287" r:id="rId3"/>
    <p:sldId id="288" r:id="rId4"/>
    <p:sldId id="289" r:id="rId5"/>
    <p:sldId id="294" r:id="rId6"/>
    <p:sldId id="296" r:id="rId7"/>
    <p:sldId id="299" r:id="rId8"/>
    <p:sldId id="304" r:id="rId9"/>
    <p:sldId id="277" r:id="rId10"/>
    <p:sldId id="297" r:id="rId11"/>
    <p:sldId id="301" r:id="rId12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9966"/>
    <a:srgbClr val="008378"/>
    <a:srgbClr val="008380"/>
    <a:srgbClr val="00836C"/>
    <a:srgbClr val="00CC6E"/>
    <a:srgbClr val="00CC66"/>
    <a:srgbClr val="00835C"/>
    <a:srgbClr val="00808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Präinvasiv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Tabelle1!$A$2:$A$13</c:f>
              <c:strCach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strCache>
            </c:str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70</c:v>
                </c:pt>
                <c:pt idx="1">
                  <c:v>83</c:v>
                </c:pt>
                <c:pt idx="2">
                  <c:v>74</c:v>
                </c:pt>
                <c:pt idx="3">
                  <c:v>122</c:v>
                </c:pt>
                <c:pt idx="4">
                  <c:v>141</c:v>
                </c:pt>
                <c:pt idx="5">
                  <c:v>136</c:v>
                </c:pt>
                <c:pt idx="6">
                  <c:v>156</c:v>
                </c:pt>
                <c:pt idx="7">
                  <c:v>135</c:v>
                </c:pt>
                <c:pt idx="8">
                  <c:v>132</c:v>
                </c:pt>
                <c:pt idx="9">
                  <c:v>121</c:v>
                </c:pt>
                <c:pt idx="10">
                  <c:v>124</c:v>
                </c:pt>
                <c:pt idx="11">
                  <c:v>104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Invasiv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Tabelle1!$A$2:$A$13</c:f>
              <c:strCach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strCache>
            </c:strRef>
          </c:cat>
          <c:val>
            <c:numRef>
              <c:f>Tabelle1!$C$2:$C$13</c:f>
              <c:numCache>
                <c:formatCode>General</c:formatCode>
                <c:ptCount val="12"/>
                <c:pt idx="0">
                  <c:v>1077</c:v>
                </c:pt>
                <c:pt idx="1">
                  <c:v>1206</c:v>
                </c:pt>
                <c:pt idx="2">
                  <c:v>1196</c:v>
                </c:pt>
                <c:pt idx="3">
                  <c:v>1292</c:v>
                </c:pt>
                <c:pt idx="4">
                  <c:v>1425</c:v>
                </c:pt>
                <c:pt idx="5">
                  <c:v>1371</c:v>
                </c:pt>
                <c:pt idx="6">
                  <c:v>1417</c:v>
                </c:pt>
                <c:pt idx="7">
                  <c:v>1448</c:v>
                </c:pt>
                <c:pt idx="8">
                  <c:v>1365</c:v>
                </c:pt>
                <c:pt idx="9">
                  <c:v>1376</c:v>
                </c:pt>
                <c:pt idx="10">
                  <c:v>1337</c:v>
                </c:pt>
                <c:pt idx="11">
                  <c:v>958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Gesamt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Tabelle1!$A$2:$A$13</c:f>
              <c:strCach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strCache>
            </c:strRef>
          </c:cat>
          <c:val>
            <c:numRef>
              <c:f>Tabelle1!$D$2:$D$13</c:f>
              <c:numCache>
                <c:formatCode>General</c:formatCode>
                <c:ptCount val="12"/>
                <c:pt idx="0">
                  <c:v>1147</c:v>
                </c:pt>
                <c:pt idx="1">
                  <c:v>1289</c:v>
                </c:pt>
                <c:pt idx="2">
                  <c:v>1270</c:v>
                </c:pt>
                <c:pt idx="3">
                  <c:v>1414</c:v>
                </c:pt>
                <c:pt idx="4">
                  <c:v>1566</c:v>
                </c:pt>
                <c:pt idx="5">
                  <c:v>1507</c:v>
                </c:pt>
                <c:pt idx="6">
                  <c:v>1573</c:v>
                </c:pt>
                <c:pt idx="7">
                  <c:v>1583</c:v>
                </c:pt>
                <c:pt idx="8">
                  <c:v>1497</c:v>
                </c:pt>
                <c:pt idx="9">
                  <c:v>1497</c:v>
                </c:pt>
                <c:pt idx="10">
                  <c:v>1461</c:v>
                </c:pt>
                <c:pt idx="11">
                  <c:v>1062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4"/>
        <c:shape val="box"/>
        <c:axId val="120637312"/>
        <c:axId val="120638848"/>
        <c:axId val="0"/>
      </c:bar3DChart>
      <c:catAx>
        <c:axId val="1206373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20638848"/>
        <c:crosses val="autoZero"/>
        <c:auto val="1"/>
        <c:lblAlgn val="ctr"/>
        <c:lblOffset val="100"/>
        <c:noMultiLvlLbl val="0"/>
      </c:catAx>
      <c:valAx>
        <c:axId val="120638848"/>
        <c:scaling>
          <c:orientation val="minMax"/>
          <c:max val="2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20637312"/>
        <c:crosses val="autoZero"/>
        <c:crossBetween val="between"/>
        <c:majorUnit val="200"/>
        <c:minorUnit val="20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Präinvasiv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Tabelle1!$A$2:$A$17</c:f>
              <c:strCache>
                <c:ptCount val="16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20-34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65-69</c:v>
                </c:pt>
                <c:pt idx="11">
                  <c:v>70-74</c:v>
                </c:pt>
                <c:pt idx="12">
                  <c:v>75-79</c:v>
                </c:pt>
                <c:pt idx="13">
                  <c:v>80-84</c:v>
                </c:pt>
                <c:pt idx="14">
                  <c:v>85-89</c:v>
                </c:pt>
                <c:pt idx="15">
                  <c:v>&gt;=90</c:v>
                </c:pt>
              </c:strCache>
            </c:strRef>
          </c:cat>
          <c:val>
            <c:numRef>
              <c:f>Tabelle1!$B$2:$B$17</c:f>
              <c:numCache>
                <c:formatCode>General</c:formatCode>
                <c:ptCount val="16"/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30</c:v>
                </c:pt>
                <c:pt idx="5">
                  <c:v>83</c:v>
                </c:pt>
                <c:pt idx="6">
                  <c:v>127</c:v>
                </c:pt>
                <c:pt idx="7">
                  <c:v>246</c:v>
                </c:pt>
                <c:pt idx="8">
                  <c:v>202</c:v>
                </c:pt>
                <c:pt idx="9">
                  <c:v>209</c:v>
                </c:pt>
                <c:pt idx="10">
                  <c:v>234</c:v>
                </c:pt>
                <c:pt idx="11">
                  <c:v>114</c:v>
                </c:pt>
                <c:pt idx="12">
                  <c:v>77</c:v>
                </c:pt>
                <c:pt idx="13">
                  <c:v>43</c:v>
                </c:pt>
                <c:pt idx="14">
                  <c:v>20</c:v>
                </c:pt>
                <c:pt idx="15">
                  <c:v>2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Invasiv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Tabelle1!$A$2:$A$17</c:f>
              <c:strCache>
                <c:ptCount val="16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20-34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65-69</c:v>
                </c:pt>
                <c:pt idx="11">
                  <c:v>70-74</c:v>
                </c:pt>
                <c:pt idx="12">
                  <c:v>75-79</c:v>
                </c:pt>
                <c:pt idx="13">
                  <c:v>80-84</c:v>
                </c:pt>
                <c:pt idx="14">
                  <c:v>85-89</c:v>
                </c:pt>
                <c:pt idx="15">
                  <c:v>&gt;=90</c:v>
                </c:pt>
              </c:strCache>
            </c:strRef>
          </c:cat>
          <c:val>
            <c:numRef>
              <c:f>Tabelle1!$C$2:$C$17</c:f>
              <c:numCache>
                <c:formatCode>General</c:formatCode>
                <c:ptCount val="16"/>
                <c:pt idx="0">
                  <c:v>1</c:v>
                </c:pt>
                <c:pt idx="1">
                  <c:v>8</c:v>
                </c:pt>
                <c:pt idx="2">
                  <c:v>64</c:v>
                </c:pt>
                <c:pt idx="3">
                  <c:v>182</c:v>
                </c:pt>
                <c:pt idx="4">
                  <c:v>438</c:v>
                </c:pt>
                <c:pt idx="5">
                  <c:v>970</c:v>
                </c:pt>
                <c:pt idx="6">
                  <c:v>1363</c:v>
                </c:pt>
                <c:pt idx="7">
                  <c:v>1631</c:v>
                </c:pt>
                <c:pt idx="8">
                  <c:v>1658</c:v>
                </c:pt>
                <c:pt idx="9">
                  <c:v>1890</c:v>
                </c:pt>
                <c:pt idx="10">
                  <c:v>2239</c:v>
                </c:pt>
                <c:pt idx="11">
                  <c:v>1703</c:v>
                </c:pt>
                <c:pt idx="12">
                  <c:v>1453</c:v>
                </c:pt>
                <c:pt idx="13">
                  <c:v>1118</c:v>
                </c:pt>
                <c:pt idx="14">
                  <c:v>561</c:v>
                </c:pt>
                <c:pt idx="15">
                  <c:v>189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Gesamt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Tabelle1!$A$2:$A$17</c:f>
              <c:strCache>
                <c:ptCount val="16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20-34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65-69</c:v>
                </c:pt>
                <c:pt idx="11">
                  <c:v>70-74</c:v>
                </c:pt>
                <c:pt idx="12">
                  <c:v>75-79</c:v>
                </c:pt>
                <c:pt idx="13">
                  <c:v>80-84</c:v>
                </c:pt>
                <c:pt idx="14">
                  <c:v>85-89</c:v>
                </c:pt>
                <c:pt idx="15">
                  <c:v>&gt;=90</c:v>
                </c:pt>
              </c:strCache>
            </c:strRef>
          </c:cat>
          <c:val>
            <c:numRef>
              <c:f>Tabelle1!$D$2:$D$17</c:f>
              <c:numCache>
                <c:formatCode>General</c:formatCode>
                <c:ptCount val="16"/>
                <c:pt idx="0">
                  <c:v>1</c:v>
                </c:pt>
                <c:pt idx="1">
                  <c:v>10</c:v>
                </c:pt>
                <c:pt idx="2">
                  <c:v>68</c:v>
                </c:pt>
                <c:pt idx="3">
                  <c:v>187</c:v>
                </c:pt>
                <c:pt idx="4">
                  <c:v>468</c:v>
                </c:pt>
                <c:pt idx="5">
                  <c:v>1053</c:v>
                </c:pt>
                <c:pt idx="6">
                  <c:v>1490</c:v>
                </c:pt>
                <c:pt idx="7">
                  <c:v>1877</c:v>
                </c:pt>
                <c:pt idx="8">
                  <c:v>1860</c:v>
                </c:pt>
                <c:pt idx="9">
                  <c:v>2099</c:v>
                </c:pt>
                <c:pt idx="10">
                  <c:v>2473</c:v>
                </c:pt>
                <c:pt idx="11">
                  <c:v>1817</c:v>
                </c:pt>
                <c:pt idx="12">
                  <c:v>1530</c:v>
                </c:pt>
                <c:pt idx="13">
                  <c:v>1161</c:v>
                </c:pt>
                <c:pt idx="14">
                  <c:v>581</c:v>
                </c:pt>
                <c:pt idx="15">
                  <c:v>191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4"/>
        <c:shape val="box"/>
        <c:axId val="5001216"/>
        <c:axId val="5002752"/>
        <c:axId val="0"/>
      </c:bar3DChart>
      <c:catAx>
        <c:axId val="50012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5002752"/>
        <c:crosses val="autoZero"/>
        <c:auto val="1"/>
        <c:lblAlgn val="ctr"/>
        <c:lblOffset val="100"/>
        <c:noMultiLvlLbl val="0"/>
      </c:catAx>
      <c:valAx>
        <c:axId val="5002752"/>
        <c:scaling>
          <c:orientation val="minMax"/>
          <c:max val="3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5001216"/>
        <c:crosses val="autoZero"/>
        <c:crossBetween val="between"/>
        <c:majorUnit val="500"/>
        <c:minorUnit val="50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D05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</c:spPr>
          <c:invertIfNegative val="0"/>
          <c:cat>
            <c:strRef>
              <c:f>Tabelle1!$A$2:$A$4</c:f>
              <c:strCache>
                <c:ptCount val="3"/>
                <c:pt idx="0">
                  <c:v>&lt;50 Jahre</c:v>
                </c:pt>
                <c:pt idx="1">
                  <c:v>50-69 Jahre</c:v>
                </c:pt>
                <c:pt idx="2">
                  <c:v>&gt;69 Jahre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251</c:v>
                </c:pt>
                <c:pt idx="1">
                  <c:v>891</c:v>
                </c:pt>
                <c:pt idx="2">
                  <c:v>256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C50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c:spPr>
          <c:invertIfNegative val="0"/>
          <c:cat>
            <c:strRef>
              <c:f>Tabelle1!$A$2:$A$4</c:f>
              <c:strCache>
                <c:ptCount val="3"/>
                <c:pt idx="0">
                  <c:v>&lt;50 Jahre</c:v>
                </c:pt>
                <c:pt idx="1">
                  <c:v>50-69 Jahre</c:v>
                </c:pt>
                <c:pt idx="2">
                  <c:v>&gt;69 Jahre</c:v>
                </c:pt>
              </c:strCache>
            </c:strRef>
          </c:cat>
          <c:val>
            <c:numRef>
              <c:f>Tabelle1!$C$2:$C$4</c:f>
              <c:numCache>
                <c:formatCode>General</c:formatCode>
                <c:ptCount val="3"/>
                <c:pt idx="0">
                  <c:v>3026</c:v>
                </c:pt>
                <c:pt idx="1">
                  <c:v>7418</c:v>
                </c:pt>
                <c:pt idx="2">
                  <c:v>5024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39162624"/>
        <c:axId val="39164160"/>
      </c:barChart>
      <c:catAx>
        <c:axId val="391626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39164160"/>
        <c:crosses val="autoZero"/>
        <c:auto val="1"/>
        <c:lblAlgn val="ctr"/>
        <c:lblOffset val="100"/>
        <c:noMultiLvlLbl val="0"/>
      </c:catAx>
      <c:valAx>
        <c:axId val="39164160"/>
        <c:scaling>
          <c:orientation val="minMax"/>
          <c:max val="9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39162624"/>
        <c:crosses val="autoZero"/>
        <c:crossBetween val="between"/>
        <c:majorUnit val="1000"/>
        <c:minorUnit val="1000"/>
      </c:valAx>
      <c:spPr>
        <a:ln>
          <a:solidFill>
            <a:schemeClr val="bg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469</c:v>
                </c:pt>
                <c:pt idx="1">
                  <c:v>485</c:v>
                </c:pt>
                <c:pt idx="2">
                  <c:v>444</c:v>
                </c:pt>
                <c:pt idx="3">
                  <c:v>445</c:v>
                </c:pt>
                <c:pt idx="4">
                  <c:v>404</c:v>
                </c:pt>
                <c:pt idx="5">
                  <c:v>379</c:v>
                </c:pt>
                <c:pt idx="6">
                  <c:v>291</c:v>
                </c:pt>
                <c:pt idx="7">
                  <c:v>267</c:v>
                </c:pt>
                <c:pt idx="8">
                  <c:v>206</c:v>
                </c:pt>
                <c:pt idx="9">
                  <c:v>142</c:v>
                </c:pt>
                <c:pt idx="10">
                  <c:v>66</c:v>
                </c:pt>
                <c:pt idx="11">
                  <c:v>20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2013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Tabelle1!$C$2:$C$13</c:f>
              <c:numCache>
                <c:formatCode>General</c:formatCode>
                <c:ptCount val="12"/>
                <c:pt idx="0">
                  <c:v>155</c:v>
                </c:pt>
                <c:pt idx="1">
                  <c:v>222</c:v>
                </c:pt>
                <c:pt idx="2">
                  <c:v>259</c:v>
                </c:pt>
                <c:pt idx="3">
                  <c:v>291</c:v>
                </c:pt>
                <c:pt idx="4">
                  <c:v>515</c:v>
                </c:pt>
                <c:pt idx="5">
                  <c:v>530</c:v>
                </c:pt>
                <c:pt idx="6">
                  <c:v>634</c:v>
                </c:pt>
                <c:pt idx="7">
                  <c:v>703</c:v>
                </c:pt>
                <c:pt idx="8">
                  <c:v>671</c:v>
                </c:pt>
                <c:pt idx="9">
                  <c:v>763</c:v>
                </c:pt>
                <c:pt idx="10">
                  <c:v>865</c:v>
                </c:pt>
                <c:pt idx="11">
                  <c:v>1042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2013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Tabelle1!$D$2:$D$13</c:f>
              <c:numCache>
                <c:formatCode>General</c:formatCode>
                <c:ptCount val="12"/>
                <c:pt idx="0">
                  <c:v>523</c:v>
                </c:pt>
                <c:pt idx="1">
                  <c:v>582</c:v>
                </c:pt>
                <c:pt idx="2">
                  <c:v>567</c:v>
                </c:pt>
                <c:pt idx="3">
                  <c:v>678</c:v>
                </c:pt>
                <c:pt idx="4">
                  <c:v>647</c:v>
                </c:pt>
                <c:pt idx="5">
                  <c:v>598</c:v>
                </c:pt>
                <c:pt idx="6">
                  <c:v>648</c:v>
                </c:pt>
                <c:pt idx="7">
                  <c:v>613</c:v>
                </c:pt>
                <c:pt idx="8">
                  <c:v>620</c:v>
                </c:pt>
                <c:pt idx="9">
                  <c:v>592</c:v>
                </c:pt>
                <c:pt idx="10">
                  <c:v>530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171968"/>
        <c:axId val="39359616"/>
      </c:barChart>
      <c:catAx>
        <c:axId val="39171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39359616"/>
        <c:crosses val="autoZero"/>
        <c:auto val="1"/>
        <c:lblAlgn val="ctr"/>
        <c:lblOffset val="100"/>
        <c:noMultiLvlLbl val="0"/>
      </c:catAx>
      <c:valAx>
        <c:axId val="3935961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39171968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469</c:v>
                </c:pt>
                <c:pt idx="1">
                  <c:v>485</c:v>
                </c:pt>
                <c:pt idx="2">
                  <c:v>444</c:v>
                </c:pt>
                <c:pt idx="3">
                  <c:v>445</c:v>
                </c:pt>
                <c:pt idx="4">
                  <c:v>404</c:v>
                </c:pt>
                <c:pt idx="5">
                  <c:v>379</c:v>
                </c:pt>
                <c:pt idx="6">
                  <c:v>291</c:v>
                </c:pt>
                <c:pt idx="7">
                  <c:v>267</c:v>
                </c:pt>
                <c:pt idx="8">
                  <c:v>206</c:v>
                </c:pt>
                <c:pt idx="9">
                  <c:v>142</c:v>
                </c:pt>
                <c:pt idx="10">
                  <c:v>66</c:v>
                </c:pt>
                <c:pt idx="11">
                  <c:v>20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2013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Tabelle1!$C$2:$C$13</c:f>
              <c:numCache>
                <c:formatCode>General</c:formatCode>
                <c:ptCount val="12"/>
                <c:pt idx="0">
                  <c:v>85</c:v>
                </c:pt>
                <c:pt idx="1">
                  <c:v>132</c:v>
                </c:pt>
                <c:pt idx="2">
                  <c:v>153</c:v>
                </c:pt>
                <c:pt idx="3">
                  <c:v>205</c:v>
                </c:pt>
                <c:pt idx="4">
                  <c:v>300</c:v>
                </c:pt>
                <c:pt idx="5">
                  <c:v>356</c:v>
                </c:pt>
                <c:pt idx="6">
                  <c:v>436</c:v>
                </c:pt>
                <c:pt idx="7">
                  <c:v>489</c:v>
                </c:pt>
                <c:pt idx="8">
                  <c:v>482</c:v>
                </c:pt>
                <c:pt idx="9">
                  <c:v>530</c:v>
                </c:pt>
                <c:pt idx="10">
                  <c:v>751</c:v>
                </c:pt>
                <c:pt idx="11">
                  <c:v>1042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2013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Tabelle1!$D$2:$D$13</c:f>
              <c:numCache>
                <c:formatCode>General</c:formatCode>
                <c:ptCount val="12"/>
                <c:pt idx="0">
                  <c:v>593</c:v>
                </c:pt>
                <c:pt idx="1">
                  <c:v>672</c:v>
                </c:pt>
                <c:pt idx="2">
                  <c:v>673</c:v>
                </c:pt>
                <c:pt idx="3">
                  <c:v>764</c:v>
                </c:pt>
                <c:pt idx="4">
                  <c:v>862</c:v>
                </c:pt>
                <c:pt idx="5">
                  <c:v>772</c:v>
                </c:pt>
                <c:pt idx="6">
                  <c:v>846</c:v>
                </c:pt>
                <c:pt idx="7">
                  <c:v>827</c:v>
                </c:pt>
                <c:pt idx="8">
                  <c:v>809</c:v>
                </c:pt>
                <c:pt idx="9">
                  <c:v>825</c:v>
                </c:pt>
                <c:pt idx="10">
                  <c:v>644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798272"/>
        <c:axId val="39799808"/>
      </c:barChart>
      <c:catAx>
        <c:axId val="39798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39799808"/>
        <c:crosses val="autoZero"/>
        <c:auto val="1"/>
        <c:lblAlgn val="ctr"/>
        <c:lblOffset val="100"/>
        <c:noMultiLvlLbl val="0"/>
      </c:catAx>
      <c:valAx>
        <c:axId val="3979980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39798272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16.12.2014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16.12.2014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1" y="4714876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16.12.2014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16.12.2014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16.12.2014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16.12.2014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16.12.2014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4494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16.12.2014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16.12.2014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0347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07.01.2015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07.01.2015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7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2002-2013: Brustdrüse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5" name="Textfeld 4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Brustdrüse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</a:rPr>
              <a:t>C50, D05</a:t>
            </a: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2002-2013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1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019027769"/>
              </p:ext>
            </p:extLst>
          </p:nvPr>
        </p:nvGraphicFramePr>
        <p:xfrm>
          <a:off x="652453" y="1637193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7877617" y="3390091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Unbekannt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Bekannt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7740352" y="3750131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7740352" y="4038163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7740352" y="3468176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637825" y="3703602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447773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(FUP &gt; 01.01.2013)</a:t>
            </a:r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C50, D05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Gesamt=16.866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1331640" y="153748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1147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1835696" y="15380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1289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2411760" y="15386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1270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2915816" y="15391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1414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419872" y="154029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1566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3995936" y="154085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1507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5004048" y="154142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1583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5508104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1497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6084168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1497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6588224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1461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7164288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1062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4499992" y="15567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1573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55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2014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2002-2013,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2014</a:t>
            </a:r>
            <a:r>
              <a:rPr lang="de-DE" altLang="de-DE" sz="1600" dirty="0" smtClean="0">
                <a:solidFill>
                  <a:srgbClr val="000000"/>
                </a:solidFill>
              </a:rPr>
              <a:t>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4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2002-2013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22.790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11.928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18.232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4.558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76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Tumorentität: Brustdrüse</a:t>
            </a:r>
            <a:r>
              <a:rPr lang="de-DE" altLang="de-DE" sz="1900" dirty="0" smtClean="0">
                <a:latin typeface="Arial" charset="0"/>
              </a:rPr>
              <a:t>, </a:t>
            </a:r>
            <a:r>
              <a:rPr lang="de-DE" altLang="de-DE" sz="1400" dirty="0" smtClean="0">
                <a:latin typeface="Arial" charset="0"/>
              </a:rPr>
              <a:t>C50, D05</a:t>
            </a:r>
            <a:endParaRPr lang="de-DE" altLang="de-DE" sz="1400" b="1" dirty="0" smtClean="0">
              <a:latin typeface="Arial" charset="0"/>
            </a:endParaRP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34.718 </a:t>
            </a:r>
            <a:r>
              <a:rPr lang="de-DE" altLang="de-DE" sz="1200" b="1" dirty="0" smtClean="0">
                <a:latin typeface="Arial" charset="0"/>
              </a:rPr>
              <a:t>(ED 1978 bis 2013)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32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Datenbestand Klinisches Krebsregister: Brustdrüse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 Meldungen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16.866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1.366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6084168" y="6639163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31"/>
          <p:cNvSpPr txBox="1">
            <a:spLocks noChangeArrowheads="1"/>
          </p:cNvSpPr>
          <p:nvPr/>
        </p:nvSpPr>
        <p:spPr bwMode="auto">
          <a:xfrm>
            <a:off x="188913" y="3595370"/>
            <a:ext cx="3759200" cy="2569934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von der Registerstelle des BKR unter 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185738" y="6237312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1.709.004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836.371,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872.633)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1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2012: Brustdrüse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0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494390"/>
              </p:ext>
            </p:extLst>
          </p:nvPr>
        </p:nvGraphicFramePr>
        <p:xfrm>
          <a:off x="179388" y="1188464"/>
          <a:ext cx="3773487" cy="2168528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</a:t>
                      </a: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C50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1.337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D05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Gesamt</a:t>
                      </a: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1.461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C50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1.337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1.580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Grafik 6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600" y="1267200"/>
            <a:ext cx="5017480" cy="5400000"/>
          </a:xfrm>
          <a:prstGeom prst="rect">
            <a:avLst/>
          </a:prstGeom>
        </p:spPr>
      </p:pic>
      <p:sp>
        <p:nvSpPr>
          <p:cNvPr id="14" name="Textfeld 13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383481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403838116"/>
              </p:ext>
            </p:extLst>
          </p:nvPr>
        </p:nvGraphicFramePr>
        <p:xfrm>
          <a:off x="832579" y="1340766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C50, D05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Gesamt=16.866</a:t>
            </a:r>
            <a:endParaRPr lang="de-DE" altLang="de-DE" sz="20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345134" y="6320353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 rot="16200000">
            <a:off x="-514160" y="3610456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798711" y="1394192"/>
            <a:ext cx="27012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1203325">
              <a:tabLst>
                <a:tab pos="1341438" algn="l"/>
                <a:tab pos="1700213" algn="l"/>
                <a:tab pos="2335213" algn="r"/>
                <a:tab pos="4035425" algn="l"/>
              </a:tabLst>
            </a:pPr>
            <a:r>
              <a:rPr lang="de-DE" altLang="de-DE" sz="1200" dirty="0">
                <a:latin typeface="Arial" charset="0"/>
              </a:rPr>
              <a:t>Präinvasive </a:t>
            </a:r>
            <a:r>
              <a:rPr lang="de-DE" altLang="de-DE" sz="1200" dirty="0" smtClean="0">
                <a:latin typeface="Arial" charset="0"/>
              </a:rPr>
              <a:t>Tumoren	n=	1.398</a:t>
            </a:r>
          </a:p>
          <a:p>
            <a:pPr defTabSz="1203325">
              <a:tabLst>
                <a:tab pos="1341438" algn="l"/>
                <a:tab pos="1700213" algn="l"/>
                <a:tab pos="2335213" algn="r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Invasive Tumoren 		n=	15.468</a:t>
            </a:r>
          </a:p>
          <a:p>
            <a:pPr>
              <a:tabLst>
                <a:tab pos="1341438" algn="l"/>
                <a:tab pos="1700213" algn="l"/>
                <a:tab pos="2335213" algn="r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Gesamt</a:t>
            </a:r>
            <a:r>
              <a:rPr lang="de-DE" altLang="de-DE" sz="1200" dirty="0">
                <a:latin typeface="Arial" charset="0"/>
              </a:rPr>
              <a:t>		</a:t>
            </a:r>
            <a:r>
              <a:rPr lang="de-DE" altLang="de-DE" sz="1200" dirty="0" smtClean="0">
                <a:latin typeface="Arial" charset="0"/>
              </a:rPr>
              <a:t>n=	16.866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1547664" y="1340768"/>
            <a:ext cx="2808312" cy="69975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619672" y="1439777"/>
            <a:ext cx="117015" cy="1170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619672" y="1655801"/>
            <a:ext cx="117015" cy="1170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619672" y="1844824"/>
            <a:ext cx="117015" cy="11701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1" name="Textfeld 10"/>
          <p:cNvSpPr txBox="1"/>
          <p:nvPr/>
        </p:nvSpPr>
        <p:spPr>
          <a:xfrm>
            <a:off x="6876256" y="6381328"/>
            <a:ext cx="24686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abgeschlossen.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331640" y="338341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1077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547664" y="321297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1147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331640" y="5615662"/>
            <a:ext cx="415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835696" y="306896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1206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123728" y="285293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1289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1852464" y="5600273"/>
            <a:ext cx="415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83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2411760" y="309538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1196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2627784" y="292494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1270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2428528" y="5615662"/>
            <a:ext cx="415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74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2987824" y="287935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1292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3203848" y="259132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1414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2932584" y="5517232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122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3563888" y="256490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1425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779912" y="223128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1566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3491880" y="5456257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141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4067944" y="2697887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1371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4355976" y="234888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1507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4067944" y="5471646"/>
            <a:ext cx="4526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136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5220072" y="251931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1448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5462668" y="220486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1583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5164832" y="5456257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135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5796136" y="270892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1365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6012160" y="237530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1497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5724128" y="5471646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132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6372200" y="266333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1376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6588224" y="237530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1497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6300192" y="5543654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121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876256" y="278092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1337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7164288" y="244731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1461*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6821016" y="5543654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124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7452320" y="364502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958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7668344" y="338341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1062*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7397080" y="5543654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104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4623407" y="5445224"/>
            <a:ext cx="4526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156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4860032" y="223128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1573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4644008" y="256490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1417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35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C50, D05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Gesamt=16.866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0" name="Diagramm 29"/>
          <p:cNvGraphicFramePr/>
          <p:nvPr>
            <p:extLst>
              <p:ext uri="{D42A27DB-BD31-4B8C-83A1-F6EECF244321}">
                <p14:modId xmlns:p14="http://schemas.microsoft.com/office/powerpoint/2010/main" val="3009675351"/>
              </p:ext>
            </p:extLst>
          </p:nvPr>
        </p:nvGraphicFramePr>
        <p:xfrm>
          <a:off x="832579" y="1340766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3345134" y="6320353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 rot="16200000">
            <a:off x="-514160" y="3610456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1798711" y="1394192"/>
            <a:ext cx="586963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1203325">
              <a:tabLst>
                <a:tab pos="1341438" algn="l"/>
                <a:tab pos="1700213" algn="l"/>
                <a:tab pos="2335213" algn="r"/>
                <a:tab pos="2514600" algn="l"/>
                <a:tab pos="4035425" algn="l"/>
              </a:tabLst>
            </a:pPr>
            <a:r>
              <a:rPr lang="de-DE" altLang="de-DE" sz="1200" dirty="0">
                <a:latin typeface="Arial" charset="0"/>
              </a:rPr>
              <a:t>Präinvasive </a:t>
            </a:r>
            <a:r>
              <a:rPr lang="de-DE" altLang="de-DE" sz="1200" dirty="0" smtClean="0">
                <a:latin typeface="Arial" charset="0"/>
              </a:rPr>
              <a:t>Tumoren	n=	1.398,</a:t>
            </a:r>
            <a:r>
              <a:rPr lang="de-DE" altLang="de-DE" sz="1200" dirty="0">
                <a:latin typeface="Arial" charset="0"/>
              </a:rPr>
              <a:t>	</a:t>
            </a:r>
            <a:r>
              <a:rPr lang="de-DE" altLang="de-DE" sz="1200" dirty="0" smtClean="0">
                <a:latin typeface="Arial" charset="0"/>
              </a:rPr>
              <a:t>Median </a:t>
            </a:r>
            <a:r>
              <a:rPr lang="de-DE" altLang="de-DE" sz="1200" dirty="0">
                <a:latin typeface="Arial" charset="0"/>
              </a:rPr>
              <a:t>= </a:t>
            </a:r>
            <a:r>
              <a:rPr lang="de-DE" altLang="de-DE" sz="1200" dirty="0" smtClean="0">
                <a:latin typeface="Arial" charset="0"/>
              </a:rPr>
              <a:t>60 Jahre,	Mittelwert </a:t>
            </a:r>
            <a:r>
              <a:rPr lang="de-DE" altLang="de-DE" sz="1200" dirty="0">
                <a:latin typeface="Arial" charset="0"/>
              </a:rPr>
              <a:t>= </a:t>
            </a:r>
            <a:r>
              <a:rPr lang="de-DE" altLang="de-DE" sz="1200" dirty="0" smtClean="0">
                <a:latin typeface="Arial" charset="0"/>
              </a:rPr>
              <a:t>59,6 </a:t>
            </a:r>
            <a:r>
              <a:rPr lang="de-DE" altLang="de-DE" sz="1200" dirty="0">
                <a:latin typeface="Arial" charset="0"/>
              </a:rPr>
              <a:t>Jahre</a:t>
            </a:r>
          </a:p>
          <a:p>
            <a:pPr>
              <a:tabLst>
                <a:tab pos="1341438" algn="l"/>
                <a:tab pos="1700213" algn="l"/>
                <a:tab pos="2335213" algn="r"/>
                <a:tab pos="2514600" algn="l"/>
                <a:tab pos="4035425" algn="l"/>
              </a:tabLst>
            </a:pPr>
            <a:r>
              <a:rPr lang="de-DE" altLang="de-DE" sz="1200" dirty="0">
                <a:latin typeface="Arial" charset="0"/>
              </a:rPr>
              <a:t>Invasive Tumoren </a:t>
            </a:r>
            <a:r>
              <a:rPr lang="de-DE" altLang="de-DE" sz="1200" dirty="0" smtClean="0">
                <a:latin typeface="Arial" charset="0"/>
              </a:rPr>
              <a:t>		n=15.468,</a:t>
            </a:r>
            <a:r>
              <a:rPr lang="de-DE" altLang="de-DE" sz="1200" dirty="0">
                <a:latin typeface="Arial" charset="0"/>
              </a:rPr>
              <a:t>	</a:t>
            </a:r>
            <a:r>
              <a:rPr lang="de-DE" altLang="de-DE" sz="1200" dirty="0" smtClean="0">
                <a:latin typeface="Arial" charset="0"/>
              </a:rPr>
              <a:t>Median </a:t>
            </a:r>
            <a:r>
              <a:rPr lang="de-DE" altLang="de-DE" sz="1200" dirty="0">
                <a:latin typeface="Arial" charset="0"/>
              </a:rPr>
              <a:t>= </a:t>
            </a:r>
            <a:r>
              <a:rPr lang="de-DE" altLang="de-DE" sz="1200" dirty="0" smtClean="0">
                <a:latin typeface="Arial" charset="0"/>
              </a:rPr>
              <a:t>63 Jahre,	Mittelwert </a:t>
            </a:r>
            <a:r>
              <a:rPr lang="de-DE" altLang="de-DE" sz="1200" dirty="0">
                <a:latin typeface="Arial" charset="0"/>
              </a:rPr>
              <a:t>= </a:t>
            </a:r>
            <a:r>
              <a:rPr lang="de-DE" altLang="de-DE" sz="1200" dirty="0" smtClean="0">
                <a:latin typeface="Arial" charset="0"/>
              </a:rPr>
              <a:t>62,6 </a:t>
            </a:r>
            <a:r>
              <a:rPr lang="de-DE" altLang="de-DE" sz="1200" dirty="0">
                <a:latin typeface="Arial" charset="0"/>
              </a:rPr>
              <a:t>Jahre</a:t>
            </a:r>
          </a:p>
          <a:p>
            <a:pPr>
              <a:tabLst>
                <a:tab pos="1341438" algn="l"/>
                <a:tab pos="1700213" algn="l"/>
                <a:tab pos="2335213" algn="r"/>
                <a:tab pos="2514600" algn="l"/>
                <a:tab pos="4035425" algn="l"/>
              </a:tabLst>
            </a:pPr>
            <a:r>
              <a:rPr lang="de-DE" altLang="de-DE" sz="1200" dirty="0">
                <a:latin typeface="Arial" charset="0"/>
              </a:rPr>
              <a:t>Gesamt		</a:t>
            </a:r>
            <a:r>
              <a:rPr lang="de-DE" altLang="de-DE" sz="1200" dirty="0" smtClean="0">
                <a:latin typeface="Arial" charset="0"/>
              </a:rPr>
              <a:t>n=16.866,</a:t>
            </a:r>
            <a:r>
              <a:rPr lang="de-DE" altLang="de-DE" sz="1200" dirty="0">
                <a:latin typeface="Arial" charset="0"/>
              </a:rPr>
              <a:t>	</a:t>
            </a:r>
            <a:r>
              <a:rPr lang="de-DE" altLang="de-DE" sz="1200" dirty="0" smtClean="0">
                <a:latin typeface="Arial" charset="0"/>
              </a:rPr>
              <a:t>Median </a:t>
            </a:r>
            <a:r>
              <a:rPr lang="de-DE" altLang="de-DE" sz="1200" dirty="0">
                <a:latin typeface="Arial" charset="0"/>
              </a:rPr>
              <a:t>= </a:t>
            </a:r>
            <a:r>
              <a:rPr lang="de-DE" altLang="de-DE" sz="1200" dirty="0" smtClean="0">
                <a:latin typeface="Arial" charset="0"/>
              </a:rPr>
              <a:t>63 Jahre,	Mittelwert </a:t>
            </a:r>
            <a:r>
              <a:rPr lang="de-DE" altLang="de-DE" sz="1200" dirty="0">
                <a:latin typeface="Arial" charset="0"/>
              </a:rPr>
              <a:t>= </a:t>
            </a:r>
            <a:r>
              <a:rPr lang="de-DE" altLang="de-DE" sz="1200" dirty="0" smtClean="0">
                <a:latin typeface="Arial" charset="0"/>
              </a:rPr>
              <a:t>62,3 </a:t>
            </a:r>
            <a:r>
              <a:rPr lang="de-DE" altLang="de-DE" sz="1200" dirty="0">
                <a:latin typeface="Arial" charset="0"/>
              </a:rPr>
              <a:t>Jahre</a:t>
            </a: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1547664" y="1361093"/>
            <a:ext cx="6048672" cy="69975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" name="Rectangle 10"/>
          <p:cNvSpPr>
            <a:spLocks noChangeArrowheads="1"/>
          </p:cNvSpPr>
          <p:nvPr/>
        </p:nvSpPr>
        <p:spPr bwMode="auto">
          <a:xfrm>
            <a:off x="1619672" y="1484784"/>
            <a:ext cx="117015" cy="1170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36" name="Rectangle 10"/>
          <p:cNvSpPr>
            <a:spLocks noChangeArrowheads="1"/>
          </p:cNvSpPr>
          <p:nvPr/>
        </p:nvSpPr>
        <p:spPr bwMode="auto">
          <a:xfrm>
            <a:off x="1619672" y="1655801"/>
            <a:ext cx="117015" cy="1170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619672" y="1844824"/>
            <a:ext cx="117015" cy="11701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0816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3870516164"/>
              </p:ext>
            </p:extLst>
          </p:nvPr>
        </p:nvGraphicFramePr>
        <p:xfrm>
          <a:off x="1381955" y="1742755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Altersgruppen &lt;50, 50-69, &gt;</a:t>
            </a:r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69 Jahre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C50, D05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Gesamt=16.866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612616" y="4869160"/>
            <a:ext cx="73524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92</a:t>
            </a:r>
            <a:r>
              <a:rPr lang="de-DE" altLang="de-DE" sz="1400" dirty="0" smtClean="0"/>
              <a:t>%</a:t>
            </a:r>
            <a:endParaRPr lang="de-DE" altLang="de-DE" sz="140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832400" y="3409255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5.280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6176337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854348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483768" y="4129335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3.277</a:t>
            </a:r>
            <a:endParaRPr lang="de-DE" altLang="de-DE" sz="1600" b="1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911751" y="4520153"/>
            <a:ext cx="82048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95%</a:t>
            </a:r>
            <a:endParaRPr lang="de-DE" altLang="de-DE" sz="1400" dirty="0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2699792" y="5384249"/>
            <a:ext cx="57606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8%</a:t>
            </a:r>
            <a:endParaRPr lang="de-DE" altLang="de-DE" sz="1600" dirty="0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868144" y="5384249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5%</a:t>
            </a:r>
            <a:endParaRPr lang="de-DE" altLang="de-DE" sz="1600" dirty="0"/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4858589" y="1610216"/>
            <a:ext cx="25572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1203325">
              <a:tabLst>
                <a:tab pos="1341438" algn="l"/>
                <a:tab pos="1700213" algn="l"/>
                <a:tab pos="2335213" algn="r"/>
                <a:tab pos="4035425" algn="l"/>
              </a:tabLst>
            </a:pPr>
            <a:r>
              <a:rPr lang="de-DE" altLang="de-DE" sz="1200" dirty="0">
                <a:latin typeface="Arial" charset="0"/>
              </a:rPr>
              <a:t>Präinvasive </a:t>
            </a:r>
            <a:r>
              <a:rPr lang="de-DE" altLang="de-DE" sz="1200" dirty="0" smtClean="0">
                <a:latin typeface="Arial" charset="0"/>
              </a:rPr>
              <a:t>Tumoren	n=	1.398</a:t>
            </a:r>
          </a:p>
          <a:p>
            <a:pPr defTabSz="1203325">
              <a:tabLst>
                <a:tab pos="1341438" algn="l"/>
                <a:tab pos="1700213" algn="l"/>
                <a:tab pos="2335213" algn="r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Invasive Tumoren 		n=	15.468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644008" y="1556792"/>
            <a:ext cx="2808312" cy="515089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4716016" y="1655801"/>
            <a:ext cx="117015" cy="1170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4716016" y="1871825"/>
            <a:ext cx="117015" cy="1170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4139431" y="2276872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8.309</a:t>
            </a:r>
            <a:endParaRPr lang="de-DE" altLang="de-DE" sz="1600" b="1" dirty="0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4268800" y="3861048"/>
            <a:ext cx="73524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89</a:t>
            </a:r>
            <a:r>
              <a:rPr lang="de-DE" altLang="de-DE" sz="1400" dirty="0" smtClean="0"/>
              <a:t>%</a:t>
            </a:r>
            <a:endParaRPr lang="de-DE" altLang="de-DE" sz="1400" dirty="0"/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4268800" y="5301208"/>
            <a:ext cx="73524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de-DE" altLang="de-DE" sz="1400" dirty="0" smtClean="0"/>
              <a:t>%</a:t>
            </a:r>
            <a:endParaRPr lang="de-DE" altLang="de-DE" sz="1400" dirty="0"/>
          </a:p>
        </p:txBody>
      </p:sp>
      <p:sp>
        <p:nvSpPr>
          <p:cNvPr id="2" name="Textfeld 1"/>
          <p:cNvSpPr txBox="1"/>
          <p:nvPr/>
        </p:nvSpPr>
        <p:spPr>
          <a:xfrm>
            <a:off x="3419872" y="5873496"/>
            <a:ext cx="2430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Mammographie-Screening</a:t>
            </a:r>
            <a:endParaRPr lang="de-DE" sz="12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06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20688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2016 vorgesehen. </a:t>
            </a:r>
          </a:p>
        </p:txBody>
      </p:sp>
    </p:spTree>
    <p:extLst>
      <p:ext uri="{BB962C8B-B14F-4D97-AF65-F5344CB8AC3E}">
        <p14:creationId xmlns:p14="http://schemas.microsoft.com/office/powerpoint/2010/main" val="305615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Unbekannt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Lebt 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Unbekannt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Bekannt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9730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028198207"/>
              </p:ext>
            </p:extLst>
          </p:nvPr>
        </p:nvGraphicFramePr>
        <p:xfrm>
          <a:off x="724461" y="1637193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8021633" y="3429000"/>
            <a:ext cx="112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Unbekannt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Lebt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7884368" y="3782942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7884368" y="4070974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7884368" y="3507085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03602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 (LK &gt; 01.01.2013)</a:t>
            </a:r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C50, D05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Gesamt=16.866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1403648" y="153748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1147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907704" y="15380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1289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483768" y="15386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1270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987824" y="15391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1414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491880" y="154029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1566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4067944" y="154085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1507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5076056" y="154142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1583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580112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1497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6156176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1497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660232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1461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7236296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1062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572000" y="15567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1573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494</Words>
  <Application>Microsoft Office PowerPoint</Application>
  <PresentationFormat>Bildschirmpräsentation (4:3)</PresentationFormat>
  <Paragraphs>203</Paragraphs>
  <Slides>11</Slides>
  <Notes>7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219</cp:revision>
  <cp:lastPrinted>2014-12-16T13:21:13Z</cp:lastPrinted>
  <dcterms:created xsi:type="dcterms:W3CDTF">2014-04-28T10:09:44Z</dcterms:created>
  <dcterms:modified xsi:type="dcterms:W3CDTF">2015-01-07T11:02:09Z</dcterms:modified>
</cp:coreProperties>
</file>