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1" r:id="rId2"/>
    <p:sldId id="287" r:id="rId3"/>
    <p:sldId id="288" r:id="rId4"/>
    <p:sldId id="284" r:id="rId5"/>
    <p:sldId id="289" r:id="rId6"/>
    <p:sldId id="285" r:id="rId7"/>
    <p:sldId id="290" r:id="rId8"/>
    <p:sldId id="293" r:id="rId9"/>
    <p:sldId id="294" r:id="rId10"/>
    <p:sldId id="277" r:id="rId11"/>
    <p:sldId id="280" r:id="rId12"/>
    <p:sldId id="292" r:id="rId13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339966"/>
    <a:srgbClr val="008378"/>
    <a:srgbClr val="0033CC"/>
    <a:srgbClr val="008380"/>
    <a:srgbClr val="00836C"/>
    <a:srgbClr val="00CC6E"/>
    <a:srgbClr val="00CC66"/>
    <a:srgbClr val="008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rgbClr val="CCE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33</c:v>
                </c:pt>
                <c:pt idx="1">
                  <c:v>42</c:v>
                </c:pt>
                <c:pt idx="2">
                  <c:v>59</c:v>
                </c:pt>
                <c:pt idx="3">
                  <c:v>88</c:v>
                </c:pt>
                <c:pt idx="4">
                  <c:v>105</c:v>
                </c:pt>
                <c:pt idx="5">
                  <c:v>100</c:v>
                </c:pt>
                <c:pt idx="6">
                  <c:v>108</c:v>
                </c:pt>
                <c:pt idx="7">
                  <c:v>134</c:v>
                </c:pt>
                <c:pt idx="8">
                  <c:v>141</c:v>
                </c:pt>
                <c:pt idx="9">
                  <c:v>138</c:v>
                </c:pt>
                <c:pt idx="10">
                  <c:v>161</c:v>
                </c:pt>
                <c:pt idx="11">
                  <c:v>122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232</c:v>
                </c:pt>
                <c:pt idx="1">
                  <c:v>308</c:v>
                </c:pt>
                <c:pt idx="2">
                  <c:v>290</c:v>
                </c:pt>
                <c:pt idx="3">
                  <c:v>316</c:v>
                </c:pt>
                <c:pt idx="4">
                  <c:v>332</c:v>
                </c:pt>
                <c:pt idx="5">
                  <c:v>336</c:v>
                </c:pt>
                <c:pt idx="6">
                  <c:v>451</c:v>
                </c:pt>
                <c:pt idx="7">
                  <c:v>520</c:v>
                </c:pt>
                <c:pt idx="8">
                  <c:v>574</c:v>
                </c:pt>
                <c:pt idx="9">
                  <c:v>543</c:v>
                </c:pt>
                <c:pt idx="10">
                  <c:v>586</c:v>
                </c:pt>
                <c:pt idx="11">
                  <c:v>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226752"/>
        <c:axId val="37246080"/>
      </c:barChart>
      <c:catAx>
        <c:axId val="3722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246080"/>
        <c:crosses val="autoZero"/>
        <c:auto val="1"/>
        <c:lblAlgn val="ctr"/>
        <c:lblOffset val="100"/>
        <c:noMultiLvlLbl val="0"/>
      </c:catAx>
      <c:valAx>
        <c:axId val="37246080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226752"/>
        <c:crosses val="autoZero"/>
        <c:crossBetween val="between"/>
        <c:majorUnit val="200"/>
        <c:minorUnit val="2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2">
                  <c:v>3</c:v>
                </c:pt>
                <c:pt idx="3">
                  <c:v>10</c:v>
                </c:pt>
                <c:pt idx="4">
                  <c:v>20</c:v>
                </c:pt>
                <c:pt idx="5">
                  <c:v>40</c:v>
                </c:pt>
                <c:pt idx="6">
                  <c:v>48</c:v>
                </c:pt>
                <c:pt idx="7">
                  <c:v>104</c:v>
                </c:pt>
                <c:pt idx="8">
                  <c:v>164</c:v>
                </c:pt>
                <c:pt idx="9">
                  <c:v>220</c:v>
                </c:pt>
                <c:pt idx="10">
                  <c:v>223</c:v>
                </c:pt>
                <c:pt idx="11">
                  <c:v>249</c:v>
                </c:pt>
                <c:pt idx="12">
                  <c:v>355</c:v>
                </c:pt>
                <c:pt idx="13">
                  <c:v>511</c:v>
                </c:pt>
                <c:pt idx="14">
                  <c:v>525</c:v>
                </c:pt>
                <c:pt idx="15">
                  <c:v>374</c:v>
                </c:pt>
                <c:pt idx="16">
                  <c:v>217</c:v>
                </c:pt>
                <c:pt idx="17">
                  <c:v>93</c:v>
                </c:pt>
                <c:pt idx="18">
                  <c:v>23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2">
                  <c:v>4</c:v>
                </c:pt>
                <c:pt idx="3">
                  <c:v>13</c:v>
                </c:pt>
                <c:pt idx="4">
                  <c:v>42</c:v>
                </c:pt>
                <c:pt idx="5">
                  <c:v>87</c:v>
                </c:pt>
                <c:pt idx="6">
                  <c:v>86</c:v>
                </c:pt>
                <c:pt idx="7">
                  <c:v>155</c:v>
                </c:pt>
                <c:pt idx="8">
                  <c:v>277</c:v>
                </c:pt>
                <c:pt idx="9">
                  <c:v>272</c:v>
                </c:pt>
                <c:pt idx="10">
                  <c:v>263</c:v>
                </c:pt>
                <c:pt idx="11">
                  <c:v>257</c:v>
                </c:pt>
                <c:pt idx="12">
                  <c:v>260</c:v>
                </c:pt>
                <c:pt idx="13">
                  <c:v>336</c:v>
                </c:pt>
                <c:pt idx="14">
                  <c:v>347</c:v>
                </c:pt>
                <c:pt idx="15">
                  <c:v>254</c:v>
                </c:pt>
                <c:pt idx="16">
                  <c:v>207</c:v>
                </c:pt>
                <c:pt idx="17">
                  <c:v>116</c:v>
                </c:pt>
                <c:pt idx="18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34016"/>
        <c:axId val="31735808"/>
        <c:axId val="0"/>
      </c:bar3DChart>
      <c:catAx>
        <c:axId val="31734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1735808"/>
        <c:crosses val="autoZero"/>
        <c:auto val="1"/>
        <c:lblAlgn val="ctr"/>
        <c:lblOffset val="100"/>
        <c:noMultiLvlLbl val="0"/>
      </c:catAx>
      <c:valAx>
        <c:axId val="31735808"/>
        <c:scaling>
          <c:orientation val="minMax"/>
          <c:max val="7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1734016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3324</c:v>
                </c:pt>
                <c:pt idx="1">
                  <c:v>2209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31701248"/>
        <c:axId val="31712384"/>
      </c:barChart>
      <c:catAx>
        <c:axId val="31701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1712384"/>
        <c:crosses val="autoZero"/>
        <c:auto val="1"/>
        <c:lblAlgn val="ctr"/>
        <c:lblOffset val="100"/>
        <c:noMultiLvlLbl val="0"/>
      </c:catAx>
      <c:valAx>
        <c:axId val="31712384"/>
        <c:scaling>
          <c:orientation val="minMax"/>
          <c:max val="4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1701248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Tabelle1!$A$2:$A$7</c:f>
              <c:strCache>
                <c:ptCount val="6"/>
                <c:pt idx="0">
                  <c:v>SSM</c:v>
                </c:pt>
                <c:pt idx="1">
                  <c:v>LMM</c:v>
                </c:pt>
                <c:pt idx="2">
                  <c:v>NM</c:v>
                </c:pt>
                <c:pt idx="3">
                  <c:v>ALM</c:v>
                </c:pt>
                <c:pt idx="4">
                  <c:v>Sonstiges MM</c:v>
                </c:pt>
                <c:pt idx="5">
                  <c:v>MM k.A.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2868</c:v>
                </c:pt>
                <c:pt idx="1">
                  <c:v>1058</c:v>
                </c:pt>
                <c:pt idx="2">
                  <c:v>500</c:v>
                </c:pt>
                <c:pt idx="3">
                  <c:v>122</c:v>
                </c:pt>
                <c:pt idx="4">
                  <c:v>109</c:v>
                </c:pt>
                <c:pt idx="5">
                  <c:v>1551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82</c:v>
                </c:pt>
                <c:pt idx="1">
                  <c:v>107</c:v>
                </c:pt>
                <c:pt idx="2">
                  <c:v>95</c:v>
                </c:pt>
                <c:pt idx="3">
                  <c:v>99</c:v>
                </c:pt>
                <c:pt idx="4">
                  <c:v>96</c:v>
                </c:pt>
                <c:pt idx="5">
                  <c:v>70</c:v>
                </c:pt>
                <c:pt idx="6">
                  <c:v>89</c:v>
                </c:pt>
                <c:pt idx="7">
                  <c:v>98</c:v>
                </c:pt>
                <c:pt idx="8">
                  <c:v>67</c:v>
                </c:pt>
                <c:pt idx="9">
                  <c:v>33</c:v>
                </c:pt>
                <c:pt idx="10">
                  <c:v>25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45</c:v>
                </c:pt>
                <c:pt idx="1">
                  <c:v>57</c:v>
                </c:pt>
                <c:pt idx="2">
                  <c:v>73</c:v>
                </c:pt>
                <c:pt idx="3">
                  <c:v>87</c:v>
                </c:pt>
                <c:pt idx="4">
                  <c:v>81</c:v>
                </c:pt>
                <c:pt idx="5">
                  <c:v>73</c:v>
                </c:pt>
                <c:pt idx="6">
                  <c:v>104</c:v>
                </c:pt>
                <c:pt idx="7">
                  <c:v>148</c:v>
                </c:pt>
                <c:pt idx="8">
                  <c:v>168</c:v>
                </c:pt>
                <c:pt idx="9">
                  <c:v>165</c:v>
                </c:pt>
                <c:pt idx="10">
                  <c:v>278</c:v>
                </c:pt>
                <c:pt idx="11">
                  <c:v>603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138</c:v>
                </c:pt>
                <c:pt idx="1">
                  <c:v>186</c:v>
                </c:pt>
                <c:pt idx="2">
                  <c:v>181</c:v>
                </c:pt>
                <c:pt idx="3">
                  <c:v>218</c:v>
                </c:pt>
                <c:pt idx="4">
                  <c:v>260</c:v>
                </c:pt>
                <c:pt idx="5">
                  <c:v>293</c:v>
                </c:pt>
                <c:pt idx="6">
                  <c:v>366</c:v>
                </c:pt>
                <c:pt idx="7">
                  <c:v>408</c:v>
                </c:pt>
                <c:pt idx="8">
                  <c:v>480</c:v>
                </c:pt>
                <c:pt idx="9">
                  <c:v>483</c:v>
                </c:pt>
                <c:pt idx="10">
                  <c:v>444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816768"/>
        <c:axId val="39066240"/>
      </c:barChart>
      <c:catAx>
        <c:axId val="3881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066240"/>
        <c:crosses val="autoZero"/>
        <c:auto val="1"/>
        <c:lblAlgn val="ctr"/>
        <c:lblOffset val="100"/>
        <c:noMultiLvlLbl val="0"/>
      </c:catAx>
      <c:valAx>
        <c:axId val="3906624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881676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82</c:v>
                </c:pt>
                <c:pt idx="1">
                  <c:v>107</c:v>
                </c:pt>
                <c:pt idx="2">
                  <c:v>95</c:v>
                </c:pt>
                <c:pt idx="3">
                  <c:v>99</c:v>
                </c:pt>
                <c:pt idx="4">
                  <c:v>96</c:v>
                </c:pt>
                <c:pt idx="5">
                  <c:v>70</c:v>
                </c:pt>
                <c:pt idx="6">
                  <c:v>89</c:v>
                </c:pt>
                <c:pt idx="7">
                  <c:v>98</c:v>
                </c:pt>
                <c:pt idx="8">
                  <c:v>67</c:v>
                </c:pt>
                <c:pt idx="9">
                  <c:v>33</c:v>
                </c:pt>
                <c:pt idx="10">
                  <c:v>25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24</c:v>
                </c:pt>
                <c:pt idx="1">
                  <c:v>27</c:v>
                </c:pt>
                <c:pt idx="2">
                  <c:v>46</c:v>
                </c:pt>
                <c:pt idx="3">
                  <c:v>51</c:v>
                </c:pt>
                <c:pt idx="4">
                  <c:v>47</c:v>
                </c:pt>
                <c:pt idx="5">
                  <c:v>44</c:v>
                </c:pt>
                <c:pt idx="6">
                  <c:v>53</c:v>
                </c:pt>
                <c:pt idx="7">
                  <c:v>80</c:v>
                </c:pt>
                <c:pt idx="8">
                  <c:v>78</c:v>
                </c:pt>
                <c:pt idx="9">
                  <c:v>98</c:v>
                </c:pt>
                <c:pt idx="10">
                  <c:v>193</c:v>
                </c:pt>
                <c:pt idx="11">
                  <c:v>603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159</c:v>
                </c:pt>
                <c:pt idx="1">
                  <c:v>216</c:v>
                </c:pt>
                <c:pt idx="2">
                  <c:v>208</c:v>
                </c:pt>
                <c:pt idx="3">
                  <c:v>254</c:v>
                </c:pt>
                <c:pt idx="4">
                  <c:v>294</c:v>
                </c:pt>
                <c:pt idx="5">
                  <c:v>322</c:v>
                </c:pt>
                <c:pt idx="6">
                  <c:v>417</c:v>
                </c:pt>
                <c:pt idx="7">
                  <c:v>476</c:v>
                </c:pt>
                <c:pt idx="8">
                  <c:v>570</c:v>
                </c:pt>
                <c:pt idx="9">
                  <c:v>550</c:v>
                </c:pt>
                <c:pt idx="10">
                  <c:v>529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505856"/>
        <c:axId val="40575360"/>
      </c:barChart>
      <c:catAx>
        <c:axId val="5850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0575360"/>
        <c:crosses val="autoZero"/>
        <c:auto val="1"/>
        <c:lblAlgn val="ctr"/>
        <c:lblOffset val="100"/>
        <c:noMultiLvlLbl val="0"/>
      </c:catAx>
      <c:valAx>
        <c:axId val="4057536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850585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Malignes Melanom der Haut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Malignes Melanom der Haut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C43, D03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411137721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C43, D03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Gesamt=6.208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611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348353667"/>
              </p:ext>
            </p:extLst>
          </p:nvPr>
        </p:nvGraphicFramePr>
        <p:xfrm>
          <a:off x="652453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37825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47773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C43, D03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Gesamt=6.208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3923928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611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8.952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4.949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6.301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2.651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Malignes Melanom der Haut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C43, D03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13.901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Malignes Melanom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6.208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595370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237312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Malignes Melanom der Haut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018953"/>
              </p:ext>
            </p:extLst>
          </p:nvPr>
        </p:nvGraphicFramePr>
        <p:xfrm>
          <a:off x="179388" y="1247457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Grafik 3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1" cy="540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38348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597093534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C43, D03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Gesamt=6.208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89212" y="1661899"/>
            <a:ext cx="24132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		n=4.977	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Präinvasive Tumoren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n=1.231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638165" y="1628800"/>
            <a:ext cx="2664296" cy="52438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37174" y="1727809"/>
            <a:ext cx="117015" cy="11701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737174" y="1916832"/>
            <a:ext cx="117015" cy="11701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423212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84649" y="505498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232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84649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051720" y="37170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123728" y="469494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123728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555776" y="372806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349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664769" y="469494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664769" y="558924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131840" y="344003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404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203848" y="447892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03848" y="55172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635896" y="328498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744889" y="429309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707904" y="55172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139952" y="328498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436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283968" y="436510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248945" y="558924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716016" y="264794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559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825009" y="39028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451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788024" y="55172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220072" y="21328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654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329065" y="364502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520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329065" y="544522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796136" y="177281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715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868144" y="350100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574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868144" y="544522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6300192" y="198884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409185" y="37170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543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409185" y="541502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138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876256" y="162880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747*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6948264" y="335699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586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948264" y="537321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161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7398804" y="234888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611*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489305" y="393305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489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489305" y="544522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804248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250696576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C43, D03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Gesamt=6.208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n=3.179,	Median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66 Jahre,	Mittelwert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63,2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n=3.029,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61 Jahre,	Mittelwert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59,4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41384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475656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37943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266567589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C43, D03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Gesamt=6.208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86492" y="3769295"/>
            <a:ext cx="8939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6096" y="4221088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47315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3.324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328498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2.884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C43, D03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Gesamt=6.208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3067145015"/>
              </p:ext>
            </p:extLst>
          </p:nvPr>
        </p:nvGraphicFramePr>
        <p:xfrm>
          <a:off x="2196268" y="2429558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51520" y="2636912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Melanom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80339" y="4849996"/>
            <a:ext cx="2063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Noduläres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117477" y="1628800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Melanom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267744" y="5877272"/>
            <a:ext cx="244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Lentigo-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maligna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622032" y="2204864"/>
            <a:ext cx="33424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Superfiziell spreitendes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46%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79512" y="3573596"/>
            <a:ext cx="163601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Akral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lentiginöses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55776" y="400506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779912" y="436510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1.058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436096" y="3649365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2.868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411760" y="3788459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75856" y="3193231"/>
            <a:ext cx="9144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1.551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 flipH="1">
            <a:off x="3707904" y="5440251"/>
            <a:ext cx="191648" cy="3841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>
            <a:off x="1691680" y="4572085"/>
            <a:ext cx="792088" cy="277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>
            <a:off x="1763688" y="3923046"/>
            <a:ext cx="623214" cy="10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6444208" y="2800092"/>
            <a:ext cx="936104" cy="535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 flipV="1">
            <a:off x="3211386" y="2204864"/>
            <a:ext cx="298611" cy="788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2411760" y="3592180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Gerade Verbindung 40"/>
          <p:cNvCxnSpPr/>
          <p:nvPr/>
        </p:nvCxnSpPr>
        <p:spPr>
          <a:xfrm flipH="1" flipV="1">
            <a:off x="1547664" y="3027718"/>
            <a:ext cx="826242" cy="721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36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178708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753514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558</Words>
  <Application>Microsoft Office PowerPoint</Application>
  <PresentationFormat>Bildschirmpräsentation (4:3)</PresentationFormat>
  <Paragraphs>223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174</cp:revision>
  <cp:lastPrinted>2014-10-09T09:19:55Z</cp:lastPrinted>
  <dcterms:created xsi:type="dcterms:W3CDTF">2014-04-28T10:09:44Z</dcterms:created>
  <dcterms:modified xsi:type="dcterms:W3CDTF">2015-01-13T09:48:09Z</dcterms:modified>
</cp:coreProperties>
</file>