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handoutMasterIdLst>
    <p:handoutMasterId r:id="rId15"/>
  </p:handoutMasterIdLst>
  <p:sldIdLst>
    <p:sldId id="291" r:id="rId2"/>
    <p:sldId id="287" r:id="rId3"/>
    <p:sldId id="288" r:id="rId4"/>
    <p:sldId id="284" r:id="rId5"/>
    <p:sldId id="289" r:id="rId6"/>
    <p:sldId id="285" r:id="rId7"/>
    <p:sldId id="290" r:id="rId8"/>
    <p:sldId id="293" r:id="rId9"/>
    <p:sldId id="294" r:id="rId10"/>
    <p:sldId id="277" r:id="rId11"/>
    <p:sldId id="280" r:id="rId12"/>
    <p:sldId id="292" r:id="rId13"/>
  </p:sldIdLst>
  <p:sldSz cx="9144000" cy="6858000" type="screen4x3"/>
  <p:notesSz cx="6858000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99CCFF"/>
    <a:srgbClr val="339966"/>
    <a:srgbClr val="008378"/>
    <a:srgbClr val="0033CC"/>
    <a:srgbClr val="008380"/>
    <a:srgbClr val="00836C"/>
    <a:srgbClr val="00CC6E"/>
    <a:srgbClr val="00CC66"/>
    <a:srgbClr val="0083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425990525292994E-2"/>
          <c:y val="2.9293812481685701E-2"/>
          <c:w val="0.91374633003420802"/>
          <c:h val="0.902750312488484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präinvasiv</c:v>
                </c:pt>
              </c:strCache>
            </c:strRef>
          </c:tx>
          <c:spPr>
            <a:solidFill>
              <a:srgbClr val="CCECFF"/>
            </a:solidFill>
            <a:ln>
              <a:solidFill>
                <a:schemeClr val="tx2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33</c:v>
                </c:pt>
                <c:pt idx="1">
                  <c:v>42</c:v>
                </c:pt>
                <c:pt idx="2">
                  <c:v>59</c:v>
                </c:pt>
                <c:pt idx="3">
                  <c:v>88</c:v>
                </c:pt>
                <c:pt idx="4">
                  <c:v>105</c:v>
                </c:pt>
                <c:pt idx="5">
                  <c:v>100</c:v>
                </c:pt>
                <c:pt idx="6">
                  <c:v>108</c:v>
                </c:pt>
                <c:pt idx="7">
                  <c:v>134</c:v>
                </c:pt>
                <c:pt idx="8">
                  <c:v>141</c:v>
                </c:pt>
                <c:pt idx="9">
                  <c:v>138</c:v>
                </c:pt>
                <c:pt idx="10">
                  <c:v>161</c:v>
                </c:pt>
                <c:pt idx="11">
                  <c:v>122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invasiv</c:v>
                </c:pt>
              </c:strCache>
            </c:strRef>
          </c:tx>
          <c:spPr>
            <a:solidFill>
              <a:srgbClr val="99CCFF"/>
            </a:solidFill>
            <a:ln>
              <a:solidFill>
                <a:schemeClr val="tx2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Tabelle1!$C$2:$C$13</c:f>
              <c:numCache>
                <c:formatCode>General</c:formatCode>
                <c:ptCount val="12"/>
                <c:pt idx="0">
                  <c:v>232</c:v>
                </c:pt>
                <c:pt idx="1">
                  <c:v>308</c:v>
                </c:pt>
                <c:pt idx="2">
                  <c:v>290</c:v>
                </c:pt>
                <c:pt idx="3">
                  <c:v>316</c:v>
                </c:pt>
                <c:pt idx="4">
                  <c:v>332</c:v>
                </c:pt>
                <c:pt idx="5">
                  <c:v>336</c:v>
                </c:pt>
                <c:pt idx="6">
                  <c:v>451</c:v>
                </c:pt>
                <c:pt idx="7">
                  <c:v>520</c:v>
                </c:pt>
                <c:pt idx="8">
                  <c:v>574</c:v>
                </c:pt>
                <c:pt idx="9">
                  <c:v>543</c:v>
                </c:pt>
                <c:pt idx="10">
                  <c:v>586</c:v>
                </c:pt>
                <c:pt idx="11">
                  <c:v>489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7226752"/>
        <c:axId val="37246080"/>
      </c:barChart>
      <c:catAx>
        <c:axId val="37226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7246080"/>
        <c:crosses val="autoZero"/>
        <c:auto val="1"/>
        <c:lblAlgn val="ctr"/>
        <c:lblOffset val="100"/>
        <c:noMultiLvlLbl val="0"/>
      </c:catAx>
      <c:valAx>
        <c:axId val="37246080"/>
        <c:scaling>
          <c:orientation val="minMax"/>
          <c:max val="8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37226752"/>
        <c:crosses val="autoZero"/>
        <c:crossBetween val="between"/>
        <c:majorUnit val="200"/>
        <c:minorUnit val="200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33CC"/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Tabelle1!$B$2:$B$20</c:f>
              <c:numCache>
                <c:formatCode>General</c:formatCode>
                <c:ptCount val="19"/>
                <c:pt idx="2">
                  <c:v>3</c:v>
                </c:pt>
                <c:pt idx="3">
                  <c:v>10</c:v>
                </c:pt>
                <c:pt idx="4">
                  <c:v>20</c:v>
                </c:pt>
                <c:pt idx="5">
                  <c:v>40</c:v>
                </c:pt>
                <c:pt idx="6">
                  <c:v>48</c:v>
                </c:pt>
                <c:pt idx="7">
                  <c:v>104</c:v>
                </c:pt>
                <c:pt idx="8">
                  <c:v>164</c:v>
                </c:pt>
                <c:pt idx="9">
                  <c:v>220</c:v>
                </c:pt>
                <c:pt idx="10">
                  <c:v>223</c:v>
                </c:pt>
                <c:pt idx="11">
                  <c:v>249</c:v>
                </c:pt>
                <c:pt idx="12">
                  <c:v>355</c:v>
                </c:pt>
                <c:pt idx="13">
                  <c:v>511</c:v>
                </c:pt>
                <c:pt idx="14">
                  <c:v>525</c:v>
                </c:pt>
                <c:pt idx="15">
                  <c:v>374</c:v>
                </c:pt>
                <c:pt idx="16">
                  <c:v>217</c:v>
                </c:pt>
                <c:pt idx="17">
                  <c:v>93</c:v>
                </c:pt>
                <c:pt idx="18">
                  <c:v>23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Tabelle1!$C$2:$C$20</c:f>
              <c:numCache>
                <c:formatCode>General</c:formatCode>
                <c:ptCount val="19"/>
                <c:pt idx="2">
                  <c:v>4</c:v>
                </c:pt>
                <c:pt idx="3">
                  <c:v>13</c:v>
                </c:pt>
                <c:pt idx="4">
                  <c:v>42</c:v>
                </c:pt>
                <c:pt idx="5">
                  <c:v>87</c:v>
                </c:pt>
                <c:pt idx="6">
                  <c:v>86</c:v>
                </c:pt>
                <c:pt idx="7">
                  <c:v>155</c:v>
                </c:pt>
                <c:pt idx="8">
                  <c:v>277</c:v>
                </c:pt>
                <c:pt idx="9">
                  <c:v>272</c:v>
                </c:pt>
                <c:pt idx="10">
                  <c:v>263</c:v>
                </c:pt>
                <c:pt idx="11">
                  <c:v>257</c:v>
                </c:pt>
                <c:pt idx="12">
                  <c:v>260</c:v>
                </c:pt>
                <c:pt idx="13">
                  <c:v>336</c:v>
                </c:pt>
                <c:pt idx="14">
                  <c:v>347</c:v>
                </c:pt>
                <c:pt idx="15">
                  <c:v>254</c:v>
                </c:pt>
                <c:pt idx="16">
                  <c:v>207</c:v>
                </c:pt>
                <c:pt idx="17">
                  <c:v>116</c:v>
                </c:pt>
                <c:pt idx="18">
                  <c:v>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1734016"/>
        <c:axId val="31735808"/>
        <c:axId val="0"/>
      </c:bar3DChart>
      <c:catAx>
        <c:axId val="317340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31735808"/>
        <c:crosses val="autoZero"/>
        <c:auto val="1"/>
        <c:lblAlgn val="ctr"/>
        <c:lblOffset val="100"/>
        <c:noMultiLvlLbl val="0"/>
      </c:catAx>
      <c:valAx>
        <c:axId val="31735808"/>
        <c:scaling>
          <c:orientation val="minMax"/>
          <c:max val="7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31734016"/>
        <c:crosses val="autoZero"/>
        <c:crossBetween val="between"/>
        <c:majorUnit val="100"/>
        <c:minorUnit val="10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339966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&lt;=65 Jahre</c:v>
                </c:pt>
                <c:pt idx="1">
                  <c:v>&gt;65 Jahre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3324</c:v>
                </c:pt>
                <c:pt idx="1">
                  <c:v>2209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31701248"/>
        <c:axId val="31712384"/>
      </c:barChart>
      <c:catAx>
        <c:axId val="317012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31712384"/>
        <c:crosses val="autoZero"/>
        <c:auto val="1"/>
        <c:lblAlgn val="ctr"/>
        <c:lblOffset val="100"/>
        <c:noMultiLvlLbl val="0"/>
      </c:catAx>
      <c:valAx>
        <c:axId val="31712384"/>
        <c:scaling>
          <c:orientation val="minMax"/>
          <c:max val="45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31701248"/>
        <c:crosses val="autoZero"/>
        <c:crossBetween val="between"/>
        <c:majorUnit val="500"/>
        <c:minorUnit val="5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dPt>
            <c:idx val="1"/>
            <c:bubble3D val="0"/>
            <c:spPr>
              <a:solidFill>
                <a:schemeClr val="accent2"/>
              </a:solidFill>
            </c:spPr>
          </c:dPt>
          <c:dPt>
            <c:idx val="3"/>
            <c:bubble3D val="0"/>
            <c:spPr>
              <a:solidFill>
                <a:srgbClr val="FFC000"/>
              </a:solidFill>
            </c:spPr>
          </c:dPt>
          <c:dPt>
            <c:idx val="6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7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</c:spPr>
          </c:dPt>
          <c:dPt>
            <c:idx val="8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cat>
            <c:strRef>
              <c:f>Tabelle1!$A$2:$A$7</c:f>
              <c:strCache>
                <c:ptCount val="6"/>
                <c:pt idx="0">
                  <c:v>SSM</c:v>
                </c:pt>
                <c:pt idx="1">
                  <c:v>LMM</c:v>
                </c:pt>
                <c:pt idx="2">
                  <c:v>NM</c:v>
                </c:pt>
                <c:pt idx="3">
                  <c:v>ALM</c:v>
                </c:pt>
                <c:pt idx="4">
                  <c:v>Sonstiges MM</c:v>
                </c:pt>
                <c:pt idx="5">
                  <c:v>MM k.A.</c:v>
                </c:pt>
              </c:strCache>
            </c:strRef>
          </c:cat>
          <c:val>
            <c:numRef>
              <c:f>Tabelle1!$B$2:$B$7</c:f>
              <c:numCache>
                <c:formatCode>General</c:formatCode>
                <c:ptCount val="6"/>
                <c:pt idx="0">
                  <c:v>2868</c:v>
                </c:pt>
                <c:pt idx="1">
                  <c:v>1058</c:v>
                </c:pt>
                <c:pt idx="2">
                  <c:v>500</c:v>
                </c:pt>
                <c:pt idx="3">
                  <c:v>122</c:v>
                </c:pt>
                <c:pt idx="4">
                  <c:v>109</c:v>
                </c:pt>
                <c:pt idx="5">
                  <c:v>1551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82</c:v>
                </c:pt>
                <c:pt idx="1">
                  <c:v>107</c:v>
                </c:pt>
                <c:pt idx="2">
                  <c:v>95</c:v>
                </c:pt>
                <c:pt idx="3">
                  <c:v>99</c:v>
                </c:pt>
                <c:pt idx="4">
                  <c:v>96</c:v>
                </c:pt>
                <c:pt idx="5">
                  <c:v>70</c:v>
                </c:pt>
                <c:pt idx="6">
                  <c:v>89</c:v>
                </c:pt>
                <c:pt idx="7">
                  <c:v>98</c:v>
                </c:pt>
                <c:pt idx="8">
                  <c:v>67</c:v>
                </c:pt>
                <c:pt idx="9">
                  <c:v>33</c:v>
                </c:pt>
                <c:pt idx="10">
                  <c:v>25</c:v>
                </c:pt>
                <c:pt idx="11">
                  <c:v>8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2013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Tabelle1!$C$2:$C$13</c:f>
              <c:numCache>
                <c:formatCode>General</c:formatCode>
                <c:ptCount val="12"/>
                <c:pt idx="0">
                  <c:v>45</c:v>
                </c:pt>
                <c:pt idx="1">
                  <c:v>57</c:v>
                </c:pt>
                <c:pt idx="2">
                  <c:v>73</c:v>
                </c:pt>
                <c:pt idx="3">
                  <c:v>87</c:v>
                </c:pt>
                <c:pt idx="4">
                  <c:v>81</c:v>
                </c:pt>
                <c:pt idx="5">
                  <c:v>73</c:v>
                </c:pt>
                <c:pt idx="6">
                  <c:v>104</c:v>
                </c:pt>
                <c:pt idx="7">
                  <c:v>148</c:v>
                </c:pt>
                <c:pt idx="8">
                  <c:v>168</c:v>
                </c:pt>
                <c:pt idx="9">
                  <c:v>165</c:v>
                </c:pt>
                <c:pt idx="10">
                  <c:v>278</c:v>
                </c:pt>
                <c:pt idx="11">
                  <c:v>603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2013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Tabelle1!$D$2:$D$13</c:f>
              <c:numCache>
                <c:formatCode>General</c:formatCode>
                <c:ptCount val="12"/>
                <c:pt idx="0">
                  <c:v>138</c:v>
                </c:pt>
                <c:pt idx="1">
                  <c:v>186</c:v>
                </c:pt>
                <c:pt idx="2">
                  <c:v>181</c:v>
                </c:pt>
                <c:pt idx="3">
                  <c:v>218</c:v>
                </c:pt>
                <c:pt idx="4">
                  <c:v>260</c:v>
                </c:pt>
                <c:pt idx="5">
                  <c:v>293</c:v>
                </c:pt>
                <c:pt idx="6">
                  <c:v>366</c:v>
                </c:pt>
                <c:pt idx="7">
                  <c:v>408</c:v>
                </c:pt>
                <c:pt idx="8">
                  <c:v>480</c:v>
                </c:pt>
                <c:pt idx="9">
                  <c:v>483</c:v>
                </c:pt>
                <c:pt idx="10">
                  <c:v>444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8816768"/>
        <c:axId val="39066240"/>
      </c:barChart>
      <c:catAx>
        <c:axId val="38816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39066240"/>
        <c:crosses val="autoZero"/>
        <c:auto val="1"/>
        <c:lblAlgn val="ctr"/>
        <c:lblOffset val="100"/>
        <c:noMultiLvlLbl val="0"/>
      </c:catAx>
      <c:valAx>
        <c:axId val="39066240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38816768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82</c:v>
                </c:pt>
                <c:pt idx="1">
                  <c:v>107</c:v>
                </c:pt>
                <c:pt idx="2">
                  <c:v>95</c:v>
                </c:pt>
                <c:pt idx="3">
                  <c:v>99</c:v>
                </c:pt>
                <c:pt idx="4">
                  <c:v>96</c:v>
                </c:pt>
                <c:pt idx="5">
                  <c:v>70</c:v>
                </c:pt>
                <c:pt idx="6">
                  <c:v>89</c:v>
                </c:pt>
                <c:pt idx="7">
                  <c:v>98</c:v>
                </c:pt>
                <c:pt idx="8">
                  <c:v>67</c:v>
                </c:pt>
                <c:pt idx="9">
                  <c:v>33</c:v>
                </c:pt>
                <c:pt idx="10">
                  <c:v>25</c:v>
                </c:pt>
                <c:pt idx="11">
                  <c:v>8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2013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Tabelle1!$C$2:$C$13</c:f>
              <c:numCache>
                <c:formatCode>General</c:formatCode>
                <c:ptCount val="12"/>
                <c:pt idx="0">
                  <c:v>24</c:v>
                </c:pt>
                <c:pt idx="1">
                  <c:v>27</c:v>
                </c:pt>
                <c:pt idx="2">
                  <c:v>46</c:v>
                </c:pt>
                <c:pt idx="3">
                  <c:v>51</c:v>
                </c:pt>
                <c:pt idx="4">
                  <c:v>47</c:v>
                </c:pt>
                <c:pt idx="5">
                  <c:v>44</c:v>
                </c:pt>
                <c:pt idx="6">
                  <c:v>53</c:v>
                </c:pt>
                <c:pt idx="7">
                  <c:v>80</c:v>
                </c:pt>
                <c:pt idx="8">
                  <c:v>78</c:v>
                </c:pt>
                <c:pt idx="9">
                  <c:v>98</c:v>
                </c:pt>
                <c:pt idx="10">
                  <c:v>193</c:v>
                </c:pt>
                <c:pt idx="11">
                  <c:v>603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2013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Tabelle1!$D$2:$D$13</c:f>
              <c:numCache>
                <c:formatCode>General</c:formatCode>
                <c:ptCount val="12"/>
                <c:pt idx="0">
                  <c:v>159</c:v>
                </c:pt>
                <c:pt idx="1">
                  <c:v>216</c:v>
                </c:pt>
                <c:pt idx="2">
                  <c:v>208</c:v>
                </c:pt>
                <c:pt idx="3">
                  <c:v>254</c:v>
                </c:pt>
                <c:pt idx="4">
                  <c:v>294</c:v>
                </c:pt>
                <c:pt idx="5">
                  <c:v>322</c:v>
                </c:pt>
                <c:pt idx="6">
                  <c:v>417</c:v>
                </c:pt>
                <c:pt idx="7">
                  <c:v>476</c:v>
                </c:pt>
                <c:pt idx="8">
                  <c:v>570</c:v>
                </c:pt>
                <c:pt idx="9">
                  <c:v>550</c:v>
                </c:pt>
                <c:pt idx="10">
                  <c:v>529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8505856"/>
        <c:axId val="40575360"/>
      </c:barChart>
      <c:catAx>
        <c:axId val="58505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0575360"/>
        <c:crosses val="autoZero"/>
        <c:auto val="1"/>
        <c:lblAlgn val="ctr"/>
        <c:lblOffset val="100"/>
        <c:noMultiLvlLbl val="0"/>
      </c:catAx>
      <c:valAx>
        <c:axId val="40575360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58505856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5275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6900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5275" y="9376900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5275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637" y="4689239"/>
            <a:ext cx="5486727" cy="44429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6899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5275" y="9376899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88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0347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13.01.2015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13.01.2015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1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2002-2013: Malignes Melanom der Haut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5" name="Textfeld 4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5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Malignes Melanom der Haut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</a:rPr>
              <a:t>C43, D03</a:t>
            </a: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2002-2013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1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feld 4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3411137721"/>
              </p:ext>
            </p:extLst>
          </p:nvPr>
        </p:nvGraphicFramePr>
        <p:xfrm>
          <a:off x="724461" y="1637193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03602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237312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 (LK &gt; 01.01.2013)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C43, D03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Gesamt=6.208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1403648" y="153748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265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907704" y="15380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350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483768" y="15386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349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987824" y="15391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404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491880" y="154029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437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995936" y="154085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436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5076056" y="154142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654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580112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715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6156176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681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660232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747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7236296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611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572000" y="15567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559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8021633" y="3429000"/>
            <a:ext cx="112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Unbekannt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Lebt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7884368" y="3782942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7884368" y="4070974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7884368" y="3507085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31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2348353667"/>
              </p:ext>
            </p:extLst>
          </p:nvPr>
        </p:nvGraphicFramePr>
        <p:xfrm>
          <a:off x="652453" y="1637193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637825" y="3703602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447773" y="6237312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(FUP &gt; 01.01.2013)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C43, D03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Gesamt=6.208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1331640" y="153748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265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1835696" y="15380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350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2411760" y="15386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349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2915816" y="15391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404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3419872" y="154029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437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3923928" y="154085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436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5004048" y="154142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654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5508104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715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6084168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681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6588224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747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7164288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611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4499992" y="15567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559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7877617" y="3429000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Unbekannt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Bekannt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7740352" y="3789040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7740352" y="4077072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9" name="Rectangle 10"/>
          <p:cNvSpPr>
            <a:spLocks noChangeArrowheads="1"/>
          </p:cNvSpPr>
          <p:nvPr/>
        </p:nvSpPr>
        <p:spPr bwMode="auto">
          <a:xfrm>
            <a:off x="7740352" y="3507085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0245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2014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2002-2013,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2014.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5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2002-2013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8.952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4.949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6.301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2.651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76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Tumorentität: Malignes Melanom der Haut</a:t>
            </a:r>
            <a:r>
              <a:rPr lang="de-DE" altLang="de-DE" sz="1900" dirty="0" smtClean="0">
                <a:latin typeface="Arial" charset="0"/>
              </a:rPr>
              <a:t>, </a:t>
            </a:r>
            <a:r>
              <a:rPr lang="de-DE" altLang="de-DE" sz="1400" dirty="0" smtClean="0">
                <a:latin typeface="Arial" charset="0"/>
              </a:rPr>
              <a:t>C43, D03</a:t>
            </a:r>
            <a:endParaRPr lang="de-DE" altLang="de-DE" sz="1400" b="1" dirty="0" smtClean="0">
              <a:latin typeface="Arial" charset="0"/>
            </a:endParaRP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13.901 </a:t>
            </a:r>
            <a:r>
              <a:rPr lang="de-DE" altLang="de-DE" sz="1200" b="1" dirty="0" smtClean="0">
                <a:latin typeface="Arial" charset="0"/>
              </a:rPr>
              <a:t>(ED 1978 bis 2013)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7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    Datenbestand Klinisches Krebsregister: Malignes Melanom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 Meldungen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6.208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93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Box 31"/>
          <p:cNvSpPr txBox="1">
            <a:spLocks noChangeArrowheads="1"/>
          </p:cNvSpPr>
          <p:nvPr/>
        </p:nvSpPr>
        <p:spPr bwMode="auto">
          <a:xfrm>
            <a:off x="188913" y="3595370"/>
            <a:ext cx="3759200" cy="2569934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von der Registerstelle des BKR unter 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sp>
        <p:nvSpPr>
          <p:cNvPr id="5" name="Text Box 29"/>
          <p:cNvSpPr txBox="1">
            <a:spLocks noChangeArrowheads="1"/>
          </p:cNvSpPr>
          <p:nvPr/>
        </p:nvSpPr>
        <p:spPr bwMode="auto">
          <a:xfrm>
            <a:off x="185738" y="6237312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1.709.004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836.371,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872.633)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6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2012: Malignes Melanom der Haut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4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018953"/>
              </p:ext>
            </p:extLst>
          </p:nvPr>
        </p:nvGraphicFramePr>
        <p:xfrm>
          <a:off x="179388" y="1247457"/>
          <a:ext cx="3773487" cy="2168528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</a:t>
                      </a: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C43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586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D03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161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Gesamt</a:t>
                      </a: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747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C43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586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439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&gt;95%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" name="Grafik 3"/>
          <p:cNvPicPr>
            <a:picLocks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600" y="1267200"/>
            <a:ext cx="5017481" cy="5400000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383481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1597093534"/>
              </p:ext>
            </p:extLst>
          </p:nvPr>
        </p:nvGraphicFramePr>
        <p:xfrm>
          <a:off x="1049147" y="1503060"/>
          <a:ext cx="7045706" cy="4701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C43, D03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Gesamt=6.208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708110" y="6165304"/>
            <a:ext cx="20603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16200000">
            <a:off x="282621" y="3632483"/>
            <a:ext cx="11160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Anzahl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889212" y="1661899"/>
            <a:ext cx="24132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1203325">
              <a:tabLst>
                <a:tab pos="1341438" algn="l"/>
                <a:tab pos="1609725" algn="l"/>
                <a:tab pos="2335213" algn="r"/>
                <a:tab pos="2514600" algn="l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Invasive Tumoren		n=4.977	</a:t>
            </a:r>
            <a:endParaRPr lang="de-DE" altLang="de-DE" sz="1200" dirty="0">
              <a:latin typeface="Arial" charset="0"/>
            </a:endParaRPr>
          </a:p>
          <a:p>
            <a:pPr>
              <a:tabLst>
                <a:tab pos="1341438" algn="l"/>
                <a:tab pos="1609725" algn="l"/>
                <a:tab pos="2335213" algn="r"/>
                <a:tab pos="2514600" algn="l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Präinvasive Tumoren</a:t>
            </a:r>
            <a:r>
              <a:rPr lang="de-DE" altLang="de-DE" sz="1200" dirty="0">
                <a:latin typeface="Arial" charset="0"/>
              </a:rPr>
              <a:t>	</a:t>
            </a:r>
            <a:r>
              <a:rPr lang="de-DE" altLang="de-DE" sz="1200" dirty="0" smtClean="0">
                <a:latin typeface="Arial" charset="0"/>
              </a:rPr>
              <a:t>n=1.231</a:t>
            </a: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1638165" y="1628800"/>
            <a:ext cx="2664296" cy="52438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1737174" y="1727809"/>
            <a:ext cx="117015" cy="117015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1737174" y="1916832"/>
            <a:ext cx="117015" cy="117015"/>
          </a:xfrm>
          <a:prstGeom prst="rect">
            <a:avLst/>
          </a:prstGeom>
          <a:solidFill>
            <a:srgbClr val="CCE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" name="Textfeld 1"/>
          <p:cNvSpPr txBox="1"/>
          <p:nvPr/>
        </p:nvSpPr>
        <p:spPr>
          <a:xfrm>
            <a:off x="1475656" y="4232121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265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1584649" y="5054987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232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1584649" y="5661248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33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2051720" y="3717032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350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2123728" y="4694947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308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2123728" y="5661248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42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2555776" y="3728065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349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2664769" y="4694947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290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2664769" y="5589240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59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3131840" y="3440033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404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3203848" y="4478923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316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3203848" y="5517232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88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3635896" y="3284984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437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3744889" y="4293096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332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3707904" y="5517232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105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4139952" y="3284984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436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4283968" y="4365104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336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4248945" y="5589240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4716016" y="2647945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559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4825009" y="3902859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451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4788024" y="5517232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108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5220072" y="213285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654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329065" y="3645024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520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329065" y="5445224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134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5796136" y="177281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715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5868144" y="3501008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574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5868144" y="5445224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141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6300192" y="1988840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681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6409185" y="3717032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543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6409185" y="5415027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138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6876256" y="1628800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747*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6948264" y="3356992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586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6948264" y="5373216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161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7398804" y="2348880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611*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7489305" y="3933056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489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7489305" y="5445224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122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feld 51"/>
          <p:cNvSpPr txBox="1"/>
          <p:nvPr/>
        </p:nvSpPr>
        <p:spPr>
          <a:xfrm>
            <a:off x="6804248" y="6237312"/>
            <a:ext cx="22677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</a:t>
            </a:r>
          </a:p>
        </p:txBody>
      </p:sp>
    </p:spTree>
    <p:extLst>
      <p:ext uri="{BB962C8B-B14F-4D97-AF65-F5344CB8AC3E}">
        <p14:creationId xmlns:p14="http://schemas.microsoft.com/office/powerpoint/2010/main" val="10165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4250696576"/>
              </p:ext>
            </p:extLst>
          </p:nvPr>
        </p:nvGraphicFramePr>
        <p:xfrm>
          <a:off x="832579" y="1340766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C43, D03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Gesamt=6.208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610471" y="1556792"/>
            <a:ext cx="62674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712788" algn="l"/>
                <a:tab pos="803275" algn="l"/>
                <a:tab pos="1609725" algn="l"/>
                <a:tab pos="3319463" algn="l"/>
              </a:tabLst>
            </a:pP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Männer: 	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n=3.179,	Median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66 Jahre,	Mittelwert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63,2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</a:t>
            </a:r>
          </a:p>
          <a:p>
            <a:pPr>
              <a:tabLst>
                <a:tab pos="712788" algn="l"/>
                <a:tab pos="803275" algn="l"/>
                <a:tab pos="1609725" algn="l"/>
                <a:tab pos="3319463" algn="l"/>
              </a:tabLst>
            </a:pP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Frauen: 	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n=3.029,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61 Jahre,	Mittelwert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59,4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156805" y="6413848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1475656" y="1626642"/>
            <a:ext cx="133350" cy="144462"/>
          </a:xfrm>
          <a:prstGeom prst="rect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1475656" y="1867942"/>
            <a:ext cx="133350" cy="14446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 rot="16200000">
            <a:off x="-514160" y="3610456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</p:spTree>
    <p:extLst>
      <p:ext uri="{BB962C8B-B14F-4D97-AF65-F5344CB8AC3E}">
        <p14:creationId xmlns:p14="http://schemas.microsoft.com/office/powerpoint/2010/main" val="379430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3266567589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Anteil der unter und über 65-jährigen Patienten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C43, D03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Gesamt=6.208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886492" y="3769295"/>
            <a:ext cx="89394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54%</a:t>
            </a:r>
            <a:endParaRPr lang="de-DE" altLang="de-DE" sz="14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436096" y="4221088"/>
            <a:ext cx="86461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886492" y="2473151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3.324</a:t>
            </a:r>
            <a:endParaRPr lang="de-DE" altLang="de-DE" sz="1600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364088" y="3284984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2.884</a:t>
            </a:r>
            <a:endParaRPr lang="de-DE" altLang="de-DE" sz="1600" dirty="0"/>
          </a:p>
        </p:txBody>
      </p:sp>
    </p:spTree>
    <p:extLst>
      <p:ext uri="{BB962C8B-B14F-4D97-AF65-F5344CB8AC3E}">
        <p14:creationId xmlns:p14="http://schemas.microsoft.com/office/powerpoint/2010/main" val="281587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Tumortypen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C43, D03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Gesamt=6.208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Diagramm 12"/>
          <p:cNvGraphicFramePr/>
          <p:nvPr>
            <p:extLst>
              <p:ext uri="{D42A27DB-BD31-4B8C-83A1-F6EECF244321}">
                <p14:modId xmlns:p14="http://schemas.microsoft.com/office/powerpoint/2010/main" val="3067145015"/>
              </p:ext>
            </p:extLst>
          </p:nvPr>
        </p:nvGraphicFramePr>
        <p:xfrm>
          <a:off x="2196268" y="2429558"/>
          <a:ext cx="4788000" cy="352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251520" y="2636912"/>
            <a:ext cx="19240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Sonstiges </a:t>
            </a: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Melanom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80339" y="4849996"/>
            <a:ext cx="20637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Noduläres</a:t>
            </a: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Melanom</a:t>
            </a: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8%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2117477" y="1628800"/>
            <a:ext cx="2022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Melanom </a:t>
            </a:r>
            <a:r>
              <a:rPr lang="de-DE" altLang="de-D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o.n.A</a:t>
            </a: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25%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2267744" y="5877272"/>
            <a:ext cx="24482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Lentigo-</a:t>
            </a:r>
            <a:r>
              <a:rPr lang="de-DE" altLang="de-D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maligna</a:t>
            </a: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 Melanom</a:t>
            </a: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17%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622032" y="2204864"/>
            <a:ext cx="334245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Superfiziell spreitendes Melanom</a:t>
            </a: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46%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179512" y="3573596"/>
            <a:ext cx="1636018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Akral</a:t>
            </a: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lentiginöses</a:t>
            </a: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Melanom</a:t>
            </a: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2555776" y="4005064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500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3779912" y="4365104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1.058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5436096" y="3649365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2.868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2411760" y="3788459"/>
            <a:ext cx="47878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122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3275856" y="3193231"/>
            <a:ext cx="91442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1.551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Gerade Verbindung 28"/>
          <p:cNvCxnSpPr/>
          <p:nvPr/>
        </p:nvCxnSpPr>
        <p:spPr>
          <a:xfrm flipH="1">
            <a:off x="3707904" y="5440251"/>
            <a:ext cx="191648" cy="3841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 flipH="1">
            <a:off x="1691680" y="4572085"/>
            <a:ext cx="792088" cy="2779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 flipH="1">
            <a:off x="1763688" y="3923046"/>
            <a:ext cx="623214" cy="109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 flipV="1">
            <a:off x="6444208" y="2800092"/>
            <a:ext cx="936104" cy="5354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36"/>
          <p:cNvCxnSpPr/>
          <p:nvPr/>
        </p:nvCxnSpPr>
        <p:spPr>
          <a:xfrm flipH="1" flipV="1">
            <a:off x="3211386" y="2204864"/>
            <a:ext cx="298611" cy="7883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2411760" y="3592180"/>
            <a:ext cx="47878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109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1" name="Gerade Verbindung 40"/>
          <p:cNvCxnSpPr/>
          <p:nvPr/>
        </p:nvCxnSpPr>
        <p:spPr>
          <a:xfrm flipH="1" flipV="1">
            <a:off x="1547664" y="3027718"/>
            <a:ext cx="826242" cy="7211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536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20688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2016 vorgesehen. </a:t>
            </a:r>
          </a:p>
        </p:txBody>
      </p:sp>
    </p:spTree>
    <p:extLst>
      <p:ext uri="{BB962C8B-B14F-4D97-AF65-F5344CB8AC3E}">
        <p14:creationId xmlns:p14="http://schemas.microsoft.com/office/powerpoint/2010/main" val="1787081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Unbekannt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Lebt 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Unbekannt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Bekannt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37535142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558</Words>
  <Application>Microsoft Office PowerPoint</Application>
  <PresentationFormat>Bildschirmpräsentation (4:3)</PresentationFormat>
  <Paragraphs>223</Paragraphs>
  <Slides>12</Slides>
  <Notes>8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4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174</cp:revision>
  <cp:lastPrinted>2014-10-09T09:19:55Z</cp:lastPrinted>
  <dcterms:created xsi:type="dcterms:W3CDTF">2014-04-28T10:09:44Z</dcterms:created>
  <dcterms:modified xsi:type="dcterms:W3CDTF">2015-01-13T09:48:09Z</dcterms:modified>
</cp:coreProperties>
</file>