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89" r:id="rId2"/>
    <p:sldId id="287" r:id="rId3"/>
    <p:sldId id="288" r:id="rId4"/>
    <p:sldId id="284" r:id="rId5"/>
    <p:sldId id="282" r:id="rId6"/>
    <p:sldId id="285" r:id="rId7"/>
    <p:sldId id="291" r:id="rId8"/>
    <p:sldId id="292" r:id="rId9"/>
    <p:sldId id="277" r:id="rId10"/>
    <p:sldId id="280" r:id="rId11"/>
    <p:sldId id="290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9966"/>
    <a:srgbClr val="008378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4414350189315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26295090251218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342989720606278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376835176866695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38264385419522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387326398452040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35376869630796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890345694242706E-3"/>
                  <c:y val="-0.42617724505102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948326761919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3702797136298335E-3"/>
                  <c:y val="-0.37644661310427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8502940656337E-3"/>
                  <c:y val="-0.15276340720440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067316745830723E-4"/>
                  <c:y val="-0.42561300878298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622</c:v>
                </c:pt>
                <c:pt idx="1">
                  <c:v>598</c:v>
                </c:pt>
                <c:pt idx="2">
                  <c:v>629</c:v>
                </c:pt>
                <c:pt idx="3">
                  <c:v>700</c:v>
                </c:pt>
                <c:pt idx="4">
                  <c:v>708</c:v>
                </c:pt>
                <c:pt idx="5">
                  <c:v>710</c:v>
                </c:pt>
                <c:pt idx="6">
                  <c:v>806</c:v>
                </c:pt>
                <c:pt idx="7">
                  <c:v>789</c:v>
                </c:pt>
                <c:pt idx="8">
                  <c:v>778</c:v>
                </c:pt>
                <c:pt idx="9">
                  <c:v>721</c:v>
                </c:pt>
                <c:pt idx="10">
                  <c:v>695</c:v>
                </c:pt>
                <c:pt idx="11">
                  <c:v>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571520"/>
        <c:axId val="52577408"/>
      </c:barChart>
      <c:catAx>
        <c:axId val="5257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577408"/>
        <c:crosses val="autoZero"/>
        <c:auto val="1"/>
        <c:lblAlgn val="ctr"/>
        <c:lblOffset val="100"/>
        <c:noMultiLvlLbl val="0"/>
      </c:catAx>
      <c:valAx>
        <c:axId val="52577408"/>
        <c:scaling>
          <c:orientation val="minMax"/>
          <c:max val="9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2571520"/>
        <c:crosses val="autoZero"/>
        <c:crossBetween val="between"/>
        <c:majorUnit val="100"/>
        <c:minorUnit val="1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8</c:v>
                </c:pt>
                <c:pt idx="7">
                  <c:v>18</c:v>
                </c:pt>
                <c:pt idx="8">
                  <c:v>73</c:v>
                </c:pt>
                <c:pt idx="9">
                  <c:v>183</c:v>
                </c:pt>
                <c:pt idx="10">
                  <c:v>345</c:v>
                </c:pt>
                <c:pt idx="11">
                  <c:v>603</c:v>
                </c:pt>
                <c:pt idx="12">
                  <c:v>897</c:v>
                </c:pt>
                <c:pt idx="13">
                  <c:v>1111</c:v>
                </c:pt>
                <c:pt idx="14">
                  <c:v>1010</c:v>
                </c:pt>
                <c:pt idx="15">
                  <c:v>750</c:v>
                </c:pt>
                <c:pt idx="16">
                  <c:v>379</c:v>
                </c:pt>
                <c:pt idx="17">
                  <c:v>88</c:v>
                </c:pt>
                <c:pt idx="18">
                  <c:v>16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5</c:v>
                </c:pt>
                <c:pt idx="7">
                  <c:v>23</c:v>
                </c:pt>
                <c:pt idx="8">
                  <c:v>62</c:v>
                </c:pt>
                <c:pt idx="9">
                  <c:v>142</c:v>
                </c:pt>
                <c:pt idx="10">
                  <c:v>207</c:v>
                </c:pt>
                <c:pt idx="11">
                  <c:v>293</c:v>
                </c:pt>
                <c:pt idx="12">
                  <c:v>393</c:v>
                </c:pt>
                <c:pt idx="13">
                  <c:v>421</c:v>
                </c:pt>
                <c:pt idx="14">
                  <c:v>389</c:v>
                </c:pt>
                <c:pt idx="15">
                  <c:v>302</c:v>
                </c:pt>
                <c:pt idx="16">
                  <c:v>200</c:v>
                </c:pt>
                <c:pt idx="17">
                  <c:v>57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676288"/>
        <c:axId val="53678080"/>
        <c:axId val="0"/>
      </c:bar3DChart>
      <c:catAx>
        <c:axId val="53676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3678080"/>
        <c:crosses val="autoZero"/>
        <c:auto val="1"/>
        <c:lblAlgn val="ctr"/>
        <c:lblOffset val="100"/>
        <c:noMultiLvlLbl val="0"/>
      </c:catAx>
      <c:valAx>
        <c:axId val="53678080"/>
        <c:scaling>
          <c:orientation val="minMax"/>
          <c:max val="1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3676288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3553</c:v>
                </c:pt>
                <c:pt idx="1">
                  <c:v>4442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53731328"/>
        <c:axId val="53732864"/>
      </c:barChart>
      <c:catAx>
        <c:axId val="53731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3732864"/>
        <c:crosses val="autoZero"/>
        <c:auto val="1"/>
        <c:lblAlgn val="ctr"/>
        <c:lblOffset val="100"/>
        <c:noMultiLvlLbl val="0"/>
      </c:catAx>
      <c:valAx>
        <c:axId val="53732864"/>
        <c:scaling>
          <c:orientation val="minMax"/>
          <c:max val="55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53731328"/>
        <c:crosses val="autoZero"/>
        <c:crossBetween val="between"/>
        <c:majorUnit val="500"/>
        <c:minorUnit val="5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570</c:v>
                </c:pt>
                <c:pt idx="1">
                  <c:v>548</c:v>
                </c:pt>
                <c:pt idx="2">
                  <c:v>573</c:v>
                </c:pt>
                <c:pt idx="3">
                  <c:v>642</c:v>
                </c:pt>
                <c:pt idx="4">
                  <c:v>630</c:v>
                </c:pt>
                <c:pt idx="5">
                  <c:v>607</c:v>
                </c:pt>
                <c:pt idx="6">
                  <c:v>690</c:v>
                </c:pt>
                <c:pt idx="7">
                  <c:v>644</c:v>
                </c:pt>
                <c:pt idx="8">
                  <c:v>583</c:v>
                </c:pt>
                <c:pt idx="9">
                  <c:v>478</c:v>
                </c:pt>
                <c:pt idx="10">
                  <c:v>354</c:v>
                </c:pt>
                <c:pt idx="11">
                  <c:v>79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13</c:v>
                </c:pt>
                <c:pt idx="1">
                  <c:v>19</c:v>
                </c:pt>
                <c:pt idx="2">
                  <c:v>19</c:v>
                </c:pt>
                <c:pt idx="3">
                  <c:v>11</c:v>
                </c:pt>
                <c:pt idx="4">
                  <c:v>24</c:v>
                </c:pt>
                <c:pt idx="5">
                  <c:v>25</c:v>
                </c:pt>
                <c:pt idx="6">
                  <c:v>47</c:v>
                </c:pt>
                <c:pt idx="7">
                  <c:v>71</c:v>
                </c:pt>
                <c:pt idx="8">
                  <c:v>89</c:v>
                </c:pt>
                <c:pt idx="9">
                  <c:v>136</c:v>
                </c:pt>
                <c:pt idx="10">
                  <c:v>192</c:v>
                </c:pt>
                <c:pt idx="11">
                  <c:v>160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39</c:v>
                </c:pt>
                <c:pt idx="1">
                  <c:v>31</c:v>
                </c:pt>
                <c:pt idx="2">
                  <c:v>37</c:v>
                </c:pt>
                <c:pt idx="3">
                  <c:v>47</c:v>
                </c:pt>
                <c:pt idx="4">
                  <c:v>54</c:v>
                </c:pt>
                <c:pt idx="5">
                  <c:v>78</c:v>
                </c:pt>
                <c:pt idx="6">
                  <c:v>69</c:v>
                </c:pt>
                <c:pt idx="7">
                  <c:v>74</c:v>
                </c:pt>
                <c:pt idx="8">
                  <c:v>106</c:v>
                </c:pt>
                <c:pt idx="9">
                  <c:v>107</c:v>
                </c:pt>
                <c:pt idx="10">
                  <c:v>149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803328"/>
        <c:axId val="129808256"/>
      </c:barChart>
      <c:catAx>
        <c:axId val="12680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9808256"/>
        <c:crosses val="autoZero"/>
        <c:auto val="1"/>
        <c:lblAlgn val="ctr"/>
        <c:lblOffset val="100"/>
        <c:noMultiLvlLbl val="0"/>
      </c:catAx>
      <c:valAx>
        <c:axId val="1298082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680332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Tabelle1!$B$2:$B$13</c:f>
              <c:numCache>
                <c:formatCode>General</c:formatCode>
                <c:ptCount val="12"/>
                <c:pt idx="0">
                  <c:v>570</c:v>
                </c:pt>
                <c:pt idx="1">
                  <c:v>548</c:v>
                </c:pt>
                <c:pt idx="2">
                  <c:v>573</c:v>
                </c:pt>
                <c:pt idx="3">
                  <c:v>642</c:v>
                </c:pt>
                <c:pt idx="4">
                  <c:v>630</c:v>
                </c:pt>
                <c:pt idx="5">
                  <c:v>607</c:v>
                </c:pt>
                <c:pt idx="6">
                  <c:v>690</c:v>
                </c:pt>
                <c:pt idx="7">
                  <c:v>644</c:v>
                </c:pt>
                <c:pt idx="8">
                  <c:v>583</c:v>
                </c:pt>
                <c:pt idx="9">
                  <c:v>478</c:v>
                </c:pt>
                <c:pt idx="10">
                  <c:v>354</c:v>
                </c:pt>
                <c:pt idx="11">
                  <c:v>79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2013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Tabelle1!$C$2:$C$13</c:f>
              <c:numCache>
                <c:formatCode>General</c:formatCode>
                <c:ptCount val="12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12</c:v>
                </c:pt>
                <c:pt idx="7">
                  <c:v>20</c:v>
                </c:pt>
                <c:pt idx="8">
                  <c:v>23</c:v>
                </c:pt>
                <c:pt idx="9">
                  <c:v>66</c:v>
                </c:pt>
                <c:pt idx="10">
                  <c:v>39</c:v>
                </c:pt>
                <c:pt idx="11">
                  <c:v>160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2013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Tabelle1!$A$2:$A$13</c:f>
              <c:numCache>
                <c:formatCode>General</c:formatCod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Tabelle1!$D$2:$D$13</c:f>
              <c:numCache>
                <c:formatCode>General</c:formatCode>
                <c:ptCount val="12"/>
                <c:pt idx="0">
                  <c:v>49</c:v>
                </c:pt>
                <c:pt idx="1">
                  <c:v>44</c:v>
                </c:pt>
                <c:pt idx="2">
                  <c:v>50</c:v>
                </c:pt>
                <c:pt idx="3">
                  <c:v>55</c:v>
                </c:pt>
                <c:pt idx="4">
                  <c:v>75</c:v>
                </c:pt>
                <c:pt idx="5">
                  <c:v>98</c:v>
                </c:pt>
                <c:pt idx="6">
                  <c:v>104</c:v>
                </c:pt>
                <c:pt idx="7">
                  <c:v>125</c:v>
                </c:pt>
                <c:pt idx="8">
                  <c:v>172</c:v>
                </c:pt>
                <c:pt idx="9">
                  <c:v>177</c:v>
                </c:pt>
                <c:pt idx="10">
                  <c:v>302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6749056"/>
        <c:axId val="136750592"/>
      </c:barChart>
      <c:catAx>
        <c:axId val="13674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6750592"/>
        <c:crosses val="autoZero"/>
        <c:auto val="1"/>
        <c:lblAlgn val="ctr"/>
        <c:lblOffset val="100"/>
        <c:noMultiLvlLbl val="0"/>
      </c:catAx>
      <c:valAx>
        <c:axId val="13675059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3674905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2002-2013: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Lunge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C33 </a:t>
            </a:r>
            <a:r>
              <a:rPr lang="de-DE" altLang="de-DE" sz="1800" b="1" dirty="0">
                <a:solidFill>
                  <a:srgbClr val="0033CC"/>
                </a:solidFill>
                <a:cs typeface="Times New Roman" pitchFamily="18" charset="0"/>
              </a:rPr>
              <a:t>– </a:t>
            </a:r>
            <a:r>
              <a:rPr lang="de-DE" altLang="de-DE" sz="1800" b="1" dirty="0" smtClean="0">
                <a:solidFill>
                  <a:srgbClr val="0033CC"/>
                </a:solidFill>
                <a:cs typeface="Times New Roman" pitchFamily="18" charset="0"/>
              </a:rPr>
              <a:t>C34</a:t>
            </a:r>
            <a:endParaRPr lang="de-DE" altLang="de-DE" sz="1800" b="1" dirty="0" smtClean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2002-2013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958945428"/>
              </p:ext>
            </p:extLst>
          </p:nvPr>
        </p:nvGraphicFramePr>
        <p:xfrm>
          <a:off x="652453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637825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47773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(FUP &gt; 01.01.2013)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Gesamt=7.995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31640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411760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915816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19872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995936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004048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508104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588224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64288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499992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877617" y="3429000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Bekannt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740352" y="3789040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740352" y="407707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7740352" y="3507085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2014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2002-2013,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2014.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2002-2013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11.927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5.411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9.992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1.935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lvl="0" algn="ctr"/>
            <a:r>
              <a:rPr lang="de-DE" altLang="de-DE" sz="1900" b="1" dirty="0" smtClean="0">
                <a:latin typeface="Arial" charset="0"/>
              </a:rPr>
              <a:t>Tumorentität: Lunge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17.338 </a:t>
            </a:r>
            <a:r>
              <a:rPr lang="de-DE" altLang="de-DE" sz="1200" b="1" dirty="0" smtClean="0">
                <a:latin typeface="Arial" charset="0"/>
              </a:rPr>
              <a:t>(ED 1978 bis 2013)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 Meldungen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7.995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1.997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8913" y="3667378"/>
            <a:ext cx="3759200" cy="25699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von der Registerstelle des BKR unter 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185738" y="6237312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1.709.004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836.371,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872.633)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2012: Lunge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890635"/>
              </p:ext>
            </p:extLst>
          </p:nvPr>
        </p:nvGraphicFramePr>
        <p:xfrm>
          <a:off x="179388" y="1247457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C33 – C34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695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Grafik 6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600" y="1267200"/>
            <a:ext cx="5017480" cy="5400000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07.11.2014, Stand: November 2014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2014</a:t>
            </a:r>
          </a:p>
        </p:txBody>
      </p:sp>
    </p:spTree>
    <p:extLst>
      <p:ext uri="{BB962C8B-B14F-4D97-AF65-F5344CB8AC3E}">
        <p14:creationId xmlns:p14="http://schemas.microsoft.com/office/powerpoint/2010/main" val="3834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767282190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Gesamt=7.995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92280" y="2287905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596336" y="443711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806930664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Gesamt=7.995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n=5.485,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66,7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n=2.510,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66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65,4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672789488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65-jährigen 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Patienten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Gesamt=7.995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6" y="4005064"/>
            <a:ext cx="9078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645024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76118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3.553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2048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4.442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29923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Unbekannt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Lebt 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Unbekannt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Bekannt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17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549149775"/>
              </p:ext>
            </p:extLst>
          </p:nvPr>
        </p:nvGraphicFramePr>
        <p:xfrm>
          <a:off x="724461" y="1637193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03602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237312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(LK &gt; 01.01.2013)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C33 – C34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Gesamt=7.995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403648" y="153748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907704" y="15380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83768" y="15386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987824" y="15391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491880" y="154029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54085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710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076056" y="154142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580112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156176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660232" y="15352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54198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572000" y="15567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806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429000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Unbekannt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Lebt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782942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7884368" y="407097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7884368" y="3507085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476</Words>
  <Application>Microsoft Office PowerPoint</Application>
  <PresentationFormat>Bildschirmpräsentation (4:3)</PresentationFormat>
  <Paragraphs>177</Paragraphs>
  <Slides>11</Slides>
  <Notes>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145</cp:revision>
  <cp:lastPrinted>2014-10-09T09:19:55Z</cp:lastPrinted>
  <dcterms:created xsi:type="dcterms:W3CDTF">2014-04-28T10:09:44Z</dcterms:created>
  <dcterms:modified xsi:type="dcterms:W3CDTF">2015-01-12T09:59:26Z</dcterms:modified>
</cp:coreProperties>
</file>