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handoutMasterIdLst>
    <p:handoutMasterId r:id="rId14"/>
  </p:handoutMasterIdLst>
  <p:sldIdLst>
    <p:sldId id="292" r:id="rId2"/>
    <p:sldId id="287" r:id="rId3"/>
    <p:sldId id="289" r:id="rId4"/>
    <p:sldId id="291" r:id="rId5"/>
    <p:sldId id="282" r:id="rId6"/>
    <p:sldId id="285" r:id="rId7"/>
    <p:sldId id="294" r:id="rId8"/>
    <p:sldId id="295" r:id="rId9"/>
    <p:sldId id="277" r:id="rId10"/>
    <p:sldId id="290" r:id="rId11"/>
    <p:sldId id="293" r:id="rId12"/>
  </p:sldIdLst>
  <p:sldSz cx="9144000" cy="6858000" type="screen4x3"/>
  <p:notesSz cx="6858000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008378"/>
    <a:srgbClr val="0033CC"/>
    <a:srgbClr val="008380"/>
    <a:srgbClr val="00836C"/>
    <a:srgbClr val="00CC6E"/>
    <a:srgbClr val="00CC66"/>
    <a:srgbClr val="00835C"/>
    <a:srgbClr val="00808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5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425990525292994E-2"/>
          <c:y val="2.9293812481685701E-2"/>
          <c:w val="0.91374633003420802"/>
          <c:h val="0.902750312488484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99CCFF"/>
            </a:solidFill>
            <a:ln>
              <a:solidFill>
                <a:schemeClr val="tx2"/>
              </a:solidFill>
            </a:ln>
          </c:spPr>
          <c:invertIfNegative val="0"/>
          <c:dLbls>
            <c:dLbl>
              <c:idx val="0"/>
              <c:layout>
                <c:manualLayout>
                  <c:x val="-1.9732586060218806E-3"/>
                  <c:y val="-0.365751858119568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8343087264782265E-3"/>
                  <c:y val="-0.38031544912079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344222991989731E-3"/>
                  <c:y val="-0.38890723832399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8023743823543021E-3"/>
                  <c:y val="-0.406546799602120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0926638153791827E-4"/>
                  <c:y val="-0.404251997743054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0267663737317453E-4"/>
                  <c:y val="-0.438645952056718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3838215787033976E-4"/>
                  <c:y val="-0.408366690196006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4.0210306816662522E-3"/>
                  <c:y val="-0.3640540450295846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3.4120072566184284E-4"/>
                  <c:y val="-0.3799373066087103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9731166756035519E-3"/>
                  <c:y val="-0.3543174070397885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3.8397855374606889E-3"/>
                  <c:y val="-0.3548384695564439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9413242618979559E-3"/>
                  <c:y val="-0.228392334978969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1.067316745830723E-4"/>
                  <c:y val="-0.425613008782987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6.3868688247849112E-5"/>
                  <c:y val="-0.381830679028657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6638502940656337E-3"/>
                  <c:y val="-0.331407856442307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9.6032306682905259E-5"/>
                  <c:y val="-0.315874375589579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3.1967097995400932E-5"/>
                  <c:y val="-0.299971406540079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6638612481213999E-3"/>
                  <c:y val="-4.00426675116615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407</c:v>
                </c:pt>
                <c:pt idx="1">
                  <c:v>429</c:v>
                </c:pt>
                <c:pt idx="2">
                  <c:v>439</c:v>
                </c:pt>
                <c:pt idx="3">
                  <c:v>452</c:v>
                </c:pt>
                <c:pt idx="4">
                  <c:v>453</c:v>
                </c:pt>
                <c:pt idx="5">
                  <c:v>488</c:v>
                </c:pt>
                <c:pt idx="6">
                  <c:v>450</c:v>
                </c:pt>
                <c:pt idx="7">
                  <c:v>408</c:v>
                </c:pt>
                <c:pt idx="8">
                  <c:v>420</c:v>
                </c:pt>
                <c:pt idx="9">
                  <c:v>392</c:v>
                </c:pt>
                <c:pt idx="10">
                  <c:v>392</c:v>
                </c:pt>
                <c:pt idx="11">
                  <c:v>239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5845376"/>
        <c:axId val="122421248"/>
      </c:barChart>
      <c:catAx>
        <c:axId val="115845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2421248"/>
        <c:crosses val="autoZero"/>
        <c:auto val="1"/>
        <c:lblAlgn val="ctr"/>
        <c:lblOffset val="100"/>
        <c:noMultiLvlLbl val="0"/>
      </c:catAx>
      <c:valAx>
        <c:axId val="122421248"/>
        <c:scaling>
          <c:orientation val="minMax"/>
          <c:max val="55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15845376"/>
        <c:crosses val="autoZero"/>
        <c:crossBetween val="between"/>
        <c:majorUnit val="50"/>
        <c:minorUnit val="50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Männer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33CC"/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Tabelle1!$B$2:$B$20</c:f>
              <c:numCache>
                <c:formatCode>General</c:formatCode>
                <c:ptCount val="19"/>
                <c:pt idx="4">
                  <c:v>1</c:v>
                </c:pt>
                <c:pt idx="5">
                  <c:v>3</c:v>
                </c:pt>
                <c:pt idx="6">
                  <c:v>5</c:v>
                </c:pt>
                <c:pt idx="7">
                  <c:v>21</c:v>
                </c:pt>
                <c:pt idx="8">
                  <c:v>52</c:v>
                </c:pt>
                <c:pt idx="9">
                  <c:v>110</c:v>
                </c:pt>
                <c:pt idx="10">
                  <c:v>189</c:v>
                </c:pt>
                <c:pt idx="11">
                  <c:v>348</c:v>
                </c:pt>
                <c:pt idx="12">
                  <c:v>476</c:v>
                </c:pt>
                <c:pt idx="13">
                  <c:v>551</c:v>
                </c:pt>
                <c:pt idx="14">
                  <c:v>572</c:v>
                </c:pt>
                <c:pt idx="15">
                  <c:v>430</c:v>
                </c:pt>
                <c:pt idx="16">
                  <c:v>253</c:v>
                </c:pt>
                <c:pt idx="17">
                  <c:v>84</c:v>
                </c:pt>
                <c:pt idx="18">
                  <c:v>31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Frauen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accent2">
                  <a:lumMod val="50000"/>
                </a:schemeClr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Tabelle1!$C$2:$C$20</c:f>
              <c:numCache>
                <c:formatCode>General</c:formatCode>
                <c:ptCount val="19"/>
                <c:pt idx="3">
                  <c:v>1</c:v>
                </c:pt>
                <c:pt idx="4">
                  <c:v>4</c:v>
                </c:pt>
                <c:pt idx="5">
                  <c:v>2</c:v>
                </c:pt>
                <c:pt idx="6">
                  <c:v>3</c:v>
                </c:pt>
                <c:pt idx="7">
                  <c:v>23</c:v>
                </c:pt>
                <c:pt idx="8">
                  <c:v>39</c:v>
                </c:pt>
                <c:pt idx="9">
                  <c:v>63</c:v>
                </c:pt>
                <c:pt idx="10">
                  <c:v>135</c:v>
                </c:pt>
                <c:pt idx="11">
                  <c:v>159</c:v>
                </c:pt>
                <c:pt idx="12">
                  <c:v>203</c:v>
                </c:pt>
                <c:pt idx="13">
                  <c:v>247</c:v>
                </c:pt>
                <c:pt idx="14">
                  <c:v>263</c:v>
                </c:pt>
                <c:pt idx="15">
                  <c:v>258</c:v>
                </c:pt>
                <c:pt idx="16">
                  <c:v>251</c:v>
                </c:pt>
                <c:pt idx="17">
                  <c:v>138</c:v>
                </c:pt>
                <c:pt idx="18">
                  <c:v>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2483840"/>
        <c:axId val="122485376"/>
        <c:axId val="0"/>
      </c:bar3DChart>
      <c:catAx>
        <c:axId val="1224838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22485376"/>
        <c:crosses val="autoZero"/>
        <c:auto val="1"/>
        <c:lblAlgn val="ctr"/>
        <c:lblOffset val="100"/>
        <c:noMultiLvlLbl val="0"/>
      </c:catAx>
      <c:valAx>
        <c:axId val="122485376"/>
        <c:scaling>
          <c:orientation val="minMax"/>
          <c:max val="7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22483840"/>
        <c:crosses val="autoZero"/>
        <c:crossBetween val="between"/>
        <c:majorUnit val="100"/>
        <c:minorUnit val="10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52053066971322"/>
          <c:y val="0.1422642991877005"/>
          <c:w val="0.78596050932831818"/>
          <c:h val="0.772475603189836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339966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Tabelle1!$A$2:$A$3</c:f>
              <c:strCache>
                <c:ptCount val="2"/>
                <c:pt idx="0">
                  <c:v>&lt;=55 Jahre</c:v>
                </c:pt>
                <c:pt idx="1">
                  <c:v>&gt;55 Jahre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741</c:v>
                </c:pt>
                <c:pt idx="1">
                  <c:v>4228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123021952"/>
        <c:axId val="125600128"/>
      </c:barChart>
      <c:catAx>
        <c:axId val="1230219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25600128"/>
        <c:crosses val="autoZero"/>
        <c:auto val="1"/>
        <c:lblAlgn val="ctr"/>
        <c:lblOffset val="100"/>
        <c:noMultiLvlLbl val="0"/>
      </c:catAx>
      <c:valAx>
        <c:axId val="125600128"/>
        <c:scaling>
          <c:orientation val="minMax"/>
          <c:max val="50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12700"/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23021952"/>
        <c:crosses val="autoZero"/>
        <c:crossBetween val="between"/>
        <c:majorUnit val="1000"/>
        <c:minorUnit val="100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255</c:v>
                </c:pt>
                <c:pt idx="1">
                  <c:v>260</c:v>
                </c:pt>
                <c:pt idx="2">
                  <c:v>261</c:v>
                </c:pt>
                <c:pt idx="3">
                  <c:v>244</c:v>
                </c:pt>
                <c:pt idx="4">
                  <c:v>234</c:v>
                </c:pt>
                <c:pt idx="5">
                  <c:v>228</c:v>
                </c:pt>
                <c:pt idx="6">
                  <c:v>199</c:v>
                </c:pt>
                <c:pt idx="7">
                  <c:v>163</c:v>
                </c:pt>
                <c:pt idx="8">
                  <c:v>128</c:v>
                </c:pt>
                <c:pt idx="9">
                  <c:v>109</c:v>
                </c:pt>
                <c:pt idx="10">
                  <c:v>74</c:v>
                </c:pt>
                <c:pt idx="11">
                  <c:v>11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2013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Tabelle1!$C$2:$C$13</c:f>
              <c:numCache>
                <c:formatCode>General</c:formatCode>
                <c:ptCount val="12"/>
                <c:pt idx="0">
                  <c:v>45</c:v>
                </c:pt>
                <c:pt idx="1">
                  <c:v>35</c:v>
                </c:pt>
                <c:pt idx="2">
                  <c:v>42</c:v>
                </c:pt>
                <c:pt idx="3">
                  <c:v>69</c:v>
                </c:pt>
                <c:pt idx="4">
                  <c:v>85</c:v>
                </c:pt>
                <c:pt idx="5">
                  <c:v>134</c:v>
                </c:pt>
                <c:pt idx="6">
                  <c:v>108</c:v>
                </c:pt>
                <c:pt idx="7">
                  <c:v>117</c:v>
                </c:pt>
                <c:pt idx="8">
                  <c:v>171</c:v>
                </c:pt>
                <c:pt idx="9">
                  <c:v>169</c:v>
                </c:pt>
                <c:pt idx="10">
                  <c:v>214</c:v>
                </c:pt>
                <c:pt idx="11">
                  <c:v>228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2013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Tabelle1!$D$2:$D$13</c:f>
              <c:numCache>
                <c:formatCode>General</c:formatCode>
                <c:ptCount val="12"/>
                <c:pt idx="0">
                  <c:v>107</c:v>
                </c:pt>
                <c:pt idx="1">
                  <c:v>134</c:v>
                </c:pt>
                <c:pt idx="2">
                  <c:v>136</c:v>
                </c:pt>
                <c:pt idx="3">
                  <c:v>139</c:v>
                </c:pt>
                <c:pt idx="4">
                  <c:v>134</c:v>
                </c:pt>
                <c:pt idx="5">
                  <c:v>126</c:v>
                </c:pt>
                <c:pt idx="6">
                  <c:v>143</c:v>
                </c:pt>
                <c:pt idx="7">
                  <c:v>128</c:v>
                </c:pt>
                <c:pt idx="8">
                  <c:v>121</c:v>
                </c:pt>
                <c:pt idx="9">
                  <c:v>114</c:v>
                </c:pt>
                <c:pt idx="10">
                  <c:v>104</c:v>
                </c:pt>
                <c:pt idx="1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6014720"/>
        <c:axId val="186036992"/>
      </c:barChart>
      <c:catAx>
        <c:axId val="186014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86036992"/>
        <c:crosses val="autoZero"/>
        <c:auto val="1"/>
        <c:lblAlgn val="ctr"/>
        <c:lblOffset val="100"/>
        <c:noMultiLvlLbl val="0"/>
      </c:catAx>
      <c:valAx>
        <c:axId val="186036992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86014720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255</c:v>
                </c:pt>
                <c:pt idx="1">
                  <c:v>260</c:v>
                </c:pt>
                <c:pt idx="2">
                  <c:v>261</c:v>
                </c:pt>
                <c:pt idx="3">
                  <c:v>244</c:v>
                </c:pt>
                <c:pt idx="4">
                  <c:v>234</c:v>
                </c:pt>
                <c:pt idx="5">
                  <c:v>228</c:v>
                </c:pt>
                <c:pt idx="6">
                  <c:v>199</c:v>
                </c:pt>
                <c:pt idx="7">
                  <c:v>163</c:v>
                </c:pt>
                <c:pt idx="8">
                  <c:v>128</c:v>
                </c:pt>
                <c:pt idx="9">
                  <c:v>109</c:v>
                </c:pt>
                <c:pt idx="10">
                  <c:v>74</c:v>
                </c:pt>
                <c:pt idx="11">
                  <c:v>11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2013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Tabelle1!$C$2:$C$13</c:f>
              <c:numCache>
                <c:formatCode>General</c:formatCode>
                <c:ptCount val="12"/>
                <c:pt idx="0">
                  <c:v>13</c:v>
                </c:pt>
                <c:pt idx="1">
                  <c:v>20</c:v>
                </c:pt>
                <c:pt idx="2">
                  <c:v>22</c:v>
                </c:pt>
                <c:pt idx="3">
                  <c:v>19</c:v>
                </c:pt>
                <c:pt idx="4">
                  <c:v>18</c:v>
                </c:pt>
                <c:pt idx="5">
                  <c:v>41</c:v>
                </c:pt>
                <c:pt idx="6">
                  <c:v>38</c:v>
                </c:pt>
                <c:pt idx="7">
                  <c:v>51</c:v>
                </c:pt>
                <c:pt idx="8">
                  <c:v>85</c:v>
                </c:pt>
                <c:pt idx="9">
                  <c:v>107</c:v>
                </c:pt>
                <c:pt idx="10">
                  <c:v>164</c:v>
                </c:pt>
                <c:pt idx="11">
                  <c:v>228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2013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Tabelle1!$D$2:$D$13</c:f>
              <c:numCache>
                <c:formatCode>General</c:formatCode>
                <c:ptCount val="12"/>
                <c:pt idx="0">
                  <c:v>139</c:v>
                </c:pt>
                <c:pt idx="1">
                  <c:v>149</c:v>
                </c:pt>
                <c:pt idx="2">
                  <c:v>156</c:v>
                </c:pt>
                <c:pt idx="3">
                  <c:v>189</c:v>
                </c:pt>
                <c:pt idx="4">
                  <c:v>201</c:v>
                </c:pt>
                <c:pt idx="5">
                  <c:v>219</c:v>
                </c:pt>
                <c:pt idx="6">
                  <c:v>213</c:v>
                </c:pt>
                <c:pt idx="7">
                  <c:v>194</c:v>
                </c:pt>
                <c:pt idx="8">
                  <c:v>207</c:v>
                </c:pt>
                <c:pt idx="9">
                  <c:v>176</c:v>
                </c:pt>
                <c:pt idx="10">
                  <c:v>154</c:v>
                </c:pt>
                <c:pt idx="1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5747456"/>
        <c:axId val="115749248"/>
      </c:barChart>
      <c:catAx>
        <c:axId val="115747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15749248"/>
        <c:crosses val="autoZero"/>
        <c:auto val="1"/>
        <c:lblAlgn val="ctr"/>
        <c:lblOffset val="100"/>
        <c:noMultiLvlLbl val="0"/>
      </c:catAx>
      <c:valAx>
        <c:axId val="115749248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15747456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5275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6900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5275" y="9376900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79A4D-3684-4833-A6AA-E91B74DB2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40549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5275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637" y="4689239"/>
            <a:ext cx="5486727" cy="444293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6899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5275" y="9376899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BD335-3D9A-492E-AD99-2F3266528E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4484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636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88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781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09.01.2015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83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09.01.2015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0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Object 15">
            <a:hlinkClick r:id="" action="ppaction://ole?verb=0"/>
          </p:cNvPr>
          <p:cNvGraphicFramePr>
            <a:graphicFrameLocks noChangeAspect="1"/>
          </p:cNvGraphicFramePr>
          <p:nvPr userDrawn="1"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0" name="Dokument" r:id="rId5" imgW="1458599" imgH="1305528" progId="Word.Document.8">
                  <p:embed/>
                </p:oleObj>
              </mc:Choice>
              <mc:Fallback>
                <p:oleObj name="Dokument" r:id="rId5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7"/>
          <p:cNvSpPr>
            <a:spLocks noChangeArrowheads="1"/>
          </p:cNvSpPr>
          <p:nvPr userDrawn="1"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2002-2013: Rektum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5" name="Textfeld 4"/>
          <p:cNvSpPr txBox="1"/>
          <p:nvPr userDrawn="1"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feld 5"/>
          <p:cNvSpPr txBox="1">
            <a:spLocks noChangeArrowheads="1"/>
          </p:cNvSpPr>
          <p:nvPr userDrawn="1"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</p:spTree>
    <p:extLst>
      <p:ext uri="{BB962C8B-B14F-4D97-AF65-F5344CB8AC3E}">
        <p14:creationId xmlns:p14="http://schemas.microsoft.com/office/powerpoint/2010/main" val="87614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916794"/>
            <a:ext cx="6644054" cy="2376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600" b="1" dirty="0" smtClean="0">
                <a:solidFill>
                  <a:srgbClr val="0033CC"/>
                </a:solidFill>
              </a:rPr>
              <a:t>Rektum</a:t>
            </a:r>
          </a:p>
          <a:p>
            <a:pPr algn="ctr">
              <a:spcBef>
                <a:spcPct val="50000"/>
              </a:spcBef>
            </a:pPr>
            <a:r>
              <a:rPr lang="de-DE" altLang="de-DE" sz="1800" b="1" dirty="0" smtClean="0">
                <a:solidFill>
                  <a:srgbClr val="0033CC"/>
                </a:solidFill>
              </a:rPr>
              <a:t>C20</a:t>
            </a:r>
          </a:p>
          <a:p>
            <a:pPr algn="ctr">
              <a:spcBef>
                <a:spcPct val="50000"/>
              </a:spcBef>
            </a:pPr>
            <a:endParaRPr lang="de-DE" altLang="de-DE" sz="3600" b="1" dirty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de-DE" altLang="de-DE" b="1" dirty="0" smtClean="0">
                <a:solidFill>
                  <a:srgbClr val="0033CC"/>
                </a:solidFill>
              </a:rPr>
              <a:t>Erstdiagnosejahre 2002-2013</a:t>
            </a:r>
            <a:endParaRPr lang="de-DE" altLang="de-DE" b="1" dirty="0">
              <a:solidFill>
                <a:srgbClr val="0033CC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7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feld 4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2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1154952332"/>
              </p:ext>
            </p:extLst>
          </p:nvPr>
        </p:nvGraphicFramePr>
        <p:xfrm>
          <a:off x="680040" y="1637193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610238" y="3703602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475360" y="6237312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altLang="de-DE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(FUP &gt; 01.01.2013)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C20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Gesamt=4.969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1331640" y="153748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407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1835696" y="15380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429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2411760" y="15386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439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2915816" y="15391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452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3419872" y="1540295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453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3995936" y="154085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488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5004048" y="154142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408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5580112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420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6084168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392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6588224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392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7164288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239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4499992" y="15567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450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7877617" y="3429000"/>
            <a:ext cx="13028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Unbekannt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Bekannt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Patient tot</a:t>
            </a:r>
            <a:endParaRPr lang="de-DE" altLang="de-DE" sz="1200" dirty="0"/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7740352" y="3789040"/>
            <a:ext cx="117015" cy="11701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7740352" y="4077072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" name="Rectangle 10"/>
          <p:cNvSpPr>
            <a:spLocks noChangeArrowheads="1"/>
          </p:cNvSpPr>
          <p:nvPr/>
        </p:nvSpPr>
        <p:spPr bwMode="auto">
          <a:xfrm>
            <a:off x="7740352" y="3507085"/>
            <a:ext cx="117015" cy="11701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056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674813"/>
            <a:ext cx="6644054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600" b="1">
                <a:solidFill>
                  <a:srgbClr val="000000"/>
                </a:solidFill>
              </a:rPr>
              <a:t>Nutzungsbedingungen</a:t>
            </a:r>
          </a:p>
        </p:txBody>
      </p:sp>
      <p:sp>
        <p:nvSpPr>
          <p:cNvPr id="13315" name="Text Box 30"/>
          <p:cNvSpPr txBox="1">
            <a:spLocks noChangeArrowheads="1"/>
          </p:cNvSpPr>
          <p:nvPr/>
        </p:nvSpPr>
        <p:spPr bwMode="auto">
          <a:xfrm>
            <a:off x="1182566" y="2106613"/>
            <a:ext cx="6646985" cy="3592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Die Abbildungen dürfen unter folgenden Bedingungen in Vorträgen, wissenschaftlichen Veröffentlichungen, Doktorarbeiten </a:t>
            </a:r>
            <a:r>
              <a:rPr lang="de-DE" altLang="de-DE" sz="1600" dirty="0" err="1">
                <a:solidFill>
                  <a:srgbClr val="000000"/>
                </a:solidFill>
              </a:rPr>
              <a:t>u.ä.</a:t>
            </a:r>
            <a:r>
              <a:rPr lang="de-DE" altLang="de-DE" sz="1600" dirty="0">
                <a:solidFill>
                  <a:srgbClr val="000000"/>
                </a:solidFill>
              </a:rPr>
              <a:t> verwendet werden:</a:t>
            </a: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Eine Abbildung wird entweder komplett übernommen, d.h. einschließlich Kopf- und Fußzeile, oder die Abbildung wird – bei Übernahme nur der Grafik selbst –  mit einer Quellenangabe nach unten angegebener Zitierweise versehen.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Es ist nicht zulässig, Ausschnitte aus einer Grafik zu verwenden.</a:t>
            </a:r>
          </a:p>
          <a:p>
            <a:pPr>
              <a:spcBef>
                <a:spcPct val="50000"/>
              </a:spcBef>
            </a:pPr>
            <a:endParaRPr lang="de-DE" altLang="de-DE" sz="16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Quelle: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Tumorzentrum der Universität Erlangen-Nürnberg (Hrsg.):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Qualitätsbericht </a:t>
            </a:r>
            <a:r>
              <a:rPr lang="de-DE" altLang="de-DE" sz="1600" dirty="0" smtClean="0">
                <a:solidFill>
                  <a:srgbClr val="000000"/>
                </a:solidFill>
              </a:rPr>
              <a:t>2014 </a:t>
            </a:r>
            <a:r>
              <a:rPr lang="de-DE" altLang="de-DE" sz="1600" dirty="0">
                <a:solidFill>
                  <a:srgbClr val="000000"/>
                </a:solidFill>
              </a:rPr>
              <a:t>– Krebs in Mittelfranken </a:t>
            </a:r>
            <a:r>
              <a:rPr lang="de-DE" altLang="de-DE" sz="1600" dirty="0" smtClean="0">
                <a:solidFill>
                  <a:srgbClr val="000000"/>
                </a:solidFill>
              </a:rPr>
              <a:t>2002-2013, </a:t>
            </a:r>
            <a:r>
              <a:rPr lang="de-DE" altLang="de-DE" sz="1600" dirty="0">
                <a:solidFill>
                  <a:srgbClr val="000000"/>
                </a:solidFill>
              </a:rPr>
              <a:t/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 smtClean="0">
                <a:solidFill>
                  <a:srgbClr val="000000"/>
                </a:solidFill>
              </a:rPr>
              <a:t>Erlangen, 2014.</a:t>
            </a:r>
            <a:endParaRPr lang="de-DE" altLang="de-DE" sz="1600" dirty="0">
              <a:solidFill>
                <a:srgbClr val="000000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1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275856" y="227687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2002-2013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7.387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228184" y="2282840"/>
            <a:ext cx="2613580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&lt; 2002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6.573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275856" y="393986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5.371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28183" y="3945830"/>
            <a:ext cx="261501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2.016</a:t>
            </a:r>
          </a:p>
        </p:txBody>
      </p:sp>
      <p:sp>
        <p:nvSpPr>
          <p:cNvPr id="11" name="Text Box 38"/>
          <p:cNvSpPr txBox="1">
            <a:spLocks noChangeArrowheads="1"/>
          </p:cNvSpPr>
          <p:nvPr/>
        </p:nvSpPr>
        <p:spPr bwMode="auto">
          <a:xfrm>
            <a:off x="211017" y="580203"/>
            <a:ext cx="8745415" cy="9765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98462" tIns="49232" rIns="98462" bIns="49232">
            <a:spAutoFit/>
          </a:bodyPr>
          <a:lstStyle>
            <a:lvl1pPr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43025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22413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01800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81188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383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955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527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099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sz="1900" dirty="0">
                <a:latin typeface="Arial" charset="0"/>
              </a:rPr>
              <a:t>Klinisches Krebsregister des Tumorzentrums Erlangen-Nürnberg</a:t>
            </a:r>
          </a:p>
          <a:p>
            <a:pPr algn="ctr"/>
            <a:r>
              <a:rPr lang="de-DE" altLang="de-DE" sz="1900" b="1" dirty="0" smtClean="0">
                <a:latin typeface="Arial" charset="0"/>
              </a:rPr>
              <a:t>Tumorentität: Rektum</a:t>
            </a:r>
            <a:r>
              <a:rPr lang="de-DE" altLang="de-DE" sz="1900" dirty="0" smtClean="0">
                <a:latin typeface="Arial" charset="0"/>
              </a:rPr>
              <a:t>, </a:t>
            </a:r>
            <a:r>
              <a:rPr lang="de-DE" altLang="de-DE" sz="1400" dirty="0" smtClean="0">
                <a:latin typeface="Arial" charset="0"/>
              </a:rPr>
              <a:t>C20</a:t>
            </a:r>
            <a:endParaRPr lang="de-DE" altLang="de-DE" sz="1400" b="1" dirty="0" smtClean="0">
              <a:latin typeface="Arial" charset="0"/>
            </a:endParaRPr>
          </a:p>
          <a:p>
            <a:pPr algn="ctr"/>
            <a:r>
              <a:rPr lang="de-DE" altLang="de-DE" sz="1900" b="1" dirty="0" smtClean="0">
                <a:latin typeface="Arial" charset="0"/>
              </a:rPr>
              <a:t>Gesamt: 13.960 </a:t>
            </a:r>
            <a:r>
              <a:rPr lang="de-DE" altLang="de-DE" sz="1200" b="1" dirty="0" smtClean="0">
                <a:latin typeface="Arial" charset="0"/>
              </a:rPr>
              <a:t>(ED 1978 bis 2013)</a:t>
            </a:r>
            <a:endParaRPr lang="de-DE" altLang="de-DE" sz="1200" b="1" dirty="0">
              <a:latin typeface="Arial" charset="0"/>
            </a:endParaRPr>
          </a:p>
        </p:txBody>
      </p:sp>
      <p:sp>
        <p:nvSpPr>
          <p:cNvPr id="25" name="Line 54"/>
          <p:cNvSpPr>
            <a:spLocks noChangeShapeType="1"/>
          </p:cNvSpPr>
          <p:nvPr/>
        </p:nvSpPr>
        <p:spPr bwMode="auto">
          <a:xfrm>
            <a:off x="4572000" y="1706195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6" name="Line 54"/>
          <p:cNvSpPr>
            <a:spLocks noChangeShapeType="1"/>
          </p:cNvSpPr>
          <p:nvPr/>
        </p:nvSpPr>
        <p:spPr bwMode="auto">
          <a:xfrm>
            <a:off x="4572000" y="334891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7" name="Line 54"/>
          <p:cNvSpPr>
            <a:spLocks noChangeShapeType="1"/>
          </p:cNvSpPr>
          <p:nvPr/>
        </p:nvSpPr>
        <p:spPr bwMode="auto">
          <a:xfrm>
            <a:off x="4572000" y="499432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8" name="Line 58"/>
          <p:cNvSpPr>
            <a:spLocks noChangeShapeType="1"/>
          </p:cNvSpPr>
          <p:nvPr/>
        </p:nvSpPr>
        <p:spPr bwMode="auto">
          <a:xfrm>
            <a:off x="5403850" y="4927699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Line 58"/>
          <p:cNvSpPr>
            <a:spLocks noChangeShapeType="1"/>
          </p:cNvSpPr>
          <p:nvPr/>
        </p:nvSpPr>
        <p:spPr bwMode="auto">
          <a:xfrm>
            <a:off x="5394325" y="3276902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Line 58"/>
          <p:cNvSpPr>
            <a:spLocks noChangeShapeType="1"/>
          </p:cNvSpPr>
          <p:nvPr/>
        </p:nvSpPr>
        <p:spPr bwMode="auto">
          <a:xfrm>
            <a:off x="5364088" y="1692726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5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Datenbestand Klinisches Krebsregister: Rektum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23528" y="248360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Erstdiagnosejahr: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23528" y="414120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Wohnort: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275855" y="5524038"/>
            <a:ext cx="266429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Klinische Meldungen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4.969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206891" y="5530006"/>
            <a:ext cx="261358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Ausschließlich Todesbescheinigungen</a:t>
            </a: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402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323528" y="572538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Meldetyp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</p:spTree>
    <p:extLst>
      <p:ext uri="{BB962C8B-B14F-4D97-AF65-F5344CB8AC3E}">
        <p14:creationId xmlns:p14="http://schemas.microsoft.com/office/powerpoint/2010/main" val="40529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33702" y="519645"/>
            <a:ext cx="9177703" cy="40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Vollzähligkeit der Städte und Landkreise</a:t>
            </a:r>
            <a:endParaRPr lang="de-DE" altLang="de-DE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Box 31"/>
          <p:cNvSpPr txBox="1">
            <a:spLocks noChangeArrowheads="1"/>
          </p:cNvSpPr>
          <p:nvPr/>
        </p:nvSpPr>
        <p:spPr bwMode="auto">
          <a:xfrm>
            <a:off x="188913" y="3367088"/>
            <a:ext cx="3759200" cy="2569934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Die alters- und geschlechtsspezifischen Erwartungswerte für Mittelfranken werden von der Registerstelle des BKR unter Berücksichtigung der jeweiligen demografischen Altersstruktur auf Kreisebene errechnet.</a:t>
            </a:r>
          </a:p>
          <a:p>
            <a:pPr>
              <a:spcBef>
                <a:spcPct val="50000"/>
              </a:spcBef>
            </a:pP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Sie basieren auf den vom Zentrum für Krebsregisterdaten am Robert-Koch-Institut in Berlin bereitgestellten Daten aus den bereits vollzähligen Krebsregistern in Deutschland.</a:t>
            </a:r>
          </a:p>
        </p:txBody>
      </p:sp>
      <p:graphicFrame>
        <p:nvGraphicFramePr>
          <p:cNvPr id="4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49297"/>
              </p:ext>
            </p:extLst>
          </p:nvPr>
        </p:nvGraphicFramePr>
        <p:xfrm>
          <a:off x="179388" y="1204167"/>
          <a:ext cx="3773487" cy="928689"/>
        </p:xfrm>
        <a:graphic>
          <a:graphicData uri="http://schemas.openxmlformats.org/drawingml/2006/table">
            <a:tbl>
              <a:tblPr/>
              <a:tblGrid>
                <a:gridCol w="1782762"/>
                <a:gridCol w="1143000"/>
                <a:gridCol w="847725"/>
              </a:tblGrid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 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C20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392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Erwartete Fälle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375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Vollzähligkeit</a:t>
                      </a:r>
                      <a:endParaRPr kumimoji="0" lang="de-DE" altLang="de-DE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&gt;95%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 Box 29"/>
          <p:cNvSpPr txBox="1">
            <a:spLocks noChangeArrowheads="1"/>
          </p:cNvSpPr>
          <p:nvPr/>
        </p:nvSpPr>
        <p:spPr bwMode="auto">
          <a:xfrm>
            <a:off x="185738" y="6165304"/>
            <a:ext cx="30400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Bevölkerung </a:t>
            </a:r>
            <a:r>
              <a:rPr lang="de-DE" altLang="de-DE" sz="1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Mfr</a:t>
            </a:r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1.709.004 (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Männer: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836.371, Frauen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872.633)</a:t>
            </a:r>
            <a:endParaRPr lang="de-DE" altLang="de-DE" sz="1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4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2012: Rektum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pic>
        <p:nvPicPr>
          <p:cNvPr id="6" name="Grafik 5"/>
          <p:cNvPicPr>
            <a:picLocks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600" y="1267200"/>
            <a:ext cx="5017480" cy="5400000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feld 13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</p:spTree>
    <p:extLst>
      <p:ext uri="{BB962C8B-B14F-4D97-AF65-F5344CB8AC3E}">
        <p14:creationId xmlns:p14="http://schemas.microsoft.com/office/powerpoint/2010/main" val="182705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3894657487"/>
              </p:ext>
            </p:extLst>
          </p:nvPr>
        </p:nvGraphicFramePr>
        <p:xfrm>
          <a:off x="1049147" y="1503060"/>
          <a:ext cx="7045706" cy="4701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Dokumentierte Neuerkrankungen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C20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Gesamt=4.969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708110" y="6165304"/>
            <a:ext cx="20603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Diagnosejahr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 rot="16200000">
            <a:off x="282621" y="3632483"/>
            <a:ext cx="11160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Anzahl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7020272" y="2564904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7596336" y="3728065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732241" y="6237312"/>
            <a:ext cx="23042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* Dokumentation noch nicht abgeschlossen</a:t>
            </a:r>
          </a:p>
        </p:txBody>
      </p:sp>
    </p:spTree>
    <p:extLst>
      <p:ext uri="{BB962C8B-B14F-4D97-AF65-F5344CB8AC3E}">
        <p14:creationId xmlns:p14="http://schemas.microsoft.com/office/powerpoint/2010/main" val="303498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149651705"/>
              </p:ext>
            </p:extLst>
          </p:nvPr>
        </p:nvGraphicFramePr>
        <p:xfrm>
          <a:off x="832579" y="1340766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Altersverteilung bei Diagnosestellung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C20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Gesamt=4.969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1688926" y="1556792"/>
            <a:ext cx="62674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tabLst>
                <a:tab pos="712788" algn="l"/>
                <a:tab pos="803275" algn="l"/>
                <a:tab pos="1527175" algn="l"/>
                <a:tab pos="3140075" algn="l"/>
              </a:tabLst>
            </a:pP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Männer: 	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n=3.126,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68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Jahre, 	Mittelwert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67,1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</a:t>
            </a:r>
          </a:p>
          <a:p>
            <a:pPr>
              <a:tabLst>
                <a:tab pos="712788" algn="l"/>
                <a:tab pos="803275" algn="l"/>
                <a:tab pos="1527175" algn="l"/>
                <a:tab pos="3140075" algn="l"/>
              </a:tabLst>
            </a:pP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Frauen: 	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n=1.843,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70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Jahre,	Mittelwert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69,1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156805" y="6381328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 (Jahre)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1554111" y="1626642"/>
            <a:ext cx="133350" cy="144462"/>
          </a:xfrm>
          <a:prstGeom prst="rect">
            <a:avLst/>
          </a:prstGeom>
          <a:solidFill>
            <a:srgbClr val="3366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1554111" y="1867942"/>
            <a:ext cx="133350" cy="14446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 rot="16200000">
            <a:off x="-514160" y="3610456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</p:spTree>
    <p:extLst>
      <p:ext uri="{BB962C8B-B14F-4D97-AF65-F5344CB8AC3E}">
        <p14:creationId xmlns:p14="http://schemas.microsoft.com/office/powerpoint/2010/main" val="110222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807050865"/>
              </p:ext>
            </p:extLst>
          </p:nvPr>
        </p:nvGraphicFramePr>
        <p:xfrm>
          <a:off x="1381955" y="1299674"/>
          <a:ext cx="6380089" cy="4258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Anteil der unter und über </a:t>
            </a:r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55-jährigen </a:t>
            </a:r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C20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Gesamt=4.969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915295" y="4797152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de-DE" altLang="de-DE" sz="1400" b="1" dirty="0" smtClean="0"/>
              <a:t>%</a:t>
            </a:r>
            <a:endParaRPr lang="de-DE" altLang="de-DE" sz="1400" b="1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435575" y="3553271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85</a:t>
            </a: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de-DE" altLang="de-DE" sz="1400" b="1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59832" y="5661248"/>
            <a:ext cx="30452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 rot="16200000">
            <a:off x="-10104" y="3411267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886492" y="4345359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741</a:t>
            </a:r>
            <a:endParaRPr lang="de-DE" altLang="de-DE" sz="1600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364088" y="2060848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4.228</a:t>
            </a:r>
            <a:endParaRPr lang="de-DE" altLang="de-DE" sz="1600" dirty="0"/>
          </a:p>
        </p:txBody>
      </p:sp>
    </p:spTree>
    <p:extLst>
      <p:ext uri="{BB962C8B-B14F-4D97-AF65-F5344CB8AC3E}">
        <p14:creationId xmlns:p14="http://schemas.microsoft.com/office/powerpoint/2010/main" val="281587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677009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Überlebensanalysen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sind entscheidende Faktoren für die Ergebnisqualität der Tumortherapie. Unterschieden wird zwischen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Life-Status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Information, ob  Patient lebt oder verstorben ist mit Todesdatum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(Overall-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OAS)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Follow-</a:t>
            </a:r>
            <a:r>
              <a:rPr lang="de-DE" b="1" dirty="0" err="1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Vorliegende klinische Informationen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zum weiteren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Krankheitsverlauf, insbes. Tumorstatus (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Diseasefree-Survival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DFS etc.)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Seit Jahren können in Bayern keine Überlebensanalysen für das gesamte dokumentierte Patientengut mehr berechnet werden, da der Bayerische Landesbeauftragte für Datenschutz ab 2008  den elektronischen Life-Status-Abgleich mit der AKDB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(‚Anstalt für Kommunale Datenverarbeitung in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Bayern’) untersagt hat.  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Die notwendige Novellierung des Bayerischen Krebsregistergesetzes im Rahmen des seit 01.01.2014 geltenden KFRG (Krebsfrüherkennungs-  und 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registergesetzes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) ist für 2016 vorgesehen. </a:t>
            </a:r>
          </a:p>
        </p:txBody>
      </p:sp>
    </p:spTree>
    <p:extLst>
      <p:ext uri="{BB962C8B-B14F-4D97-AF65-F5344CB8AC3E}">
        <p14:creationId xmlns:p14="http://schemas.microsoft.com/office/powerpoint/2010/main" val="1832455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3528" y="764704"/>
            <a:ext cx="8820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 den beiden folgenden Grafiken wird der Ist-Zustand dargestellt: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Aktueller Life-Status:</a:t>
            </a:r>
          </a:p>
          <a:p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Unbekannt	Es ist keine Information vorhanden, ob Patient lebt oder tot ist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Lebt 			Information, dass Patient noch lebt (unabhängig vom Tumorstatus)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23528" y="2235933"/>
            <a:ext cx="216024" cy="189023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23528" y="2523965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23528" y="1947901"/>
            <a:ext cx="216024" cy="18902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323528" y="3073028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defTabSz="357188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Unbekannt 	Keine aktuelle Information zum klinischen Verlauf /Tumorstatus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				des Patienten vorhanden</a:t>
            </a: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Bekannt 	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Der aktuelle klinische Verlauf /Tumorstatus des Patienten ist 						vorhanden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Ausblick: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Das KFRG sieht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adäquate Finanzierung durch die Krankenkassen vor, so dass die klinischen Verlaufsinformationen zukünftig vollständig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erhoben werden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können.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23528" y="4252157"/>
            <a:ext cx="216024" cy="189023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4828221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23528" y="3721100"/>
            <a:ext cx="216024" cy="18902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20213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3072995498"/>
              </p:ext>
            </p:extLst>
          </p:nvPr>
        </p:nvGraphicFramePr>
        <p:xfrm>
          <a:off x="724461" y="1637193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03602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237312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Aktueller Life-Status (LK &gt; 01.01.2013)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C20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Gesamt=4.969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1403648" y="153748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407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907704" y="15380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429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483768" y="15386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439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987824" y="15391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452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491880" y="1540295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453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4067944" y="154085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488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5076056" y="154142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408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580112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420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6156176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392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6660232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392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7236296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239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572000" y="15567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450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8021633" y="3429000"/>
            <a:ext cx="1122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Unbekannt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Lebt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Tot</a:t>
            </a:r>
            <a:endParaRPr lang="de-DE" altLang="de-DE" sz="1200" dirty="0"/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7884368" y="3782942"/>
            <a:ext cx="117015" cy="117015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7884368" y="4070974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7884368" y="3507085"/>
            <a:ext cx="117015" cy="11701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317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453</Words>
  <Application>Microsoft Office PowerPoint</Application>
  <PresentationFormat>Bildschirmpräsentation (4:3)</PresentationFormat>
  <Paragraphs>169</Paragraphs>
  <Slides>11</Slides>
  <Notes>7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3" baseType="lpstr">
      <vt:lpstr>Larissa</vt:lpstr>
      <vt:lpstr>Dokument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Universitätsklinikum Erlangen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Borstorff, Christine</dc:creator>
  <cp:lastModifiedBy>Borstorff, Christine</cp:lastModifiedBy>
  <cp:revision>166</cp:revision>
  <cp:lastPrinted>2014-10-09T09:19:55Z</cp:lastPrinted>
  <dcterms:created xsi:type="dcterms:W3CDTF">2014-04-28T10:09:44Z</dcterms:created>
  <dcterms:modified xsi:type="dcterms:W3CDTF">2015-01-09T10:59:47Z</dcterms:modified>
</cp:coreProperties>
</file>