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4"/>
  </p:notesMasterIdLst>
  <p:handoutMasterIdLst>
    <p:handoutMasterId r:id="rId15"/>
  </p:handoutMasterIdLst>
  <p:sldIdLst>
    <p:sldId id="289" r:id="rId2"/>
    <p:sldId id="287" r:id="rId3"/>
    <p:sldId id="288" r:id="rId4"/>
    <p:sldId id="284" r:id="rId5"/>
    <p:sldId id="282" r:id="rId6"/>
    <p:sldId id="285" r:id="rId7"/>
    <p:sldId id="283" r:id="rId8"/>
    <p:sldId id="291" r:id="rId9"/>
    <p:sldId id="292" r:id="rId10"/>
    <p:sldId id="277" r:id="rId11"/>
    <p:sldId id="280" r:id="rId12"/>
    <p:sldId id="290" r:id="rId13"/>
  </p:sldIdLst>
  <p:sldSz cx="9144000" cy="6858000" type="screen4x3"/>
  <p:notesSz cx="6669088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  <a:srgbClr val="008378"/>
    <a:srgbClr val="0033CC"/>
    <a:srgbClr val="008380"/>
    <a:srgbClr val="00836C"/>
    <a:srgbClr val="00CC6E"/>
    <a:srgbClr val="00CC66"/>
    <a:srgbClr val="00835C"/>
    <a:srgbClr val="008080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05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425990525292994E-2"/>
          <c:y val="2.9293812481685701E-2"/>
          <c:w val="0.91374633003420802"/>
          <c:h val="0.902750312488484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99CCFF"/>
            </a:solidFill>
            <a:ln>
              <a:solidFill>
                <a:schemeClr val="tx2"/>
              </a:solidFill>
            </a:ln>
          </c:spPr>
          <c:invertIfNegative val="0"/>
          <c:dLbls>
            <c:dLbl>
              <c:idx val="0"/>
              <c:layout>
                <c:manualLayout>
                  <c:x val="-1.9732586060218806E-3"/>
                  <c:y val="-0.387359788988821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6368250392508571E-3"/>
                  <c:y val="-0.391119520894713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3440810615714025E-3"/>
                  <c:y val="-0.402412115362815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8023743823543021E-3"/>
                  <c:y val="-0.414649428075401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0926638153791827E-4"/>
                  <c:y val="-0.423159123347407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5.6102255756910659E-3"/>
                  <c:y val="-0.381924362565082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6638502940656337E-3"/>
                  <c:y val="-0.424572797856880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38651825665164E-3"/>
                  <c:y val="-0.420775129089322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3.4120072566184284E-4"/>
                  <c:y val="-0.425854611647852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1.6319159499417091E-3"/>
                  <c:y val="-0.427244891513720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1.5677634008572029E-3"/>
                  <c:y val="-0.365642541330359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9411823314796274E-3"/>
                  <c:y val="-0.112248138052217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1.067316745830723E-4"/>
                  <c:y val="-0.425613008782987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6.3868688247849112E-5"/>
                  <c:y val="-0.381830679028657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6638502940656337E-3"/>
                  <c:y val="-0.331407856442307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9.6032306682905259E-5"/>
                  <c:y val="-0.315874375589579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3.1967097995400932E-5"/>
                  <c:y val="-0.299971406540079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1.6638612481213999E-3"/>
                  <c:y val="-4.00426675116615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319</c:v>
                </c:pt>
                <c:pt idx="1">
                  <c:v>323</c:v>
                </c:pt>
                <c:pt idx="2">
                  <c:v>333</c:v>
                </c:pt>
                <c:pt idx="3">
                  <c:v>348</c:v>
                </c:pt>
                <c:pt idx="4">
                  <c:v>357</c:v>
                </c:pt>
                <c:pt idx="5">
                  <c:v>316</c:v>
                </c:pt>
                <c:pt idx="6">
                  <c:v>354</c:v>
                </c:pt>
                <c:pt idx="7">
                  <c:v>345</c:v>
                </c:pt>
                <c:pt idx="8">
                  <c:v>353</c:v>
                </c:pt>
                <c:pt idx="9">
                  <c:v>352</c:v>
                </c:pt>
                <c:pt idx="10">
                  <c:v>297</c:v>
                </c:pt>
                <c:pt idx="11">
                  <c:v>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9508608"/>
        <c:axId val="80687488"/>
      </c:barChart>
      <c:catAx>
        <c:axId val="39508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0687488"/>
        <c:crosses val="autoZero"/>
        <c:auto val="1"/>
        <c:lblAlgn val="ctr"/>
        <c:lblOffset val="100"/>
        <c:noMultiLvlLbl val="0"/>
      </c:catAx>
      <c:valAx>
        <c:axId val="80687488"/>
        <c:scaling>
          <c:orientation val="minMax"/>
          <c:max val="4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39508608"/>
        <c:crosses val="autoZero"/>
        <c:crossBetween val="between"/>
        <c:minorUnit val="10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Männer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33CC"/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20-34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Tabelle1!$B$2:$B$20</c:f>
              <c:numCache>
                <c:formatCode>General</c:formatCode>
                <c:ptCount val="19"/>
                <c:pt idx="4">
                  <c:v>1</c:v>
                </c:pt>
                <c:pt idx="5">
                  <c:v>5</c:v>
                </c:pt>
                <c:pt idx="6">
                  <c:v>5</c:v>
                </c:pt>
                <c:pt idx="7">
                  <c:v>18</c:v>
                </c:pt>
                <c:pt idx="8">
                  <c:v>43</c:v>
                </c:pt>
                <c:pt idx="9">
                  <c:v>81</c:v>
                </c:pt>
                <c:pt idx="10">
                  <c:v>125</c:v>
                </c:pt>
                <c:pt idx="11">
                  <c:v>180</c:v>
                </c:pt>
                <c:pt idx="12">
                  <c:v>238</c:v>
                </c:pt>
                <c:pt idx="13">
                  <c:v>333</c:v>
                </c:pt>
                <c:pt idx="14">
                  <c:v>420</c:v>
                </c:pt>
                <c:pt idx="15">
                  <c:v>346</c:v>
                </c:pt>
                <c:pt idx="16">
                  <c:v>269</c:v>
                </c:pt>
                <c:pt idx="17">
                  <c:v>116</c:v>
                </c:pt>
                <c:pt idx="18">
                  <c:v>35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Frauen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accent2">
                  <a:lumMod val="50000"/>
                </a:schemeClr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20-34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Tabelle1!$C$2:$C$20</c:f>
              <c:numCache>
                <c:formatCode>General</c:formatCode>
                <c:ptCount val="19"/>
                <c:pt idx="3">
                  <c:v>1</c:v>
                </c:pt>
                <c:pt idx="4">
                  <c:v>2</c:v>
                </c:pt>
                <c:pt idx="5">
                  <c:v>6</c:v>
                </c:pt>
                <c:pt idx="6">
                  <c:v>12</c:v>
                </c:pt>
                <c:pt idx="7">
                  <c:v>13</c:v>
                </c:pt>
                <c:pt idx="8">
                  <c:v>34</c:v>
                </c:pt>
                <c:pt idx="9">
                  <c:v>40</c:v>
                </c:pt>
                <c:pt idx="10">
                  <c:v>59</c:v>
                </c:pt>
                <c:pt idx="11">
                  <c:v>83</c:v>
                </c:pt>
                <c:pt idx="12">
                  <c:v>114</c:v>
                </c:pt>
                <c:pt idx="13">
                  <c:v>161</c:v>
                </c:pt>
                <c:pt idx="14">
                  <c:v>231</c:v>
                </c:pt>
                <c:pt idx="15">
                  <c:v>249</c:v>
                </c:pt>
                <c:pt idx="16">
                  <c:v>280</c:v>
                </c:pt>
                <c:pt idx="17">
                  <c:v>177</c:v>
                </c:pt>
                <c:pt idx="18">
                  <c:v>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6760448"/>
        <c:axId val="126761984"/>
        <c:axId val="0"/>
      </c:bar3DChart>
      <c:catAx>
        <c:axId val="1267604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26761984"/>
        <c:crosses val="autoZero"/>
        <c:auto val="1"/>
        <c:lblAlgn val="ctr"/>
        <c:lblOffset val="100"/>
        <c:noMultiLvlLbl val="0"/>
      </c:catAx>
      <c:valAx>
        <c:axId val="126761984"/>
        <c:scaling>
          <c:orientation val="minMax"/>
          <c:max val="5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26760448"/>
        <c:crosses val="autoZero"/>
        <c:crossBetween val="between"/>
        <c:majorUnit val="100"/>
        <c:minorUnit val="100"/>
      </c:valAx>
      <c:spPr>
        <a:solidFill>
          <a:schemeClr val="lt1"/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52053066971322"/>
          <c:y val="0.1422642991877005"/>
          <c:w val="0.78596050932831818"/>
          <c:h val="0.7724756031898363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339966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Tabelle1!$A$2:$A$3</c:f>
              <c:strCache>
                <c:ptCount val="2"/>
                <c:pt idx="0">
                  <c:v>&lt;=65 Jahre</c:v>
                </c:pt>
                <c:pt idx="1">
                  <c:v>&gt;65 Jahre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1149</c:v>
                </c:pt>
                <c:pt idx="1">
                  <c:v>2621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6368256"/>
        <c:axId val="6394624"/>
      </c:barChart>
      <c:catAx>
        <c:axId val="63682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6394624"/>
        <c:crosses val="autoZero"/>
        <c:auto val="1"/>
        <c:lblAlgn val="ctr"/>
        <c:lblOffset val="100"/>
        <c:noMultiLvlLbl val="0"/>
      </c:catAx>
      <c:valAx>
        <c:axId val="639462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 w="12700"/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6368256"/>
        <c:crosses val="autoZero"/>
        <c:crossBetween val="between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dPt>
            <c:idx val="1"/>
            <c:bubble3D val="0"/>
            <c:spPr>
              <a:solidFill>
                <a:schemeClr val="accent2"/>
              </a:solidFill>
            </c:spPr>
          </c:dPt>
          <c:dPt>
            <c:idx val="3"/>
            <c:bubble3D val="0"/>
            <c:spPr>
              <a:solidFill>
                <a:srgbClr val="FFC000"/>
              </a:solidFill>
            </c:spPr>
          </c:dPt>
          <c:dPt>
            <c:idx val="6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Pt>
            <c:idx val="7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</c:spPr>
          </c:dPt>
          <c:dPt>
            <c:idx val="8"/>
            <c:bubble3D val="0"/>
            <c:spPr>
              <a:solidFill>
                <a:schemeClr val="bg1">
                  <a:lumMod val="75000"/>
                </a:schemeClr>
              </a:solidFill>
            </c:spPr>
          </c:dPt>
          <c:cat>
            <c:strRef>
              <c:f>Tabelle1!$A$2:$A$10</c:f>
              <c:strCache>
                <c:ptCount val="9"/>
                <c:pt idx="0">
                  <c:v>Intestinales Ca</c:v>
                </c:pt>
                <c:pt idx="1">
                  <c:v>Diffus</c:v>
                </c:pt>
                <c:pt idx="2">
                  <c:v>Sonstiges Adenoca</c:v>
                </c:pt>
                <c:pt idx="3">
                  <c:v>GIST</c:v>
                </c:pt>
                <c:pt idx="4">
                  <c:v>Neuroendokrin</c:v>
                </c:pt>
                <c:pt idx="5">
                  <c:v>Anderes Ca</c:v>
                </c:pt>
                <c:pt idx="6">
                  <c:v>Ca o.n.A.</c:v>
                </c:pt>
                <c:pt idx="7">
                  <c:v>Sonstiges Malignom</c:v>
                </c:pt>
                <c:pt idx="8">
                  <c:v>k.A.</c:v>
                </c:pt>
              </c:strCache>
            </c:strRef>
          </c:cat>
          <c:val>
            <c:numRef>
              <c:f>Tabelle1!$B$2:$B$10</c:f>
              <c:numCache>
                <c:formatCode>General</c:formatCode>
                <c:ptCount val="9"/>
                <c:pt idx="0">
                  <c:v>1510</c:v>
                </c:pt>
                <c:pt idx="1">
                  <c:v>960</c:v>
                </c:pt>
                <c:pt idx="2">
                  <c:v>973</c:v>
                </c:pt>
                <c:pt idx="3">
                  <c:v>113</c:v>
                </c:pt>
                <c:pt idx="4">
                  <c:v>94</c:v>
                </c:pt>
                <c:pt idx="5">
                  <c:v>54</c:v>
                </c:pt>
                <c:pt idx="6">
                  <c:v>52</c:v>
                </c:pt>
                <c:pt idx="7">
                  <c:v>14</c:v>
                </c:pt>
                <c:pt idx="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270</c:v>
                </c:pt>
                <c:pt idx="1">
                  <c:v>264</c:v>
                </c:pt>
                <c:pt idx="2">
                  <c:v>253</c:v>
                </c:pt>
                <c:pt idx="3">
                  <c:v>266</c:v>
                </c:pt>
                <c:pt idx="4">
                  <c:v>257</c:v>
                </c:pt>
                <c:pt idx="5">
                  <c:v>221</c:v>
                </c:pt>
                <c:pt idx="6">
                  <c:v>243</c:v>
                </c:pt>
                <c:pt idx="7">
                  <c:v>217</c:v>
                </c:pt>
                <c:pt idx="8">
                  <c:v>226</c:v>
                </c:pt>
                <c:pt idx="9">
                  <c:v>200</c:v>
                </c:pt>
                <c:pt idx="10">
                  <c:v>121</c:v>
                </c:pt>
                <c:pt idx="11">
                  <c:v>22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2013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Tabelle1!$C$2:$C$13</c:f>
              <c:numCache>
                <c:formatCode>General</c:formatCode>
                <c:ptCount val="12"/>
                <c:pt idx="0">
                  <c:v>11</c:v>
                </c:pt>
                <c:pt idx="1">
                  <c:v>13</c:v>
                </c:pt>
                <c:pt idx="2">
                  <c:v>15</c:v>
                </c:pt>
                <c:pt idx="3">
                  <c:v>9</c:v>
                </c:pt>
                <c:pt idx="4">
                  <c:v>17</c:v>
                </c:pt>
                <c:pt idx="5">
                  <c:v>21</c:v>
                </c:pt>
                <c:pt idx="6">
                  <c:v>28</c:v>
                </c:pt>
                <c:pt idx="7">
                  <c:v>23</c:v>
                </c:pt>
                <c:pt idx="8">
                  <c:v>34</c:v>
                </c:pt>
                <c:pt idx="9">
                  <c:v>40</c:v>
                </c:pt>
                <c:pt idx="10">
                  <c:v>61</c:v>
                </c:pt>
                <c:pt idx="11">
                  <c:v>51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2013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Tabelle1!$D$2:$D$13</c:f>
              <c:numCache>
                <c:formatCode>General</c:formatCode>
                <c:ptCount val="12"/>
                <c:pt idx="0">
                  <c:v>38</c:v>
                </c:pt>
                <c:pt idx="1">
                  <c:v>46</c:v>
                </c:pt>
                <c:pt idx="2">
                  <c:v>65</c:v>
                </c:pt>
                <c:pt idx="3">
                  <c:v>73</c:v>
                </c:pt>
                <c:pt idx="4">
                  <c:v>83</c:v>
                </c:pt>
                <c:pt idx="5">
                  <c:v>74</c:v>
                </c:pt>
                <c:pt idx="6">
                  <c:v>83</c:v>
                </c:pt>
                <c:pt idx="7">
                  <c:v>105</c:v>
                </c:pt>
                <c:pt idx="8">
                  <c:v>93</c:v>
                </c:pt>
                <c:pt idx="9">
                  <c:v>112</c:v>
                </c:pt>
                <c:pt idx="10">
                  <c:v>115</c:v>
                </c:pt>
                <c:pt idx="1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2145920"/>
        <c:axId val="132147456"/>
      </c:barChart>
      <c:catAx>
        <c:axId val="132145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32147456"/>
        <c:crosses val="autoZero"/>
        <c:auto val="1"/>
        <c:lblAlgn val="ctr"/>
        <c:lblOffset val="100"/>
        <c:noMultiLvlLbl val="0"/>
      </c:catAx>
      <c:valAx>
        <c:axId val="132147456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32145920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270</c:v>
                </c:pt>
                <c:pt idx="1">
                  <c:v>264</c:v>
                </c:pt>
                <c:pt idx="2">
                  <c:v>253</c:v>
                </c:pt>
                <c:pt idx="3">
                  <c:v>266</c:v>
                </c:pt>
                <c:pt idx="4">
                  <c:v>257</c:v>
                </c:pt>
                <c:pt idx="5">
                  <c:v>221</c:v>
                </c:pt>
                <c:pt idx="6">
                  <c:v>243</c:v>
                </c:pt>
                <c:pt idx="7">
                  <c:v>217</c:v>
                </c:pt>
                <c:pt idx="8">
                  <c:v>226</c:v>
                </c:pt>
                <c:pt idx="9">
                  <c:v>200</c:v>
                </c:pt>
                <c:pt idx="10">
                  <c:v>121</c:v>
                </c:pt>
                <c:pt idx="11">
                  <c:v>22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2013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Tabelle1!$C$2:$C$13</c:f>
              <c:numCache>
                <c:formatCode>General</c:formatCode>
                <c:ptCount val="12"/>
                <c:pt idx="0">
                  <c:v>1</c:v>
                </c:pt>
                <c:pt idx="1">
                  <c:v>3</c:v>
                </c:pt>
                <c:pt idx="2">
                  <c:v>2</c:v>
                </c:pt>
                <c:pt idx="3">
                  <c:v>0</c:v>
                </c:pt>
                <c:pt idx="4">
                  <c:v>3</c:v>
                </c:pt>
                <c:pt idx="5">
                  <c:v>6</c:v>
                </c:pt>
                <c:pt idx="6">
                  <c:v>3</c:v>
                </c:pt>
                <c:pt idx="7">
                  <c:v>10</c:v>
                </c:pt>
                <c:pt idx="8">
                  <c:v>7</c:v>
                </c:pt>
                <c:pt idx="9">
                  <c:v>22</c:v>
                </c:pt>
                <c:pt idx="10">
                  <c:v>29</c:v>
                </c:pt>
                <c:pt idx="11">
                  <c:v>51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2013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Tabelle1!$D$2:$D$13</c:f>
              <c:numCache>
                <c:formatCode>General</c:formatCode>
                <c:ptCount val="12"/>
                <c:pt idx="0">
                  <c:v>48</c:v>
                </c:pt>
                <c:pt idx="1">
                  <c:v>56</c:v>
                </c:pt>
                <c:pt idx="2">
                  <c:v>78</c:v>
                </c:pt>
                <c:pt idx="3">
                  <c:v>82</c:v>
                </c:pt>
                <c:pt idx="4">
                  <c:v>97</c:v>
                </c:pt>
                <c:pt idx="5">
                  <c:v>89</c:v>
                </c:pt>
                <c:pt idx="6">
                  <c:v>108</c:v>
                </c:pt>
                <c:pt idx="7">
                  <c:v>118</c:v>
                </c:pt>
                <c:pt idx="8">
                  <c:v>120</c:v>
                </c:pt>
                <c:pt idx="9">
                  <c:v>130</c:v>
                </c:pt>
                <c:pt idx="10">
                  <c:v>147</c:v>
                </c:pt>
                <c:pt idx="1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6162688"/>
        <c:axId val="136176768"/>
      </c:barChart>
      <c:catAx>
        <c:axId val="136162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36176768"/>
        <c:crosses val="autoZero"/>
        <c:auto val="1"/>
        <c:lblAlgn val="ctr"/>
        <c:lblOffset val="100"/>
        <c:noMultiLvlLbl val="0"/>
      </c:catAx>
      <c:valAx>
        <c:axId val="136176768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36162688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 smtClean="0"/>
              <a:t>Stand: 02.12.2014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825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79A4D-3684-4833-A6AA-E91B74DB2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405496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 smtClean="0"/>
              <a:t>Stand: 02.12.2014</a:t>
            </a:r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751" y="4714876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BD335-3D9A-492E-AD99-2F3266528E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4484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02.12.2014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02.12.2014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636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02.12.2014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888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02.12.2014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17816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02.12.2014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02.12.2014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92195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02.12.2014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02.12.2014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0347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0834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12.01.2015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02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ChangeArrowheads="1"/>
          </p:cNvSpPr>
          <p:nvPr userDrawn="1"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8" name="Object 15">
            <a:hlinkClick r:id="" action="ppaction://ole?verb=0"/>
          </p:cNvPr>
          <p:cNvGraphicFramePr>
            <a:graphicFrameLocks noChangeAspect="1"/>
          </p:cNvGraphicFramePr>
          <p:nvPr userDrawn="1"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9" name="Dokument" r:id="rId5" imgW="1458599" imgH="1305528" progId="Word.Document.8">
                  <p:embed/>
                </p:oleObj>
              </mc:Choice>
              <mc:Fallback>
                <p:oleObj name="Dokument" r:id="rId5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7"/>
          <p:cNvSpPr>
            <a:spLocks noChangeArrowheads="1"/>
          </p:cNvSpPr>
          <p:nvPr userDrawn="1"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2002-2013: </a:t>
            </a:r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Magen</a:t>
            </a:r>
          </a:p>
        </p:txBody>
      </p:sp>
      <p:sp>
        <p:nvSpPr>
          <p:cNvPr id="5" name="Textfeld 4"/>
          <p:cNvSpPr txBox="1"/>
          <p:nvPr userDrawn="1"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feld 5"/>
          <p:cNvSpPr txBox="1">
            <a:spLocks noChangeArrowheads="1"/>
          </p:cNvSpPr>
          <p:nvPr userDrawn="1"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</p:spTree>
    <p:extLst>
      <p:ext uri="{BB962C8B-B14F-4D97-AF65-F5344CB8AC3E}">
        <p14:creationId xmlns:p14="http://schemas.microsoft.com/office/powerpoint/2010/main" val="87614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7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916794"/>
            <a:ext cx="6644054" cy="2376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3600" b="1" dirty="0" smtClean="0">
                <a:solidFill>
                  <a:srgbClr val="0033CC"/>
                </a:solidFill>
              </a:rPr>
              <a:t>Magen</a:t>
            </a:r>
          </a:p>
          <a:p>
            <a:pPr algn="ctr">
              <a:spcBef>
                <a:spcPct val="50000"/>
              </a:spcBef>
            </a:pPr>
            <a:r>
              <a:rPr lang="de-DE" altLang="de-DE" sz="1800" b="1" dirty="0" smtClean="0">
                <a:solidFill>
                  <a:srgbClr val="0033CC"/>
                </a:solidFill>
              </a:rPr>
              <a:t>C16</a:t>
            </a:r>
          </a:p>
          <a:p>
            <a:pPr algn="ctr">
              <a:spcBef>
                <a:spcPct val="50000"/>
              </a:spcBef>
            </a:pPr>
            <a:endParaRPr lang="de-DE" altLang="de-DE" sz="3600" b="1" dirty="0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de-DE" altLang="de-DE" b="1" dirty="0" smtClean="0">
                <a:solidFill>
                  <a:srgbClr val="0033CC"/>
                </a:solidFill>
              </a:rPr>
              <a:t>Erstdiagnosejahre 2002-2013</a:t>
            </a:r>
            <a:endParaRPr lang="de-DE" altLang="de-DE" b="1" dirty="0">
              <a:solidFill>
                <a:srgbClr val="0033CC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9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feld 4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25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2237990480"/>
              </p:ext>
            </p:extLst>
          </p:nvPr>
        </p:nvGraphicFramePr>
        <p:xfrm>
          <a:off x="724461" y="1637193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03602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237312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Aktueller Life-Status (LK &gt; 01.01.2013)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C16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Gesamt=3.770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1403648" y="153748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319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1907704" y="15380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323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2483768" y="15386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333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987824" y="15391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348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491880" y="1540295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357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4067944" y="154085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316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5076056" y="154142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345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5580112" y="154198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353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6156176" y="15352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352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6660232" y="15352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297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7236296" y="154198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4572000" y="15567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354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8021633" y="3429000"/>
            <a:ext cx="1122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Unbekannt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Lebt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Tot</a:t>
            </a:r>
            <a:endParaRPr lang="de-DE" altLang="de-DE" sz="1200" dirty="0"/>
          </a:p>
        </p:txBody>
      </p:sp>
      <p:sp>
        <p:nvSpPr>
          <p:cNvPr id="28" name="Rectangle 7"/>
          <p:cNvSpPr>
            <a:spLocks noChangeArrowheads="1"/>
          </p:cNvSpPr>
          <p:nvPr/>
        </p:nvSpPr>
        <p:spPr bwMode="auto">
          <a:xfrm>
            <a:off x="7884368" y="3782942"/>
            <a:ext cx="117015" cy="117015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" name="Rectangle 8"/>
          <p:cNvSpPr>
            <a:spLocks noChangeArrowheads="1"/>
          </p:cNvSpPr>
          <p:nvPr/>
        </p:nvSpPr>
        <p:spPr bwMode="auto">
          <a:xfrm>
            <a:off x="7884368" y="4070974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" name="Rectangle 10"/>
          <p:cNvSpPr>
            <a:spLocks noChangeArrowheads="1"/>
          </p:cNvSpPr>
          <p:nvPr/>
        </p:nvSpPr>
        <p:spPr bwMode="auto">
          <a:xfrm>
            <a:off x="7884368" y="3507085"/>
            <a:ext cx="117015" cy="11701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317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2132700059"/>
              </p:ext>
            </p:extLst>
          </p:nvPr>
        </p:nvGraphicFramePr>
        <p:xfrm>
          <a:off x="652453" y="1637193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637825" y="3703602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447773" y="6237312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altLang="de-DE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(FUP &gt; 01.01.2013)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C16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Gesamt=3.770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1331640" y="153748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319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1835696" y="15380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323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2411760" y="15386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333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2915816" y="15391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348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3419872" y="1540295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357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3995936" y="154085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316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feld 45"/>
          <p:cNvSpPr txBox="1"/>
          <p:nvPr/>
        </p:nvSpPr>
        <p:spPr>
          <a:xfrm>
            <a:off x="5004048" y="154142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345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5508104" y="154198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353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feld 47"/>
          <p:cNvSpPr txBox="1"/>
          <p:nvPr/>
        </p:nvSpPr>
        <p:spPr>
          <a:xfrm>
            <a:off x="6084168" y="15352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352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6588224" y="15352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297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7164288" y="154198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4499992" y="15567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354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7877617" y="3429000"/>
            <a:ext cx="130289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Unbekannt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Bekannt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Patient tot</a:t>
            </a:r>
            <a:endParaRPr lang="de-DE" altLang="de-DE" sz="1200" dirty="0"/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7740352" y="3789040"/>
            <a:ext cx="117015" cy="117015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" name="Rectangle 8"/>
          <p:cNvSpPr>
            <a:spLocks noChangeArrowheads="1"/>
          </p:cNvSpPr>
          <p:nvPr/>
        </p:nvSpPr>
        <p:spPr bwMode="auto">
          <a:xfrm>
            <a:off x="7740352" y="4077072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9" name="Rectangle 10"/>
          <p:cNvSpPr>
            <a:spLocks noChangeArrowheads="1"/>
          </p:cNvSpPr>
          <p:nvPr/>
        </p:nvSpPr>
        <p:spPr bwMode="auto">
          <a:xfrm>
            <a:off x="7740352" y="3507085"/>
            <a:ext cx="117015" cy="11701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0245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674813"/>
            <a:ext cx="6644054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600" b="1">
                <a:solidFill>
                  <a:srgbClr val="000000"/>
                </a:solidFill>
              </a:rPr>
              <a:t>Nutzungsbedingungen</a:t>
            </a:r>
          </a:p>
        </p:txBody>
      </p:sp>
      <p:sp>
        <p:nvSpPr>
          <p:cNvPr id="13315" name="Text Box 30"/>
          <p:cNvSpPr txBox="1">
            <a:spLocks noChangeArrowheads="1"/>
          </p:cNvSpPr>
          <p:nvPr/>
        </p:nvSpPr>
        <p:spPr bwMode="auto">
          <a:xfrm>
            <a:off x="1182566" y="2106613"/>
            <a:ext cx="6646985" cy="3592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Die Abbildungen dürfen unter folgenden Bedingungen in Vorträgen, wissenschaftlichen Veröffentlichungen, Doktorarbeiten </a:t>
            </a:r>
            <a:r>
              <a:rPr lang="de-DE" altLang="de-DE" sz="1600" dirty="0" err="1">
                <a:solidFill>
                  <a:srgbClr val="000000"/>
                </a:solidFill>
              </a:rPr>
              <a:t>u.ä.</a:t>
            </a:r>
            <a:r>
              <a:rPr lang="de-DE" altLang="de-DE" sz="1600" dirty="0">
                <a:solidFill>
                  <a:srgbClr val="000000"/>
                </a:solidFill>
              </a:rPr>
              <a:t> verwendet werden:</a:t>
            </a: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Eine Abbildung wird entweder komplett übernommen, d.h. einschließlich Kopf- und Fußzeile, oder die Abbildung wird – bei Übernahme nur der Grafik selbst –  mit einer Quellenangabe nach unten angegebener Zitierweise versehen.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Es ist nicht zulässig, Ausschnitte aus einer Grafik zu verwenden.</a:t>
            </a:r>
          </a:p>
          <a:p>
            <a:pPr>
              <a:spcBef>
                <a:spcPct val="50000"/>
              </a:spcBef>
            </a:pPr>
            <a:endParaRPr lang="de-DE" altLang="de-DE" sz="1600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Quelle: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Tumorzentrum der Universität Erlangen-Nürnberg (Hrsg.):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Qualitätsbericht </a:t>
            </a:r>
            <a:r>
              <a:rPr lang="de-DE" altLang="de-DE" sz="1600" dirty="0" smtClean="0">
                <a:solidFill>
                  <a:srgbClr val="000000"/>
                </a:solidFill>
              </a:rPr>
              <a:t>2014 </a:t>
            </a:r>
            <a:r>
              <a:rPr lang="de-DE" altLang="de-DE" sz="1600" dirty="0">
                <a:solidFill>
                  <a:srgbClr val="000000"/>
                </a:solidFill>
              </a:rPr>
              <a:t>– Krebs in Mittelfranken </a:t>
            </a:r>
            <a:r>
              <a:rPr lang="de-DE" altLang="de-DE" sz="1600" dirty="0" smtClean="0">
                <a:solidFill>
                  <a:srgbClr val="000000"/>
                </a:solidFill>
              </a:rPr>
              <a:t>2002-2013, </a:t>
            </a:r>
            <a:r>
              <a:rPr lang="de-DE" altLang="de-DE" sz="1600" dirty="0">
                <a:solidFill>
                  <a:srgbClr val="000000"/>
                </a:solidFill>
              </a:rPr>
              <a:t/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 smtClean="0">
                <a:solidFill>
                  <a:srgbClr val="000000"/>
                </a:solidFill>
              </a:rPr>
              <a:t>Erlangen, 2014.</a:t>
            </a:r>
            <a:endParaRPr lang="de-DE" altLang="de-DE" sz="1600" dirty="0">
              <a:solidFill>
                <a:srgbClr val="000000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3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3275856" y="227687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2002-2013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5.805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228184" y="2282840"/>
            <a:ext cx="2613580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&lt; 2002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5.930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275856" y="393986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4.416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228183" y="3945830"/>
            <a:ext cx="261501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1.389</a:t>
            </a:r>
          </a:p>
        </p:txBody>
      </p:sp>
      <p:sp>
        <p:nvSpPr>
          <p:cNvPr id="11" name="Text Box 38"/>
          <p:cNvSpPr txBox="1">
            <a:spLocks noChangeArrowheads="1"/>
          </p:cNvSpPr>
          <p:nvPr/>
        </p:nvSpPr>
        <p:spPr bwMode="auto">
          <a:xfrm>
            <a:off x="211017" y="580203"/>
            <a:ext cx="8745415" cy="9765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98462" tIns="49232" rIns="98462" bIns="49232">
            <a:spAutoFit/>
          </a:bodyPr>
          <a:lstStyle>
            <a:lvl1pPr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43025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522413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01800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81188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383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955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527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7099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sz="1900" dirty="0">
                <a:latin typeface="Arial" charset="0"/>
              </a:rPr>
              <a:t>Klinisches Krebsregister des Tumorzentrums Erlangen-Nürnberg</a:t>
            </a:r>
          </a:p>
          <a:p>
            <a:pPr algn="ctr"/>
            <a:r>
              <a:rPr lang="de-DE" altLang="de-DE" sz="1900" b="1" dirty="0" smtClean="0">
                <a:latin typeface="Arial" charset="0"/>
              </a:rPr>
              <a:t>Tumorentität: Magen</a:t>
            </a:r>
            <a:r>
              <a:rPr lang="de-DE" altLang="de-DE" sz="1900" dirty="0" smtClean="0">
                <a:latin typeface="Arial" charset="0"/>
              </a:rPr>
              <a:t>, </a:t>
            </a:r>
            <a:r>
              <a:rPr lang="de-DE" altLang="de-DE" sz="1400" dirty="0" smtClean="0">
                <a:latin typeface="Arial" charset="0"/>
              </a:rPr>
              <a:t>C16</a:t>
            </a:r>
            <a:endParaRPr lang="de-DE" altLang="de-DE" sz="1400" b="1" dirty="0" smtClean="0">
              <a:latin typeface="Arial" charset="0"/>
            </a:endParaRPr>
          </a:p>
          <a:p>
            <a:pPr algn="ctr"/>
            <a:r>
              <a:rPr lang="de-DE" altLang="de-DE" sz="1900" b="1" dirty="0" smtClean="0">
                <a:latin typeface="Arial" charset="0"/>
              </a:rPr>
              <a:t>Gesamt: 11.735 </a:t>
            </a:r>
            <a:r>
              <a:rPr lang="de-DE" altLang="de-DE" sz="1200" b="1" dirty="0" smtClean="0">
                <a:latin typeface="Arial" charset="0"/>
              </a:rPr>
              <a:t>(ED 1978 bis 2013)</a:t>
            </a:r>
            <a:endParaRPr lang="de-DE" altLang="de-DE" sz="1200" b="1" dirty="0">
              <a:latin typeface="Arial" charset="0"/>
            </a:endParaRPr>
          </a:p>
        </p:txBody>
      </p:sp>
      <p:sp>
        <p:nvSpPr>
          <p:cNvPr id="25" name="Line 54"/>
          <p:cNvSpPr>
            <a:spLocks noChangeShapeType="1"/>
          </p:cNvSpPr>
          <p:nvPr/>
        </p:nvSpPr>
        <p:spPr bwMode="auto">
          <a:xfrm>
            <a:off x="4572000" y="1706195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6" name="Line 54"/>
          <p:cNvSpPr>
            <a:spLocks noChangeShapeType="1"/>
          </p:cNvSpPr>
          <p:nvPr/>
        </p:nvSpPr>
        <p:spPr bwMode="auto">
          <a:xfrm>
            <a:off x="4572000" y="334891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7" name="Line 54"/>
          <p:cNvSpPr>
            <a:spLocks noChangeShapeType="1"/>
          </p:cNvSpPr>
          <p:nvPr/>
        </p:nvSpPr>
        <p:spPr bwMode="auto">
          <a:xfrm>
            <a:off x="4572000" y="499432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8" name="Line 58"/>
          <p:cNvSpPr>
            <a:spLocks noChangeShapeType="1"/>
          </p:cNvSpPr>
          <p:nvPr/>
        </p:nvSpPr>
        <p:spPr bwMode="auto">
          <a:xfrm>
            <a:off x="5403850" y="4927699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" name="Line 58"/>
          <p:cNvSpPr>
            <a:spLocks noChangeShapeType="1"/>
          </p:cNvSpPr>
          <p:nvPr/>
        </p:nvSpPr>
        <p:spPr bwMode="auto">
          <a:xfrm>
            <a:off x="5394325" y="3276902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" name="Line 58"/>
          <p:cNvSpPr>
            <a:spLocks noChangeShapeType="1"/>
          </p:cNvSpPr>
          <p:nvPr/>
        </p:nvSpPr>
        <p:spPr bwMode="auto">
          <a:xfrm>
            <a:off x="5364088" y="1692726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4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Datenbestand Klinisches Krebsregister: </a:t>
            </a:r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Magen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323528" y="248360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Erstdiagnosejahr: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23528" y="4141207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Wohnort: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275855" y="5524038"/>
            <a:ext cx="2664297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Klinische Meldungen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3.770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6206891" y="5530006"/>
            <a:ext cx="261358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Ausschließlich Todesbescheinigungen</a:t>
            </a: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646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323528" y="5725383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Meldetyp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</p:spTree>
    <p:extLst>
      <p:ext uri="{BB962C8B-B14F-4D97-AF65-F5344CB8AC3E}">
        <p14:creationId xmlns:p14="http://schemas.microsoft.com/office/powerpoint/2010/main" val="405290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33702" y="519645"/>
            <a:ext cx="9177703" cy="407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Vollzähligkeit der Städte und Landkreise</a:t>
            </a:r>
            <a:endParaRPr lang="de-DE" altLang="de-DE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Box 31"/>
          <p:cNvSpPr txBox="1">
            <a:spLocks noChangeArrowheads="1"/>
          </p:cNvSpPr>
          <p:nvPr/>
        </p:nvSpPr>
        <p:spPr bwMode="auto">
          <a:xfrm>
            <a:off x="188913" y="3367088"/>
            <a:ext cx="3759200" cy="2569934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Die alters- und geschlechtsspezifischen Erwartungswerte für Mittelfranken werden von der Registerstelle des BKR unter Berücksichtigung der jeweiligen demografischen Altersstruktur auf Kreisebene errechnet.</a:t>
            </a:r>
          </a:p>
          <a:p>
            <a:pPr>
              <a:spcBef>
                <a:spcPct val="50000"/>
              </a:spcBef>
            </a:pP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Sie basieren auf den vom Zentrum für Krebsregisterdaten am Robert-Koch-Institut in Berlin bereitgestellten Daten aus den bereits vollzähligen Krebsregistern in Deutschland.</a:t>
            </a:r>
          </a:p>
        </p:txBody>
      </p:sp>
      <p:graphicFrame>
        <p:nvGraphicFramePr>
          <p:cNvPr id="4" name="Group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1078254"/>
              </p:ext>
            </p:extLst>
          </p:nvPr>
        </p:nvGraphicFramePr>
        <p:xfrm>
          <a:off x="179388" y="1204167"/>
          <a:ext cx="3773487" cy="928689"/>
        </p:xfrm>
        <a:graphic>
          <a:graphicData uri="http://schemas.openxmlformats.org/drawingml/2006/table">
            <a:tbl>
              <a:tblPr/>
              <a:tblGrid>
                <a:gridCol w="1782762"/>
                <a:gridCol w="1143000"/>
                <a:gridCol w="847725"/>
              </a:tblGrid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 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C16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297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Erwartete Fälle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321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Vollzähligkeit</a:t>
                      </a:r>
                      <a:endParaRPr kumimoji="0" lang="de-DE" altLang="de-DE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93%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 Box 29"/>
          <p:cNvSpPr txBox="1">
            <a:spLocks noChangeArrowheads="1"/>
          </p:cNvSpPr>
          <p:nvPr/>
        </p:nvSpPr>
        <p:spPr bwMode="auto">
          <a:xfrm>
            <a:off x="185738" y="6165304"/>
            <a:ext cx="30400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Bevölkerung </a:t>
            </a:r>
            <a:r>
              <a:rPr lang="de-DE" altLang="de-DE" sz="1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Mfr</a:t>
            </a:r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2012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1.709.004 (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Männer: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836.371, Frauen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872.633)</a:t>
            </a:r>
            <a:endParaRPr lang="de-DE" altLang="de-DE" sz="1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2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2012: </a:t>
            </a:r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Magen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9020" y="1268760"/>
            <a:ext cx="5017476" cy="5400000"/>
          </a:xfrm>
          <a:prstGeom prst="rect">
            <a:avLst/>
          </a:prstGeom>
        </p:spPr>
      </p:pic>
      <p:sp>
        <p:nvSpPr>
          <p:cNvPr id="10" name="Textfeld 9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feld 13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</p:spTree>
    <p:extLst>
      <p:ext uri="{BB962C8B-B14F-4D97-AF65-F5344CB8AC3E}">
        <p14:creationId xmlns:p14="http://schemas.microsoft.com/office/powerpoint/2010/main" val="383481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696100760"/>
              </p:ext>
            </p:extLst>
          </p:nvPr>
        </p:nvGraphicFramePr>
        <p:xfrm>
          <a:off x="1049147" y="1503060"/>
          <a:ext cx="7045706" cy="4701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Dokumentierte Neuerkrankungen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C16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Gesamt=3.770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708110" y="6165304"/>
            <a:ext cx="20603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Diagnosejahr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 rot="16200000">
            <a:off x="282621" y="3632483"/>
            <a:ext cx="11160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Anzahl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7092280" y="2420888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7561854" y="4797152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6588224" y="6237312"/>
            <a:ext cx="246869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* Dokumentation noch nicht abgeschlossen</a:t>
            </a:r>
          </a:p>
        </p:txBody>
      </p:sp>
    </p:spTree>
    <p:extLst>
      <p:ext uri="{BB962C8B-B14F-4D97-AF65-F5344CB8AC3E}">
        <p14:creationId xmlns:p14="http://schemas.microsoft.com/office/powerpoint/2010/main" val="10165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1446872702"/>
              </p:ext>
            </p:extLst>
          </p:nvPr>
        </p:nvGraphicFramePr>
        <p:xfrm>
          <a:off x="832579" y="1340766"/>
          <a:ext cx="7459493" cy="5073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Altersverteilung bei Diagnosestellung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C16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Gesamt=3.770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1610471" y="1556792"/>
            <a:ext cx="62674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tabLst>
                <a:tab pos="712788" algn="l"/>
                <a:tab pos="803275" algn="l"/>
                <a:tab pos="1527175" algn="l"/>
                <a:tab pos="3140075" algn="l"/>
              </a:tabLst>
            </a:pP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Männer: 	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n=2.215,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70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Jahre, 	Mittelwert 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68,9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Jahre</a:t>
            </a:r>
          </a:p>
          <a:p>
            <a:pPr>
              <a:tabLst>
                <a:tab pos="712788" algn="l"/>
                <a:tab pos="803275" algn="l"/>
                <a:tab pos="1527175" algn="l"/>
                <a:tab pos="3140075" algn="l"/>
              </a:tabLst>
            </a:pP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Frauen: 	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n=1.555,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75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Jahre,	Mittelwert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72,6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Jahre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3156805" y="6381328"/>
            <a:ext cx="28110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 (Jahre)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1475656" y="1626642"/>
            <a:ext cx="133350" cy="144462"/>
          </a:xfrm>
          <a:prstGeom prst="rect">
            <a:avLst/>
          </a:prstGeom>
          <a:solidFill>
            <a:srgbClr val="3366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1475656" y="1867942"/>
            <a:ext cx="133350" cy="14446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 rot="16200000">
            <a:off x="-514160" y="3610456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</p:spTree>
    <p:extLst>
      <p:ext uri="{BB962C8B-B14F-4D97-AF65-F5344CB8AC3E}">
        <p14:creationId xmlns:p14="http://schemas.microsoft.com/office/powerpoint/2010/main" val="110222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m 10"/>
          <p:cNvGraphicFramePr/>
          <p:nvPr>
            <p:extLst>
              <p:ext uri="{D42A27DB-BD31-4B8C-83A1-F6EECF244321}">
                <p14:modId xmlns:p14="http://schemas.microsoft.com/office/powerpoint/2010/main" val="1031999537"/>
              </p:ext>
            </p:extLst>
          </p:nvPr>
        </p:nvGraphicFramePr>
        <p:xfrm>
          <a:off x="1381955" y="1299674"/>
          <a:ext cx="6380089" cy="4258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19644"/>
            <a:ext cx="903649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Anteil der unter und über </a:t>
            </a:r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65-jährigen </a:t>
            </a:r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C16</a:t>
            </a: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Gesamt=3.770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915295" y="4489375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e-DE" altLang="de-DE" sz="1400" b="1" dirty="0" smtClean="0"/>
              <a:t>%</a:t>
            </a:r>
            <a:endParaRPr lang="de-DE" altLang="de-DE" sz="1400" b="1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435575" y="3625279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de-DE" altLang="de-DE" sz="1400" b="1" dirty="0" smtClean="0"/>
              <a:t>%</a:t>
            </a:r>
            <a:endParaRPr lang="de-DE" altLang="de-DE" sz="1400" b="1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59832" y="5661248"/>
            <a:ext cx="30452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 rot="16200000">
            <a:off x="-10104" y="3411267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886492" y="3625279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1.149</a:t>
            </a:r>
            <a:endParaRPr lang="de-DE" altLang="de-DE" sz="1600" dirty="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5364088" y="1988840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2.621</a:t>
            </a:r>
            <a:endParaRPr lang="de-DE" altLang="de-DE" sz="1600" dirty="0"/>
          </a:p>
        </p:txBody>
      </p:sp>
    </p:spTree>
    <p:extLst>
      <p:ext uri="{BB962C8B-B14F-4D97-AF65-F5344CB8AC3E}">
        <p14:creationId xmlns:p14="http://schemas.microsoft.com/office/powerpoint/2010/main" val="281587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Tumortypen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C16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Gesamt=3.770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5" name="Diagramm 24"/>
          <p:cNvGraphicFramePr/>
          <p:nvPr>
            <p:extLst>
              <p:ext uri="{D42A27DB-BD31-4B8C-83A1-F6EECF244321}">
                <p14:modId xmlns:p14="http://schemas.microsoft.com/office/powerpoint/2010/main" val="2259388094"/>
              </p:ext>
            </p:extLst>
          </p:nvPr>
        </p:nvGraphicFramePr>
        <p:xfrm>
          <a:off x="2196268" y="2770434"/>
          <a:ext cx="4788000" cy="352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5292080" y="1969676"/>
            <a:ext cx="19240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Sonstiges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Malignom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107504" y="3697868"/>
            <a:ext cx="20637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Sonstiges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Adeno-Ca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26%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 Box 10"/>
          <p:cNvSpPr txBox="1">
            <a:spLocks noChangeArrowheads="1"/>
          </p:cNvSpPr>
          <p:nvPr/>
        </p:nvSpPr>
        <p:spPr bwMode="auto">
          <a:xfrm>
            <a:off x="3851920" y="1707565"/>
            <a:ext cx="2022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o.n.A</a:t>
            </a: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1%</a:t>
            </a:r>
          </a:p>
        </p:txBody>
      </p:sp>
      <p:sp>
        <p:nvSpPr>
          <p:cNvPr id="29" name="Text Box 12"/>
          <p:cNvSpPr txBox="1">
            <a:spLocks noChangeArrowheads="1"/>
          </p:cNvSpPr>
          <p:nvPr/>
        </p:nvSpPr>
        <p:spPr bwMode="auto">
          <a:xfrm>
            <a:off x="1434505" y="5949280"/>
            <a:ext cx="20018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Diffuses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26%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 Box 15"/>
          <p:cNvSpPr txBox="1">
            <a:spLocks noChangeArrowheads="1"/>
          </p:cNvSpPr>
          <p:nvPr/>
        </p:nvSpPr>
        <p:spPr bwMode="auto">
          <a:xfrm>
            <a:off x="7020272" y="3284984"/>
            <a:ext cx="19442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Intestinales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40%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 Box 18"/>
          <p:cNvSpPr txBox="1">
            <a:spLocks noChangeArrowheads="1"/>
          </p:cNvSpPr>
          <p:nvPr/>
        </p:nvSpPr>
        <p:spPr bwMode="auto">
          <a:xfrm>
            <a:off x="683568" y="1969676"/>
            <a:ext cx="27527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Neuroendokrines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2%</a:t>
            </a:r>
          </a:p>
        </p:txBody>
      </p:sp>
      <p:sp>
        <p:nvSpPr>
          <p:cNvPr id="33" name="Text Box 23"/>
          <p:cNvSpPr txBox="1">
            <a:spLocks noChangeArrowheads="1"/>
          </p:cNvSpPr>
          <p:nvPr/>
        </p:nvSpPr>
        <p:spPr bwMode="auto">
          <a:xfrm>
            <a:off x="683568" y="2762984"/>
            <a:ext cx="1924050" cy="52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GIST</a:t>
            </a: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3%</a:t>
            </a:r>
          </a:p>
        </p:txBody>
      </p:sp>
      <p:sp>
        <p:nvSpPr>
          <p:cNvPr id="34" name="Text Box 24"/>
          <p:cNvSpPr txBox="1">
            <a:spLocks noChangeArrowheads="1"/>
          </p:cNvSpPr>
          <p:nvPr/>
        </p:nvSpPr>
        <p:spPr bwMode="auto">
          <a:xfrm>
            <a:off x="2627784" y="1700808"/>
            <a:ext cx="19240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Anderes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 Box 7"/>
          <p:cNvSpPr txBox="1">
            <a:spLocks noChangeArrowheads="1"/>
          </p:cNvSpPr>
          <p:nvPr/>
        </p:nvSpPr>
        <p:spPr bwMode="auto">
          <a:xfrm>
            <a:off x="2729880" y="3789040"/>
            <a:ext cx="762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973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4082864" y="4797152"/>
            <a:ext cx="762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960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5580112" y="3697287"/>
            <a:ext cx="762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1.510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Box 7"/>
          <p:cNvSpPr txBox="1">
            <a:spLocks noChangeArrowheads="1"/>
          </p:cNvSpPr>
          <p:nvPr/>
        </p:nvSpPr>
        <p:spPr bwMode="auto">
          <a:xfrm>
            <a:off x="3923928" y="3196208"/>
            <a:ext cx="47878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94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 Box 7"/>
          <p:cNvSpPr txBox="1">
            <a:spLocks noChangeArrowheads="1"/>
          </p:cNvSpPr>
          <p:nvPr/>
        </p:nvSpPr>
        <p:spPr bwMode="auto">
          <a:xfrm>
            <a:off x="3635896" y="3265239"/>
            <a:ext cx="50150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113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 Box 7"/>
          <p:cNvSpPr txBox="1">
            <a:spLocks noChangeArrowheads="1"/>
          </p:cNvSpPr>
          <p:nvPr/>
        </p:nvSpPr>
        <p:spPr bwMode="auto">
          <a:xfrm>
            <a:off x="4127872" y="3068960"/>
            <a:ext cx="44412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54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 Box 7"/>
          <p:cNvSpPr txBox="1">
            <a:spLocks noChangeArrowheads="1"/>
          </p:cNvSpPr>
          <p:nvPr/>
        </p:nvSpPr>
        <p:spPr bwMode="auto">
          <a:xfrm>
            <a:off x="4330700" y="3140968"/>
            <a:ext cx="38531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52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3" name="Gerade Verbindung 42"/>
          <p:cNvCxnSpPr/>
          <p:nvPr/>
        </p:nvCxnSpPr>
        <p:spPr>
          <a:xfrm flipH="1">
            <a:off x="3291297" y="5781127"/>
            <a:ext cx="1192051" cy="36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44"/>
          <p:cNvCxnSpPr/>
          <p:nvPr/>
        </p:nvCxnSpPr>
        <p:spPr>
          <a:xfrm flipH="1">
            <a:off x="1979712" y="3608728"/>
            <a:ext cx="836714" cy="891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47"/>
          <p:cNvCxnSpPr/>
          <p:nvPr/>
        </p:nvCxnSpPr>
        <p:spPr>
          <a:xfrm flipH="1" flipV="1">
            <a:off x="2051720" y="2990930"/>
            <a:ext cx="1749872" cy="2588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 Verbindung 49"/>
          <p:cNvCxnSpPr/>
          <p:nvPr/>
        </p:nvCxnSpPr>
        <p:spPr>
          <a:xfrm flipH="1" flipV="1">
            <a:off x="2514650" y="2491676"/>
            <a:ext cx="1553294" cy="7200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Gerade Verbindung 51"/>
          <p:cNvCxnSpPr/>
          <p:nvPr/>
        </p:nvCxnSpPr>
        <p:spPr>
          <a:xfrm flipH="1" flipV="1">
            <a:off x="3886647" y="2224028"/>
            <a:ext cx="397321" cy="9169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Gerade Verbindung 55"/>
          <p:cNvCxnSpPr/>
          <p:nvPr/>
        </p:nvCxnSpPr>
        <p:spPr>
          <a:xfrm flipV="1">
            <a:off x="4572000" y="2454878"/>
            <a:ext cx="957064" cy="7033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Gerade Verbindung 61"/>
          <p:cNvCxnSpPr/>
          <p:nvPr/>
        </p:nvCxnSpPr>
        <p:spPr>
          <a:xfrm flipV="1">
            <a:off x="4484248" y="2244423"/>
            <a:ext cx="238233" cy="9204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Gerade Verbindung 64"/>
          <p:cNvCxnSpPr/>
          <p:nvPr/>
        </p:nvCxnSpPr>
        <p:spPr>
          <a:xfrm flipV="1">
            <a:off x="6197229" y="3474586"/>
            <a:ext cx="991235" cy="264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754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1520" y="677009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Überlebensanalysen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sind entscheidende Faktoren für die Ergebnisqualität der Tumortherapie. Unterschieden wird zwischen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Life-Status 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Information, ob  Patient lebt oder verstorben ist mit Todesdatum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(Overall-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OAS)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Follow-</a:t>
            </a:r>
            <a:r>
              <a:rPr lang="de-DE" b="1" dirty="0" err="1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Vorliegende klinische Informationen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zum weiteren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Krankheitsverlauf, insbes. Tumorstatus (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Diseasefree-Survival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DFS etc.)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Seit Jahren können in Bayern keine Überlebensanalysen für das gesamte dokumentierte Patientengut mehr berechnet werden, da der Bayerische Landesbeauftragte für Datenschutz ab 2008  den elektronischen Life-Status-Abgleich mit der AKDB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(‚Anstalt für Kommunale Datenverarbeitung in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Bayern’) untersagt hat.  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Die notwendige Novellierung des Bayerischen Krebsregistergesetzes im Rahmen des seit 01.01.2014 geltenden KFRG (Krebsfrüherkennungs-  und 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registergesetzes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) ist für 2016 vorgesehen. </a:t>
            </a:r>
          </a:p>
        </p:txBody>
      </p:sp>
    </p:spTree>
    <p:extLst>
      <p:ext uri="{BB962C8B-B14F-4D97-AF65-F5344CB8AC3E}">
        <p14:creationId xmlns:p14="http://schemas.microsoft.com/office/powerpoint/2010/main" val="1702281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23528" y="764704"/>
            <a:ext cx="88204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 den beiden folgenden Grafiken wird der Ist-Zustand dargestellt: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Aktueller Life-Status:</a:t>
            </a:r>
          </a:p>
          <a:p>
            <a:endParaRPr 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Unbekannt	Es ist keine Information vorhanden, ob Patient lebt oder tot ist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Lebt 			Information, dass Patient noch lebt (unabhängig vom Tumorstatus)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323528" y="2235933"/>
            <a:ext cx="216024" cy="189023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23528" y="2523965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323528" y="1947901"/>
            <a:ext cx="216024" cy="18902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" name="Textfeld 5"/>
          <p:cNvSpPr txBox="1"/>
          <p:nvPr/>
        </p:nvSpPr>
        <p:spPr>
          <a:xfrm>
            <a:off x="323528" y="3073028"/>
            <a:ext cx="87129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defTabSz="357188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Unbekannt 	Keine aktuelle Information zum klinischen Verlauf /Tumorstatus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				des Patienten vorhanden</a:t>
            </a: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Bekannt 	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Der aktuelle klinische Verlauf /Tumorstatus des Patienten ist 						vorhanden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Ausblick: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Das KFRG sieht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eine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adäquate Finanzierung durch die Krankenkassen vor, so dass die klinischen Verlaufsinformationen zukünftig vollständig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erhoben werden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können.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23528" y="4252157"/>
            <a:ext cx="216024" cy="189023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3528" y="4828221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23528" y="3721100"/>
            <a:ext cx="216024" cy="18902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24288215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478</Words>
  <Application>Microsoft Office PowerPoint</Application>
  <PresentationFormat>Bildschirmpräsentation (4:3)</PresentationFormat>
  <Paragraphs>189</Paragraphs>
  <Slides>12</Slides>
  <Notes>8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4" baseType="lpstr">
      <vt:lpstr>Larissa</vt:lpstr>
      <vt:lpstr>Dokument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Universitätsklinikum Erlangen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Borstorff, Christine</dc:creator>
  <cp:lastModifiedBy>Borstorff, Christine</cp:lastModifiedBy>
  <cp:revision>137</cp:revision>
  <cp:lastPrinted>2014-12-02T08:39:41Z</cp:lastPrinted>
  <dcterms:created xsi:type="dcterms:W3CDTF">2014-04-28T10:09:44Z</dcterms:created>
  <dcterms:modified xsi:type="dcterms:W3CDTF">2015-01-12T09:48:25Z</dcterms:modified>
</cp:coreProperties>
</file>