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2" r:id="rId2"/>
    <p:sldId id="287" r:id="rId3"/>
    <p:sldId id="288" r:id="rId4"/>
    <p:sldId id="290" r:id="rId5"/>
    <p:sldId id="289" r:id="rId6"/>
    <p:sldId id="285" r:id="rId7"/>
    <p:sldId id="291" r:id="rId8"/>
    <p:sldId id="294" r:id="rId9"/>
    <p:sldId id="295" r:id="rId10"/>
    <p:sldId id="277" r:id="rId11"/>
    <p:sldId id="280" r:id="rId12"/>
    <p:sldId id="293" r:id="rId13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339966"/>
    <a:srgbClr val="008378"/>
    <a:srgbClr val="0033CC"/>
    <a:srgbClr val="008380"/>
    <a:srgbClr val="00836C"/>
    <a:srgbClr val="00CC6E"/>
    <a:srgbClr val="00CC66"/>
    <a:srgbClr val="008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rgbClr val="CCE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145</c:v>
                </c:pt>
                <c:pt idx="1">
                  <c:v>175</c:v>
                </c:pt>
                <c:pt idx="2">
                  <c:v>173</c:v>
                </c:pt>
                <c:pt idx="3">
                  <c:v>249</c:v>
                </c:pt>
                <c:pt idx="4">
                  <c:v>255</c:v>
                </c:pt>
                <c:pt idx="5">
                  <c:v>291</c:v>
                </c:pt>
                <c:pt idx="6">
                  <c:v>305</c:v>
                </c:pt>
                <c:pt idx="7">
                  <c:v>273</c:v>
                </c:pt>
                <c:pt idx="8">
                  <c:v>277</c:v>
                </c:pt>
                <c:pt idx="9">
                  <c:v>308</c:v>
                </c:pt>
                <c:pt idx="10">
                  <c:v>255</c:v>
                </c:pt>
                <c:pt idx="11">
                  <c:v>111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272</c:v>
                </c:pt>
                <c:pt idx="1">
                  <c:v>279</c:v>
                </c:pt>
                <c:pt idx="2">
                  <c:v>278</c:v>
                </c:pt>
                <c:pt idx="3">
                  <c:v>321</c:v>
                </c:pt>
                <c:pt idx="4">
                  <c:v>302</c:v>
                </c:pt>
                <c:pt idx="5">
                  <c:v>322</c:v>
                </c:pt>
                <c:pt idx="6">
                  <c:v>316</c:v>
                </c:pt>
                <c:pt idx="7">
                  <c:v>295</c:v>
                </c:pt>
                <c:pt idx="8">
                  <c:v>317</c:v>
                </c:pt>
                <c:pt idx="9">
                  <c:v>281</c:v>
                </c:pt>
                <c:pt idx="10">
                  <c:v>291</c:v>
                </c:pt>
                <c:pt idx="11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282112"/>
        <c:axId val="138284416"/>
      </c:barChart>
      <c:catAx>
        <c:axId val="13828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284416"/>
        <c:crosses val="autoZero"/>
        <c:auto val="1"/>
        <c:lblAlgn val="ctr"/>
        <c:lblOffset val="100"/>
        <c:noMultiLvlLbl val="0"/>
      </c:catAx>
      <c:valAx>
        <c:axId val="138284416"/>
        <c:scaling>
          <c:orientation val="minMax"/>
          <c:max val="8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8282112"/>
        <c:crosses val="autoZero"/>
        <c:crossBetween val="between"/>
        <c:majorUnit val="200"/>
        <c:minorUnit val="20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3">
                  <c:v>2</c:v>
                </c:pt>
                <c:pt idx="4">
                  <c:v>5</c:v>
                </c:pt>
                <c:pt idx="5">
                  <c:v>4</c:v>
                </c:pt>
                <c:pt idx="6">
                  <c:v>9</c:v>
                </c:pt>
                <c:pt idx="7">
                  <c:v>28</c:v>
                </c:pt>
                <c:pt idx="8">
                  <c:v>61</c:v>
                </c:pt>
                <c:pt idx="9">
                  <c:v>103</c:v>
                </c:pt>
                <c:pt idx="10">
                  <c:v>229</c:v>
                </c:pt>
                <c:pt idx="11">
                  <c:v>343</c:v>
                </c:pt>
                <c:pt idx="12">
                  <c:v>507</c:v>
                </c:pt>
                <c:pt idx="13">
                  <c:v>752</c:v>
                </c:pt>
                <c:pt idx="14">
                  <c:v>890</c:v>
                </c:pt>
                <c:pt idx="15">
                  <c:v>755</c:v>
                </c:pt>
                <c:pt idx="16">
                  <c:v>622</c:v>
                </c:pt>
                <c:pt idx="17">
                  <c:v>254</c:v>
                </c:pt>
                <c:pt idx="18">
                  <c:v>96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3</c:v>
                </c:pt>
                <c:pt idx="8">
                  <c:v>19</c:v>
                </c:pt>
                <c:pt idx="9">
                  <c:v>35</c:v>
                </c:pt>
                <c:pt idx="10">
                  <c:v>47</c:v>
                </c:pt>
                <c:pt idx="11">
                  <c:v>102</c:v>
                </c:pt>
                <c:pt idx="12">
                  <c:v>136</c:v>
                </c:pt>
                <c:pt idx="13">
                  <c:v>228</c:v>
                </c:pt>
                <c:pt idx="14">
                  <c:v>252</c:v>
                </c:pt>
                <c:pt idx="15">
                  <c:v>291</c:v>
                </c:pt>
                <c:pt idx="16">
                  <c:v>234</c:v>
                </c:pt>
                <c:pt idx="17">
                  <c:v>131</c:v>
                </c:pt>
                <c:pt idx="18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37792"/>
        <c:axId val="33139328"/>
        <c:axId val="0"/>
      </c:bar3DChart>
      <c:catAx>
        <c:axId val="33137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139328"/>
        <c:crosses val="autoZero"/>
        <c:auto val="1"/>
        <c:lblAlgn val="ctr"/>
        <c:lblOffset val="100"/>
        <c:noMultiLvlLbl val="0"/>
      </c:catAx>
      <c:valAx>
        <c:axId val="33139328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137792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1836</c:v>
                </c:pt>
                <c:pt idx="1">
                  <c:v>3598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33232768"/>
        <c:axId val="33234304"/>
      </c:barChart>
      <c:catAx>
        <c:axId val="3323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234304"/>
        <c:crosses val="autoZero"/>
        <c:auto val="1"/>
        <c:lblAlgn val="ctr"/>
        <c:lblOffset val="100"/>
        <c:noMultiLvlLbl val="0"/>
      </c:catAx>
      <c:valAx>
        <c:axId val="33234304"/>
        <c:scaling>
          <c:orientation val="minMax"/>
          <c:max val="4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33232768"/>
        <c:crosses val="autoZero"/>
        <c:crossBetween val="between"/>
        <c:majorUnit val="500"/>
        <c:minorUnit val="5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Tabelle1!$A$2:$A$7</c:f>
              <c:strCache>
                <c:ptCount val="6"/>
                <c:pt idx="0">
                  <c:v>Papilläres Urothel</c:v>
                </c:pt>
                <c:pt idx="1">
                  <c:v>Urothel</c:v>
                </c:pt>
                <c:pt idx="2">
                  <c:v>Adeno</c:v>
                </c:pt>
                <c:pt idx="3">
                  <c:v>Plattenepihel</c:v>
                </c:pt>
                <c:pt idx="4">
                  <c:v>Anderes Ca</c:v>
                </c:pt>
                <c:pt idx="5">
                  <c:v>Anderes Malignom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3999</c:v>
                </c:pt>
                <c:pt idx="1">
                  <c:v>2026</c:v>
                </c:pt>
                <c:pt idx="2">
                  <c:v>54</c:v>
                </c:pt>
                <c:pt idx="3">
                  <c:v>56</c:v>
                </c:pt>
                <c:pt idx="4">
                  <c:v>71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246</c:v>
                </c:pt>
                <c:pt idx="1">
                  <c:v>257</c:v>
                </c:pt>
                <c:pt idx="2">
                  <c:v>252</c:v>
                </c:pt>
                <c:pt idx="3">
                  <c:v>310</c:v>
                </c:pt>
                <c:pt idx="4">
                  <c:v>253</c:v>
                </c:pt>
                <c:pt idx="5">
                  <c:v>281</c:v>
                </c:pt>
                <c:pt idx="6">
                  <c:v>232</c:v>
                </c:pt>
                <c:pt idx="7">
                  <c:v>184</c:v>
                </c:pt>
                <c:pt idx="8">
                  <c:v>181</c:v>
                </c:pt>
                <c:pt idx="9">
                  <c:v>118</c:v>
                </c:pt>
                <c:pt idx="10">
                  <c:v>89</c:v>
                </c:pt>
                <c:pt idx="11">
                  <c:v>14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37</c:v>
                </c:pt>
                <c:pt idx="1">
                  <c:v>37</c:v>
                </c:pt>
                <c:pt idx="2">
                  <c:v>35</c:v>
                </c:pt>
                <c:pt idx="3">
                  <c:v>34</c:v>
                </c:pt>
                <c:pt idx="4">
                  <c:v>45</c:v>
                </c:pt>
                <c:pt idx="5">
                  <c:v>57</c:v>
                </c:pt>
                <c:pt idx="6">
                  <c:v>68</c:v>
                </c:pt>
                <c:pt idx="7">
                  <c:v>66</c:v>
                </c:pt>
                <c:pt idx="8">
                  <c:v>90</c:v>
                </c:pt>
                <c:pt idx="9">
                  <c:v>101</c:v>
                </c:pt>
                <c:pt idx="10">
                  <c:v>171</c:v>
                </c:pt>
                <c:pt idx="11">
                  <c:v>229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134</c:v>
                </c:pt>
                <c:pt idx="1">
                  <c:v>160</c:v>
                </c:pt>
                <c:pt idx="2">
                  <c:v>164</c:v>
                </c:pt>
                <c:pt idx="3">
                  <c:v>226</c:v>
                </c:pt>
                <c:pt idx="4">
                  <c:v>259</c:v>
                </c:pt>
                <c:pt idx="5">
                  <c:v>275</c:v>
                </c:pt>
                <c:pt idx="6">
                  <c:v>321</c:v>
                </c:pt>
                <c:pt idx="7">
                  <c:v>318</c:v>
                </c:pt>
                <c:pt idx="8">
                  <c:v>323</c:v>
                </c:pt>
                <c:pt idx="9">
                  <c:v>370</c:v>
                </c:pt>
                <c:pt idx="10">
                  <c:v>286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483264"/>
        <c:axId val="39484800"/>
      </c:barChart>
      <c:catAx>
        <c:axId val="3948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484800"/>
        <c:crosses val="autoZero"/>
        <c:auto val="1"/>
        <c:lblAlgn val="ctr"/>
        <c:lblOffset val="100"/>
        <c:noMultiLvlLbl val="0"/>
      </c:catAx>
      <c:valAx>
        <c:axId val="3948480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948326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246</c:v>
                </c:pt>
                <c:pt idx="1">
                  <c:v>257</c:v>
                </c:pt>
                <c:pt idx="2">
                  <c:v>252</c:v>
                </c:pt>
                <c:pt idx="3">
                  <c:v>310</c:v>
                </c:pt>
                <c:pt idx="4">
                  <c:v>253</c:v>
                </c:pt>
                <c:pt idx="5">
                  <c:v>281</c:v>
                </c:pt>
                <c:pt idx="6">
                  <c:v>232</c:v>
                </c:pt>
                <c:pt idx="7">
                  <c:v>184</c:v>
                </c:pt>
                <c:pt idx="8">
                  <c:v>181</c:v>
                </c:pt>
                <c:pt idx="9">
                  <c:v>118</c:v>
                </c:pt>
                <c:pt idx="10">
                  <c:v>89</c:v>
                </c:pt>
                <c:pt idx="11">
                  <c:v>14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17</c:v>
                </c:pt>
                <c:pt idx="5">
                  <c:v>17</c:v>
                </c:pt>
                <c:pt idx="6">
                  <c:v>20</c:v>
                </c:pt>
                <c:pt idx="7">
                  <c:v>18</c:v>
                </c:pt>
                <c:pt idx="8">
                  <c:v>36</c:v>
                </c:pt>
                <c:pt idx="9">
                  <c:v>43</c:v>
                </c:pt>
                <c:pt idx="10">
                  <c:v>109</c:v>
                </c:pt>
                <c:pt idx="11">
                  <c:v>229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167</c:v>
                </c:pt>
                <c:pt idx="1">
                  <c:v>193</c:v>
                </c:pt>
                <c:pt idx="2">
                  <c:v>191</c:v>
                </c:pt>
                <c:pt idx="3">
                  <c:v>253</c:v>
                </c:pt>
                <c:pt idx="4">
                  <c:v>287</c:v>
                </c:pt>
                <c:pt idx="5">
                  <c:v>315</c:v>
                </c:pt>
                <c:pt idx="6">
                  <c:v>369</c:v>
                </c:pt>
                <c:pt idx="7">
                  <c:v>366</c:v>
                </c:pt>
                <c:pt idx="8">
                  <c:v>377</c:v>
                </c:pt>
                <c:pt idx="9">
                  <c:v>428</c:v>
                </c:pt>
                <c:pt idx="10">
                  <c:v>348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169856"/>
        <c:axId val="42171392"/>
      </c:barChart>
      <c:catAx>
        <c:axId val="4216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71392"/>
        <c:crosses val="autoZero"/>
        <c:auto val="1"/>
        <c:lblAlgn val="ctr"/>
        <c:lblOffset val="100"/>
        <c:noMultiLvlLbl val="0"/>
      </c:catAx>
      <c:valAx>
        <c:axId val="421713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21698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Harnblase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C67, D09.0, D41.4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16926375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36885097"/>
              </p:ext>
            </p:extLst>
          </p:nvPr>
        </p:nvGraphicFramePr>
        <p:xfrm>
          <a:off x="652453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37825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47773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923928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613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594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243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7.871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3.527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6.645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1.226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Harnblase</a:t>
            </a:r>
            <a:r>
              <a:rPr lang="de-DE" altLang="de-DE" sz="1900" dirty="0" smtClean="0">
                <a:latin typeface="Arial" charset="0"/>
              </a:rPr>
              <a:t>,</a:t>
            </a:r>
            <a:r>
              <a:rPr lang="de-DE" altLang="de-DE" sz="1900" b="1" dirty="0" smtClean="0">
                <a:latin typeface="Arial" charset="0"/>
              </a:rPr>
              <a:t> </a:t>
            </a:r>
            <a:r>
              <a:rPr lang="de-DE" altLang="de-DE" sz="1400" dirty="0" smtClean="0">
                <a:latin typeface="Arial" charset="0"/>
              </a:rPr>
              <a:t>C67, D09.0, D41.4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11.398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6.223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422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79346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0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Harnblase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976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C67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D09.0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D41.4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Grafik 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1" cy="540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38348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639277214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889212" y="1702549"/>
            <a:ext cx="24132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		n=3.406</a:t>
            </a:r>
          </a:p>
          <a:p>
            <a:pPr defTabSz="1203325"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Präinvasive Tumoren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n=2.817</a:t>
            </a:r>
          </a:p>
          <a:p>
            <a:pPr>
              <a:tabLst>
                <a:tab pos="1341438" algn="l"/>
                <a:tab pos="1609725" algn="l"/>
                <a:tab pos="2335213" algn="r"/>
                <a:tab pos="2514600" algn="l"/>
                <a:tab pos="4035425" algn="l"/>
              </a:tabLst>
            </a:pPr>
            <a:endParaRPr lang="de-DE" altLang="de-DE" sz="1200" dirty="0">
              <a:latin typeface="Arial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638165" y="1649125"/>
            <a:ext cx="2664296" cy="57606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737174" y="1793141"/>
            <a:ext cx="117015" cy="117015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737174" y="1964157"/>
            <a:ext cx="117015" cy="11701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" name="Textfeld 1"/>
          <p:cNvSpPr txBox="1"/>
          <p:nvPr/>
        </p:nvSpPr>
        <p:spPr>
          <a:xfrm>
            <a:off x="1475656" y="336802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584649" y="426289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584649" y="540341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051720" y="315200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123728" y="414908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23728" y="530120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555776" y="321297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664769" y="407707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64769" y="533140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131840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570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203848" y="3542819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203848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249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635896" y="264794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557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744889" y="361482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744889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211960" y="234888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613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283968" y="332679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322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283968" y="4941168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716016" y="2287905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788024" y="32547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788024" y="486916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220072" y="257593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568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329065" y="3470811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364088" y="5054987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273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796136" y="2431921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594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868144" y="3284984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317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868144" y="5013176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277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300192" y="24928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589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6409185" y="33569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409185" y="4869160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308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6876256" y="271995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546*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948264" y="371703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291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948264" y="5157192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255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7398804" y="429309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243*</a:t>
            </a:r>
            <a:endParaRPr lang="de-DE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489305" y="4838963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132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7489305" y="5487035"/>
            <a:ext cx="3950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7402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619912514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C67, D09.0, D41.4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340770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n=4.660,	Median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71 Jahre,	Mittelwert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70,0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609725" algn="l"/>
                <a:tab pos="3319463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n=1.563,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73 Jahre,	Mittelwert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72,1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410620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651920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37943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54137202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886492" y="4345359"/>
            <a:ext cx="8939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6096" y="3697287"/>
            <a:ext cx="864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43808" y="350100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1.836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204864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4.387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C67</a:t>
            </a:r>
            <a:r>
              <a:rPr lang="de-DE" altLang="de-DE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D09.0, D41.4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Gesamt=6.223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2764322161"/>
              </p:ext>
            </p:extLst>
          </p:nvPr>
        </p:nvGraphicFramePr>
        <p:xfrm>
          <a:off x="2196268" y="277043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729880" y="378904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2.026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210674" y="4365104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3.999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427984" y="306896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26482" y="3140968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4139952" y="3068960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4330700" y="326523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Gerade Verbindung 27"/>
          <p:cNvCxnSpPr/>
          <p:nvPr/>
        </p:nvCxnSpPr>
        <p:spPr>
          <a:xfrm>
            <a:off x="5591674" y="5677327"/>
            <a:ext cx="1071559" cy="1800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>
            <a:off x="1989881" y="3608728"/>
            <a:ext cx="8367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663466" y="2574598"/>
            <a:ext cx="1553294" cy="626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4484248" y="2257708"/>
            <a:ext cx="447792" cy="907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971600" y="2312988"/>
            <a:ext cx="20637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Adeno-Ca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5436096" y="2257708"/>
            <a:ext cx="24542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Malignom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k.A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6688994" y="5699537"/>
            <a:ext cx="2022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Papilläres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64%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-87313" y="3356992"/>
            <a:ext cx="22320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Urothel-Ca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32%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2144713" y="1651000"/>
            <a:ext cx="2314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Plattenepithel-Ca</a:t>
            </a:r>
          </a:p>
          <a:p>
            <a:pPr algn="ctr"/>
            <a:r>
              <a:rPr lang="de-DE" altLang="de-DE" sz="140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sp>
        <p:nvSpPr>
          <p:cNvPr id="41" name="Text Box 24"/>
          <p:cNvSpPr txBox="1">
            <a:spLocks noChangeArrowheads="1"/>
          </p:cNvSpPr>
          <p:nvPr/>
        </p:nvSpPr>
        <p:spPr bwMode="auto">
          <a:xfrm>
            <a:off x="4232275" y="1681644"/>
            <a:ext cx="1924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Anderes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</a:p>
        </p:txBody>
      </p:sp>
      <p:cxnSp>
        <p:nvCxnSpPr>
          <p:cNvPr id="42" name="Gerade Verbindung 41"/>
          <p:cNvCxnSpPr/>
          <p:nvPr/>
        </p:nvCxnSpPr>
        <p:spPr>
          <a:xfrm flipH="1" flipV="1">
            <a:off x="3707904" y="2257708"/>
            <a:ext cx="648072" cy="8832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flipV="1">
            <a:off x="4628264" y="2704728"/>
            <a:ext cx="1239880" cy="4793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994698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01372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Bildschirmpräsentation (4:3)</PresentationFormat>
  <Paragraphs>218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186</cp:revision>
  <cp:lastPrinted>2014-11-27T10:38:51Z</cp:lastPrinted>
  <dcterms:created xsi:type="dcterms:W3CDTF">2014-04-28T10:09:44Z</dcterms:created>
  <dcterms:modified xsi:type="dcterms:W3CDTF">2015-01-12T10:37:20Z</dcterms:modified>
</cp:coreProperties>
</file>